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5" r:id="rId10"/>
    <p:sldId id="266" r:id="rId11"/>
    <p:sldId id="267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590" autoAdjust="0"/>
  </p:normalViewPr>
  <p:slideViewPr>
    <p:cSldViewPr>
      <p:cViewPr varScale="1">
        <p:scale>
          <a:sx n="64" d="100"/>
          <a:sy n="64" d="100"/>
        </p:scale>
        <p:origin x="-1334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VY_32_INOVACE_06_ 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Fruit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2536" custLinFactNeighborY="-69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95B6C7-732C-48E2-80C2-3267E7A41569}" type="presOf" srcId="{D8197B8C-B260-4A16-BDF4-0947B075E274}" destId="{25B08C86-7E15-44DC-BE7F-FFB55DD49D12}" srcOrd="0" destOrd="0" presId="urn:microsoft.com/office/officeart/2005/8/layout/target3"/>
    <dgm:cxn modelId="{A671B1FE-3E90-4C12-8846-DA7A78B366A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E977D8D-E935-44C5-BFF1-19D1B978AE1C}" type="presOf" srcId="{D8197B8C-B260-4A16-BDF4-0947B075E274}" destId="{5A5FFA88-C948-4069-8E93-59FA12366E83}" srcOrd="1" destOrd="0" presId="urn:microsoft.com/office/officeart/2005/8/layout/target3"/>
    <dgm:cxn modelId="{DB2E2666-73E3-4EBF-90B2-3934925E504F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A07B59E-3B2A-4D26-BB69-041B8865B556}" type="presOf" srcId="{D1B46980-6531-4606-95E6-44980827E919}" destId="{2BE915AB-18AA-4053-B92C-3BFC9ED204BB}" srcOrd="1" destOrd="0" presId="urn:microsoft.com/office/officeart/2005/8/layout/target3"/>
    <dgm:cxn modelId="{E2CD7EC9-359C-4372-970D-2675607F7C9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B01F48-25CC-4818-AAD8-1DDA614F9910}" type="presOf" srcId="{757F3AB3-0718-4624-B441-E567A8F0AB56}" destId="{333A1088-737F-45CB-B68E-254E46348037}" srcOrd="0" destOrd="0" presId="urn:microsoft.com/office/officeart/2005/8/layout/target3"/>
    <dgm:cxn modelId="{DFA8D636-D2B9-428F-89A8-6413B5A83084}" type="presOf" srcId="{B651F6E3-6281-48DB-9319-2AEAFDAE7572}" destId="{6BB5E863-4638-4E1D-BFDE-399D028AC4ED}" srcOrd="1" destOrd="0" presId="urn:microsoft.com/office/officeart/2005/8/layout/target3"/>
    <dgm:cxn modelId="{AFA5BE79-864B-41E3-8E34-795195EB62F9}" type="presOf" srcId="{D1D4F407-5343-4D3F-B5B9-D407B03CAEB4}" destId="{D005CE8C-CC26-4C3E-AC11-E15060ECD759}" srcOrd="0" destOrd="0" presId="urn:microsoft.com/office/officeart/2005/8/layout/target3"/>
    <dgm:cxn modelId="{E410968A-8DD0-41BE-AE09-A1A04638D570}" type="presOf" srcId="{D1B46980-6531-4606-95E6-44980827E919}" destId="{6140AFEC-043D-4C43-A2F9-D0F5331DF3A3}" srcOrd="0" destOrd="0" presId="urn:microsoft.com/office/officeart/2005/8/layout/target3"/>
    <dgm:cxn modelId="{AE87E485-2FC2-452C-A184-EB7A18B2849F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3BD1995-3D61-474E-BBD0-874AEEF3A22F}" type="presParOf" srcId="{333A1088-737F-45CB-B68E-254E46348037}" destId="{F5ABB229-8D3B-4694-996A-96F23CF14429}" srcOrd="0" destOrd="0" presId="urn:microsoft.com/office/officeart/2005/8/layout/target3"/>
    <dgm:cxn modelId="{88B83F22-1D25-4C59-879A-E8045345F9B3}" type="presParOf" srcId="{333A1088-737F-45CB-B68E-254E46348037}" destId="{F41139FD-01EE-4571-8B17-4FB00FC51163}" srcOrd="1" destOrd="0" presId="urn:microsoft.com/office/officeart/2005/8/layout/target3"/>
    <dgm:cxn modelId="{4FBCDECB-8BE1-499D-8818-BBE0153FA959}" type="presParOf" srcId="{333A1088-737F-45CB-B68E-254E46348037}" destId="{D005CE8C-CC26-4C3E-AC11-E15060ECD759}" srcOrd="2" destOrd="0" presId="urn:microsoft.com/office/officeart/2005/8/layout/target3"/>
    <dgm:cxn modelId="{85881211-CFD3-49B7-9CBB-0AA519E09478}" type="presParOf" srcId="{333A1088-737F-45CB-B68E-254E46348037}" destId="{2C702D82-9B77-49B7-9568-BB8EB47C3372}" srcOrd="3" destOrd="0" presId="urn:microsoft.com/office/officeart/2005/8/layout/target3"/>
    <dgm:cxn modelId="{10EC5F85-5EC1-4486-AF54-FF5CEB7A051E}" type="presParOf" srcId="{333A1088-737F-45CB-B68E-254E46348037}" destId="{A52A0455-90FF-4808-ABD0-F02540D31D5A}" srcOrd="4" destOrd="0" presId="urn:microsoft.com/office/officeart/2005/8/layout/target3"/>
    <dgm:cxn modelId="{9A9900CA-40BC-44CA-BAEB-E10D5CDAC6B6}" type="presParOf" srcId="{333A1088-737F-45CB-B68E-254E46348037}" destId="{6140AFEC-043D-4C43-A2F9-D0F5331DF3A3}" srcOrd="5" destOrd="0" presId="urn:microsoft.com/office/officeart/2005/8/layout/target3"/>
    <dgm:cxn modelId="{EFD4B8B9-19F4-4B65-A346-50F1BEAEFA92}" type="presParOf" srcId="{333A1088-737F-45CB-B68E-254E46348037}" destId="{9358AC05-5D7D-4327-9F80-1AD486AEA664}" srcOrd="6" destOrd="0" presId="urn:microsoft.com/office/officeart/2005/8/layout/target3"/>
    <dgm:cxn modelId="{5E7EA473-5111-4B9E-845A-6B4B3BCF4B13}" type="presParOf" srcId="{333A1088-737F-45CB-B68E-254E46348037}" destId="{313FC574-E1CD-4FB4-B054-0B805CE0447D}" srcOrd="7" destOrd="0" presId="urn:microsoft.com/office/officeart/2005/8/layout/target3"/>
    <dgm:cxn modelId="{CF5333C0-4636-4BC2-9DB7-33EE01DE824F}" type="presParOf" srcId="{333A1088-737F-45CB-B68E-254E46348037}" destId="{619D679B-A015-4ECF-8348-D1034C574F40}" srcOrd="8" destOrd="0" presId="urn:microsoft.com/office/officeart/2005/8/layout/target3"/>
    <dgm:cxn modelId="{AE2E484A-E875-4097-85AB-6B9EC4971255}" type="presParOf" srcId="{333A1088-737F-45CB-B68E-254E46348037}" destId="{322283A8-4A27-4CDA-BAE3-F381106A9174}" srcOrd="9" destOrd="0" presId="urn:microsoft.com/office/officeart/2005/8/layout/target3"/>
    <dgm:cxn modelId="{31273175-7814-48D2-83BE-16CFDCBFF980}" type="presParOf" srcId="{333A1088-737F-45CB-B68E-254E46348037}" destId="{FFC9F71D-1B4F-4AD9-A4A6-86ADEFC8AF5C}" srcOrd="10" destOrd="0" presId="urn:microsoft.com/office/officeart/2005/8/layout/target3"/>
    <dgm:cxn modelId="{FEAAA695-2209-44D5-AF7C-D69D2A96F08D}" type="presParOf" srcId="{333A1088-737F-45CB-B68E-254E46348037}" destId="{25B08C86-7E15-44DC-BE7F-FFB55DD49D12}" srcOrd="11" destOrd="0" presId="urn:microsoft.com/office/officeart/2005/8/layout/target3"/>
    <dgm:cxn modelId="{5D8B28E1-AF41-4F04-9D60-F7CBD0C72FC2}" type="presParOf" srcId="{333A1088-737F-45CB-B68E-254E46348037}" destId="{76644BE8-9D7C-4C09-B250-3D10AF48CBB7}" srcOrd="12" destOrd="0" presId="urn:microsoft.com/office/officeart/2005/8/layout/target3"/>
    <dgm:cxn modelId="{175E0E06-B042-4CDF-B762-AB4C3FB2C578}" type="presParOf" srcId="{333A1088-737F-45CB-B68E-254E46348037}" destId="{EE85B701-7295-41C0-BA7A-34D3756A2AE6}" srcOrd="13" destOrd="0" presId="urn:microsoft.com/office/officeart/2005/8/layout/target3"/>
    <dgm:cxn modelId="{26227F43-0CB7-402B-A80A-55077A308719}" type="presParOf" srcId="{333A1088-737F-45CB-B68E-254E46348037}" destId="{8BEBB6EC-1DAA-4CAC-8A25-BC0FCBD5DBD5}" srcOrd="14" destOrd="0" presId="urn:microsoft.com/office/officeart/2005/8/layout/target3"/>
    <dgm:cxn modelId="{C01F376D-0324-44E5-973B-50F81C2D4F95}" type="presParOf" srcId="{333A1088-737F-45CB-B68E-254E46348037}" destId="{AED2198E-93D5-4001-81B4-73124B309672}" srcOrd="15" destOrd="0" presId="urn:microsoft.com/office/officeart/2005/8/layout/target3"/>
    <dgm:cxn modelId="{A5246F2E-180C-481D-985E-1873D88308A0}" type="presParOf" srcId="{333A1088-737F-45CB-B68E-254E46348037}" destId="{2BE915AB-18AA-4053-B92C-3BFC9ED204BB}" srcOrd="16" destOrd="0" presId="urn:microsoft.com/office/officeart/2005/8/layout/target3"/>
    <dgm:cxn modelId="{C58CBC30-ED05-44DB-93B9-EC4D7564CBE6}" type="presParOf" srcId="{333A1088-737F-45CB-B68E-254E46348037}" destId="{6BB5E863-4638-4E1D-BFDE-399D028AC4ED}" srcOrd="17" destOrd="0" presId="urn:microsoft.com/office/officeart/2005/8/layout/target3"/>
    <dgm:cxn modelId="{BF89A040-20D8-4CCA-AF2C-AB59EAFDAF18}" type="presParOf" srcId="{333A1088-737F-45CB-B68E-254E46348037}" destId="{5A5FFA88-C948-4069-8E93-59FA12366E83}" srcOrd="18" destOrd="0" presId="urn:microsoft.com/office/officeart/2005/8/layout/target3"/>
    <dgm:cxn modelId="{8FC4646F-39EE-4A32-B41C-C5D9AB798E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a MŠ Osoblaha, příspěvková organizace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VY_32_INOVACE_06_  Jazyk  anglický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16313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Fruit</a:t>
          </a:r>
          <a:endParaRPr lang="cs-CZ" sz="2000" kern="1200" dirty="0"/>
        </a:p>
      </dsp:txBody>
      <dsp:txXfrm>
        <a:off x="1273857" y="1216313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3.png"/><Relationship Id="rId7" Type="http://schemas.openxmlformats.org/officeDocument/2006/relationships/image" Target="../media/image2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15.png"/><Relationship Id="rId10" Type="http://schemas.openxmlformats.org/officeDocument/2006/relationships/image" Target="../media/image27.png"/><Relationship Id="rId4" Type="http://schemas.openxmlformats.org/officeDocument/2006/relationships/image" Target="../media/image14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Ovoce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4665" y="3943077"/>
            <a:ext cx="6480720" cy="7469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FRUIT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96140"/>
              </p:ext>
            </p:extLst>
          </p:nvPr>
        </p:nvGraphicFramePr>
        <p:xfrm>
          <a:off x="501452" y="98855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342900" y="3966033"/>
            <a:ext cx="8458200" cy="914400"/>
          </a:xfrm>
          <a:prstGeom prst="rect">
            <a:avLst/>
          </a:prstGeom>
        </p:spPr>
        <p:txBody>
          <a:bodyPr vert="horz" rtlCol="0" anchor="b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513" y="4823283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495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188612"/>
              </p:ext>
            </p:extLst>
          </p:nvPr>
        </p:nvGraphicFramePr>
        <p:xfrm>
          <a:off x="1547813" y="1412875"/>
          <a:ext cx="6096000" cy="220601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leden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Fruit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- tvorba jednoduchých vět, využití        v reálné situaci, vazba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There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/are,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colours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7912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028" y="3330443"/>
            <a:ext cx="1339610" cy="1048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009" y="3249956"/>
            <a:ext cx="1102378" cy="862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0861" y="1755848"/>
            <a:ext cx="1283187" cy="1130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55848"/>
            <a:ext cx="1161024" cy="1135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647" y="4911162"/>
            <a:ext cx="1362658" cy="1066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751" y="4815514"/>
            <a:ext cx="1817598" cy="1477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082" y="3784700"/>
            <a:ext cx="1169038" cy="847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868" y="1948125"/>
            <a:ext cx="1271363" cy="943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 descr="http://www.kiss98.cz/data/news/254/trezor-ukryva-ovoce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863" y="5141995"/>
            <a:ext cx="1243309" cy="95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sz="4800" b="1" dirty="0" smtClean="0"/>
              <a:t>FRUIT </a:t>
            </a:r>
            <a:r>
              <a:rPr lang="cs-CZ" b="1" dirty="0" smtClean="0"/>
              <a:t>-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13234" y="2925030"/>
            <a:ext cx="1000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apples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85430" y="3039878"/>
            <a:ext cx="1189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cherries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52475" y="2955532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plums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5153" y="4449497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lemons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65349" y="4449497"/>
            <a:ext cx="870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pears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34521" y="4170587"/>
            <a:ext cx="1172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oranges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21174" y="6292847"/>
            <a:ext cx="1098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melons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8544" y="6292847"/>
            <a:ext cx="1183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apricots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20964" y="6192139"/>
            <a:ext cx="1233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bananas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41425" y="4911162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peaches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153" y="3426882"/>
            <a:ext cx="1085851" cy="105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895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9" grpId="0"/>
      <p:bldP spid="10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many </a:t>
            </a:r>
            <a:r>
              <a:rPr lang="cs-CZ" b="1" dirty="0" err="1" smtClean="0"/>
              <a:t>apples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apple</a:t>
            </a:r>
            <a:r>
              <a:rPr lang="cs-CZ" sz="3200" dirty="0" smtClean="0"/>
              <a:t> - </a:t>
            </a:r>
            <a:r>
              <a:rPr lang="cs-CZ" sz="3200" dirty="0" err="1" smtClean="0"/>
              <a:t>One</a:t>
            </a:r>
            <a:r>
              <a:rPr lang="cs-CZ" sz="3200" dirty="0" smtClean="0"/>
              <a:t>  </a:t>
            </a:r>
            <a:r>
              <a:rPr lang="cs-CZ" sz="3200" dirty="0" err="1" smtClean="0"/>
              <a:t>apple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–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orange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apricot</a:t>
            </a:r>
            <a:r>
              <a:rPr lang="cs-CZ" dirty="0" smtClean="0"/>
              <a:t> - 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apricot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pear</a:t>
            </a:r>
            <a:r>
              <a:rPr lang="cs-CZ" dirty="0" smtClean="0"/>
              <a:t>        - 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pear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plum</a:t>
            </a:r>
            <a:r>
              <a:rPr lang="cs-CZ" dirty="0" smtClean="0"/>
              <a:t>       - 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plum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banana</a:t>
            </a:r>
            <a:r>
              <a:rPr lang="cs-CZ" dirty="0" smtClean="0"/>
              <a:t>   - 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banana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melon</a:t>
            </a:r>
            <a:r>
              <a:rPr lang="cs-CZ" dirty="0" smtClean="0"/>
              <a:t>     -  </a:t>
            </a:r>
            <a:r>
              <a:rPr lang="cs-CZ" dirty="0" err="1" smtClean="0"/>
              <a:t>One</a:t>
            </a:r>
            <a:r>
              <a:rPr lang="cs-CZ" dirty="0" smtClean="0"/>
              <a:t>  </a:t>
            </a:r>
            <a:r>
              <a:rPr lang="cs-CZ" dirty="0" err="1" smtClean="0"/>
              <a:t>melon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peach</a:t>
            </a:r>
            <a:r>
              <a:rPr lang="cs-CZ" dirty="0" smtClean="0"/>
              <a:t>      - 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peach</a:t>
            </a:r>
            <a:endParaRPr lang="cs-CZ" dirty="0" smtClean="0"/>
          </a:p>
          <a:p>
            <a:r>
              <a:rPr lang="cs-CZ" dirty="0" smtClean="0"/>
              <a:t>A lemon     -  </a:t>
            </a:r>
            <a:r>
              <a:rPr lang="cs-CZ" dirty="0" err="1" smtClean="0"/>
              <a:t>One</a:t>
            </a:r>
            <a:r>
              <a:rPr lang="cs-CZ" dirty="0" smtClean="0"/>
              <a:t>  lemon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200" dirty="0" err="1" smtClean="0"/>
              <a:t>Two</a:t>
            </a:r>
            <a:r>
              <a:rPr lang="cs-CZ" dirty="0" smtClean="0"/>
              <a:t> </a:t>
            </a:r>
            <a:r>
              <a:rPr lang="cs-CZ" sz="3200" dirty="0" err="1" smtClean="0"/>
              <a:t>apple</a:t>
            </a:r>
            <a:r>
              <a:rPr lang="cs-CZ" sz="3200" dirty="0" err="1" smtClean="0">
                <a:solidFill>
                  <a:srgbClr val="FF0000"/>
                </a:solidFill>
              </a:rPr>
              <a:t>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err="1" smtClean="0"/>
              <a:t>Three</a:t>
            </a:r>
            <a:r>
              <a:rPr lang="cs-CZ" dirty="0" smtClean="0"/>
              <a:t>    </a:t>
            </a:r>
            <a:r>
              <a:rPr lang="cs-CZ" dirty="0" err="1" smtClean="0"/>
              <a:t>orange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Five</a:t>
            </a:r>
            <a:r>
              <a:rPr lang="cs-CZ" dirty="0" smtClean="0"/>
              <a:t>       </a:t>
            </a:r>
            <a:r>
              <a:rPr lang="cs-CZ" dirty="0" err="1" smtClean="0"/>
              <a:t>apricot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Four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pear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Seven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plum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Nine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banana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Three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melon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Ten        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peach</a:t>
            </a:r>
            <a:r>
              <a:rPr lang="cs-CZ" b="1" dirty="0" err="1" smtClean="0">
                <a:solidFill>
                  <a:srgbClr val="00B050"/>
                </a:solidFill>
              </a:rPr>
              <a:t>e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Eight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</a:t>
            </a:r>
            <a:r>
              <a:rPr lang="cs-CZ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emon</a:t>
            </a:r>
            <a:r>
              <a:rPr lang="cs-CZ" b="1" dirty="0" err="1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21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err="1" smtClean="0"/>
              <a:t>How</a:t>
            </a:r>
            <a:r>
              <a:rPr lang="cs-CZ" b="1" dirty="0" smtClean="0"/>
              <a:t> many </a:t>
            </a:r>
            <a:r>
              <a:rPr lang="cs-CZ" b="1" dirty="0" err="1" smtClean="0"/>
              <a:t>lemons</a:t>
            </a:r>
            <a:r>
              <a:rPr lang="cs-CZ" b="1" dirty="0" smtClean="0"/>
              <a:t>  are </a:t>
            </a:r>
            <a:r>
              <a:rPr lang="cs-CZ" b="1" dirty="0" err="1"/>
              <a:t>t</a:t>
            </a:r>
            <a:r>
              <a:rPr lang="cs-CZ" b="1" dirty="0" err="1" smtClean="0"/>
              <a:t>here</a:t>
            </a:r>
            <a:r>
              <a:rPr lang="cs-CZ" b="1" dirty="0" smtClean="0"/>
              <a:t> ? 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a/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melon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……………………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………………….. a </a:t>
            </a:r>
            <a:r>
              <a:rPr lang="cs-CZ" dirty="0" err="1" smtClean="0"/>
              <a:t>pear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…………………..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apricot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…………………… a </a:t>
            </a:r>
            <a:r>
              <a:rPr lang="cs-CZ" dirty="0" err="1" smtClean="0"/>
              <a:t>plum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………………….. </a:t>
            </a:r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cherr</a:t>
            </a:r>
            <a:r>
              <a:rPr lang="cs-CZ" b="1" dirty="0" err="1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498216"/>
            <a:ext cx="4041775" cy="639762"/>
          </a:xfrm>
          <a:solidFill>
            <a:srgbClr val="FF99FF"/>
          </a:solidFill>
        </p:spPr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melons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……………..……….   </a:t>
            </a:r>
            <a:r>
              <a:rPr lang="cs-CZ" sz="2600" dirty="0" smtClean="0"/>
              <a:t>3 </a:t>
            </a:r>
            <a:r>
              <a:rPr lang="cs-CZ" sz="2600" dirty="0" err="1" smtClean="0"/>
              <a:t>orange</a:t>
            </a:r>
            <a:r>
              <a:rPr lang="cs-CZ" sz="2600" b="1" dirty="0" err="1" smtClean="0">
                <a:solidFill>
                  <a:srgbClr val="C00000"/>
                </a:solidFill>
              </a:rPr>
              <a:t>s</a:t>
            </a:r>
            <a:r>
              <a:rPr lang="cs-CZ" dirty="0" smtClean="0"/>
              <a:t>. 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……………………….  </a:t>
            </a:r>
            <a:r>
              <a:rPr lang="cs-CZ" sz="2600" dirty="0" smtClean="0"/>
              <a:t>7 </a:t>
            </a:r>
            <a:r>
              <a:rPr lang="cs-CZ" sz="2600" dirty="0" err="1" smtClean="0"/>
              <a:t>pear</a:t>
            </a:r>
            <a:r>
              <a:rPr lang="cs-CZ" sz="2600" b="1" dirty="0" err="1" smtClean="0">
                <a:solidFill>
                  <a:srgbClr val="C00000"/>
                </a:solidFill>
              </a:rPr>
              <a:t>s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……………………….  </a:t>
            </a:r>
            <a:r>
              <a:rPr lang="cs-CZ" sz="2600" dirty="0" smtClean="0"/>
              <a:t>8 </a:t>
            </a:r>
            <a:r>
              <a:rPr lang="cs-CZ" sz="2600" dirty="0" err="1" smtClean="0"/>
              <a:t>apricot</a:t>
            </a:r>
            <a:r>
              <a:rPr lang="cs-CZ" sz="2600" b="1" dirty="0" err="1" smtClean="0">
                <a:solidFill>
                  <a:srgbClr val="C00000"/>
                </a:solidFill>
              </a:rPr>
              <a:t>s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……………………….  </a:t>
            </a:r>
            <a:r>
              <a:rPr lang="cs-CZ" sz="2600" dirty="0" smtClean="0"/>
              <a:t>11 </a:t>
            </a:r>
            <a:r>
              <a:rPr lang="cs-CZ" sz="2600" dirty="0" err="1" smtClean="0"/>
              <a:t>plum</a:t>
            </a:r>
            <a:r>
              <a:rPr lang="cs-CZ" sz="2600" b="1" dirty="0" err="1" smtClean="0">
                <a:solidFill>
                  <a:srgbClr val="C00000"/>
                </a:solidFill>
              </a:rPr>
              <a:t>s</a:t>
            </a:r>
            <a:r>
              <a:rPr lang="cs-CZ" sz="2600" dirty="0" smtClean="0"/>
              <a:t>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………………………..  </a:t>
            </a:r>
            <a:r>
              <a:rPr lang="cs-CZ" sz="2600" dirty="0" smtClean="0"/>
              <a:t>12 </a:t>
            </a:r>
            <a:r>
              <a:rPr lang="cs-CZ" sz="2600" dirty="0" err="1" smtClean="0"/>
              <a:t>cherr</a:t>
            </a:r>
            <a:r>
              <a:rPr lang="cs-CZ" sz="2600" b="1" dirty="0" err="1" smtClean="0">
                <a:solidFill>
                  <a:srgbClr val="00B050"/>
                </a:solidFill>
              </a:rPr>
              <a:t>ie</a:t>
            </a:r>
            <a:r>
              <a:rPr lang="cs-CZ" sz="2600" b="1" dirty="0" err="1" smtClean="0">
                <a:solidFill>
                  <a:srgbClr val="C00000"/>
                </a:solidFill>
              </a:rPr>
              <a:t>s</a:t>
            </a:r>
            <a:endParaRPr lang="cs-CZ" sz="2600" b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7" name="Šestiúhelník 6"/>
          <p:cNvSpPr/>
          <p:nvPr/>
        </p:nvSpPr>
        <p:spPr>
          <a:xfrm>
            <a:off x="1043608" y="2924426"/>
            <a:ext cx="1420744" cy="648072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B050"/>
                </a:solidFill>
              </a:rPr>
              <a:t>There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989331" y="2082761"/>
            <a:ext cx="1420744" cy="648072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B050"/>
                </a:solidFill>
              </a:rPr>
              <a:t>There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1043608" y="4581128"/>
            <a:ext cx="1420744" cy="648072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B050"/>
                </a:solidFill>
              </a:rPr>
              <a:t>There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989331" y="3789040"/>
            <a:ext cx="1420744" cy="648072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B050"/>
                </a:solidFill>
              </a:rPr>
              <a:t>There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043608" y="5373216"/>
            <a:ext cx="1420744" cy="648072"/>
          </a:xfrm>
          <a:prstGeom prst="hexag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B050"/>
                </a:solidFill>
              </a:rPr>
              <a:t>There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5580112" y="2118185"/>
            <a:ext cx="1224136" cy="61264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are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5580112" y="2911073"/>
            <a:ext cx="1224136" cy="61264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are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5580112" y="3648596"/>
            <a:ext cx="1152128" cy="61264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are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5580112" y="4432136"/>
            <a:ext cx="1152128" cy="61264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are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5573740" y="5229200"/>
            <a:ext cx="1158500" cy="612648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accent1">
                    <a:lumMod val="50000"/>
                  </a:schemeClr>
                </a:solidFill>
              </a:rPr>
              <a:t>There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are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15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p" animBg="1"/>
      <p:bldP spid="7" grpId="0" animBg="1"/>
      <p:bldP spid="8" grpId="0" animBg="1"/>
      <p:bldP spid="9" grpId="0" animBg="1"/>
      <p:bldP spid="10" grpId="0" animBg="1"/>
      <p:bldP spid="11" grpId="0" animBg="1"/>
      <p:bldP spid="17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know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some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new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fruit</a:t>
            </a:r>
            <a:r>
              <a:rPr lang="cs-CZ" b="1" dirty="0" smtClean="0">
                <a:solidFill>
                  <a:srgbClr val="C00000"/>
                </a:solidFill>
              </a:rPr>
              <a:t> 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329558" y="1596960"/>
            <a:ext cx="8490914" cy="4960224"/>
          </a:xfrm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                                                   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113" y="1847675"/>
            <a:ext cx="1276350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4144" y="2001601"/>
            <a:ext cx="1415872" cy="1120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162" y="3698520"/>
            <a:ext cx="1533436" cy="160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680" y="1682340"/>
            <a:ext cx="108012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004" y="3828102"/>
            <a:ext cx="162560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08" y="4901806"/>
            <a:ext cx="1996430" cy="1495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892" y="4077072"/>
            <a:ext cx="1381815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100" y="1803052"/>
            <a:ext cx="1008112" cy="1344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40764" y="2753168"/>
            <a:ext cx="1353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strawberries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02548" y="3103905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pineapple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246378"/>
            <a:ext cx="1852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Grapes</a:t>
            </a:r>
            <a:r>
              <a:rPr lang="cs-CZ" dirty="0" smtClean="0"/>
              <a:t>  (vine 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62593" y="3308347"/>
            <a:ext cx="1237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raspberries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90874" y="4431048"/>
            <a:ext cx="1115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kiwi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4257" y="5435549"/>
            <a:ext cx="1271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redcurrants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5511282" y="5495094"/>
            <a:ext cx="1332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coconut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6892" y="5495094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blueberries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58151" y="6027869"/>
            <a:ext cx="1250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f</a:t>
            </a:r>
            <a:r>
              <a:rPr lang="cs-CZ" dirty="0" err="1" smtClean="0"/>
              <a:t>ruit</a:t>
            </a:r>
            <a:r>
              <a:rPr lang="cs-CZ" dirty="0" smtClean="0"/>
              <a:t> basket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26" y="3374929"/>
            <a:ext cx="1571794" cy="1068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3511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/>
      <p:bldP spid="12" grpId="0"/>
      <p:bldP spid="13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Do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know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this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new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fruit</a:t>
            </a:r>
            <a:r>
              <a:rPr lang="cs-CZ" b="1" dirty="0" smtClean="0">
                <a:solidFill>
                  <a:srgbClr val="C00000"/>
                </a:solidFill>
              </a:rPr>
              <a:t> ?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467544" y="1705757"/>
            <a:ext cx="8229600" cy="4742630"/>
          </a:xfrm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                                                   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964" y="2050936"/>
            <a:ext cx="1276350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821" y="1847675"/>
            <a:ext cx="1415872" cy="1120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706" y="4087036"/>
            <a:ext cx="1533436" cy="160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81" y="4034926"/>
            <a:ext cx="1311453" cy="987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79913" y="2891434"/>
            <a:ext cx="1353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strawberries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2837" y="3103905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pineapple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3246378"/>
            <a:ext cx="1852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Grapes</a:t>
            </a:r>
            <a:r>
              <a:rPr lang="cs-CZ" dirty="0" smtClean="0"/>
              <a:t>  (vine 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62593" y="3308347"/>
            <a:ext cx="1237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raspberries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7426" y="5284098"/>
            <a:ext cx="10534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kiwi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9955" y="5869962"/>
            <a:ext cx="1271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redcurrants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5151866" y="5795329"/>
            <a:ext cx="1332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coconut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85046" y="5505058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blueberries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024" y="1946884"/>
            <a:ext cx="1588790" cy="1361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799" y="1769741"/>
            <a:ext cx="8572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22795"/>
            <a:ext cx="1575142" cy="13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972" y="4122796"/>
            <a:ext cx="1854460" cy="138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15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/>
      <p:bldP spid="12" grpId="0"/>
      <p:bldP spid="13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basket ?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38100">
            <a:solidFill>
              <a:srgbClr val="00B050"/>
            </a:solidFill>
          </a:ln>
        </p:spPr>
        <p:txBody>
          <a:bodyPr/>
          <a:lstStyle/>
          <a:p>
            <a:endParaRPr lang="cs-CZ" dirty="0"/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477" y="1916832"/>
            <a:ext cx="3744415" cy="29390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311" y="5020968"/>
            <a:ext cx="19619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There</a:t>
            </a:r>
            <a:r>
              <a:rPr lang="cs-CZ" sz="3200" b="1" dirty="0" smtClean="0"/>
              <a:t>  are 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9304" y="4967590"/>
            <a:ext cx="122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a</a:t>
            </a:r>
            <a:r>
              <a:rPr lang="cs-CZ" sz="2800" dirty="0" err="1" smtClean="0"/>
              <a:t>pples</a:t>
            </a:r>
            <a:r>
              <a:rPr lang="cs-CZ" sz="2800" dirty="0" smtClean="0"/>
              <a:t>,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41815" y="4989455"/>
            <a:ext cx="1497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b</a:t>
            </a:r>
            <a:r>
              <a:rPr lang="cs-CZ" sz="2800" dirty="0" err="1" smtClean="0"/>
              <a:t>ananas</a:t>
            </a:r>
            <a:r>
              <a:rPr lang="cs-CZ" sz="2800" dirty="0" smtClean="0"/>
              <a:t>,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61438" y="4967590"/>
            <a:ext cx="1240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g</a:t>
            </a:r>
            <a:r>
              <a:rPr lang="cs-CZ" sz="2800" dirty="0" err="1" smtClean="0"/>
              <a:t>rapes</a:t>
            </a:r>
            <a:r>
              <a:rPr lang="cs-CZ" sz="2800" dirty="0" smtClean="0"/>
              <a:t>,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4393" y="4967590"/>
            <a:ext cx="1072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plums</a:t>
            </a:r>
            <a:endParaRPr lang="cs-CZ" sz="2800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2559311" y="5034808"/>
            <a:ext cx="1124999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3868371" y="4993095"/>
            <a:ext cx="1244411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5249737" y="4993095"/>
            <a:ext cx="1244411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6588224" y="5034808"/>
            <a:ext cx="1244411" cy="61264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588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7" grpId="0"/>
      <p:bldP spid="8" grpId="0"/>
      <p:bldP spid="9" grpId="0"/>
      <p:bldP spid="10" grpId="0"/>
      <p:bldP spid="6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348380"/>
            <a:ext cx="8496944" cy="920380"/>
          </a:xfrm>
          <a:solidFill>
            <a:srgbClr val="FF99FF"/>
          </a:solidFill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colour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apple</a:t>
            </a:r>
            <a:r>
              <a:rPr lang="cs-CZ" b="1" dirty="0" smtClean="0"/>
              <a:t> 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95536" y="1481732"/>
            <a:ext cx="8424936" cy="4971604"/>
          </a:xfrm>
          <a:solidFill>
            <a:srgbClr val="66FFFF"/>
          </a:solidFill>
          <a:ln w="28575"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strawberry</a:t>
            </a:r>
            <a:r>
              <a:rPr lang="cs-CZ" dirty="0" smtClean="0"/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/>
              <a:t>    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banana</a:t>
            </a:r>
            <a:r>
              <a:rPr lang="cs-CZ" dirty="0" smtClean="0"/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endParaRPr lang="cs-CZ" b="1" dirty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is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         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i="1" dirty="0" err="1" smtClean="0"/>
              <a:t>This</a:t>
            </a:r>
            <a:r>
              <a:rPr lang="cs-CZ" i="1" dirty="0" smtClean="0"/>
              <a:t> </a:t>
            </a:r>
            <a:r>
              <a:rPr lang="cs-CZ" i="1" dirty="0" err="1" smtClean="0"/>
              <a:t>plum</a:t>
            </a:r>
            <a:r>
              <a:rPr lang="cs-CZ" i="1" dirty="0" smtClean="0"/>
              <a:t>  </a:t>
            </a:r>
            <a:r>
              <a:rPr lang="cs-CZ" b="1" i="1" dirty="0" err="1" smtClean="0">
                <a:solidFill>
                  <a:srgbClr val="C00000"/>
                </a:solidFill>
              </a:rPr>
              <a:t>is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i="1" dirty="0" smtClean="0"/>
              <a:t>            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294967295"/>
          </p:nvPr>
        </p:nvSpPr>
        <p:spPr>
          <a:xfrm>
            <a:off x="5652120" y="1557339"/>
            <a:ext cx="360040" cy="9355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7cípá hvězda 7"/>
          <p:cNvSpPr/>
          <p:nvPr/>
        </p:nvSpPr>
        <p:spPr>
          <a:xfrm>
            <a:off x="6272985" y="1481732"/>
            <a:ext cx="654734" cy="636571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9" name="7cípá hvězda 8"/>
          <p:cNvSpPr/>
          <p:nvPr/>
        </p:nvSpPr>
        <p:spPr>
          <a:xfrm>
            <a:off x="6217063" y="2415593"/>
            <a:ext cx="722680" cy="704698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6272984" y="3429000"/>
            <a:ext cx="689866" cy="678798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6158525" y="4437112"/>
            <a:ext cx="761228" cy="750836"/>
          </a:xfrm>
          <a:prstGeom prst="star7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6256576" y="5445224"/>
            <a:ext cx="722681" cy="770384"/>
          </a:xfrm>
          <a:prstGeom prst="star7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696464" y="1436644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</a:rPr>
              <a:t>orange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55976" y="2531945"/>
            <a:ext cx="752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red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9316" y="3589165"/>
            <a:ext cx="1309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FF00"/>
                </a:solidFill>
              </a:rPr>
              <a:t>yellow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73549" y="4603173"/>
            <a:ext cx="1153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green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47129" y="5718595"/>
            <a:ext cx="1297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7030A0"/>
                </a:solidFill>
              </a:rPr>
              <a:t>purple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43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colour</a:t>
            </a:r>
            <a:r>
              <a:rPr lang="cs-CZ" b="1" dirty="0" smtClean="0">
                <a:solidFill>
                  <a:srgbClr val="FF0000"/>
                </a:solidFill>
              </a:rPr>
              <a:t> are these </a:t>
            </a:r>
            <a:r>
              <a:rPr lang="cs-CZ" b="1" dirty="0" err="1" smtClean="0">
                <a:solidFill>
                  <a:srgbClr val="FF0000"/>
                </a:solidFill>
              </a:rPr>
              <a:t>apples</a:t>
            </a:r>
            <a:r>
              <a:rPr lang="cs-CZ" b="1" dirty="0" smtClean="0">
                <a:solidFill>
                  <a:srgbClr val="FF0000"/>
                </a:solidFill>
              </a:rPr>
              <a:t> 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Zástupný symbol pro obsah 27"/>
          <p:cNvSpPr>
            <a:spLocks noGrp="1"/>
          </p:cNvSpPr>
          <p:nvPr>
            <p:ph idx="1"/>
          </p:nvPr>
        </p:nvSpPr>
        <p:spPr>
          <a:xfrm>
            <a:off x="458654" y="1532626"/>
            <a:ext cx="8229600" cy="4525963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2688" y="1594367"/>
            <a:ext cx="3874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/>
              <a:t>These  </a:t>
            </a:r>
            <a:r>
              <a:rPr lang="cs-CZ" sz="3200" dirty="0" err="1" smtClean="0"/>
              <a:t>cherries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C00000"/>
                </a:solidFill>
              </a:rPr>
              <a:t>are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67454" y="1594366"/>
            <a:ext cx="752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red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6052884" y="1463834"/>
            <a:ext cx="654734" cy="636571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8" name="7cípá hvězda 7"/>
          <p:cNvSpPr/>
          <p:nvPr/>
        </p:nvSpPr>
        <p:spPr>
          <a:xfrm>
            <a:off x="7651852" y="5724954"/>
            <a:ext cx="654734" cy="636571"/>
          </a:xfrm>
          <a:prstGeom prst="star7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9" name="7cípá hvězda 8"/>
          <p:cNvSpPr/>
          <p:nvPr/>
        </p:nvSpPr>
        <p:spPr>
          <a:xfrm>
            <a:off x="6731409" y="1288404"/>
            <a:ext cx="654734" cy="636571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0" name="7cípá hvězda 9"/>
          <p:cNvSpPr/>
          <p:nvPr/>
        </p:nvSpPr>
        <p:spPr>
          <a:xfrm>
            <a:off x="7413913" y="1554894"/>
            <a:ext cx="654734" cy="636571"/>
          </a:xfrm>
          <a:prstGeom prst="star7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..</a:t>
            </a:r>
            <a:endParaRPr lang="cs-CZ" i="1" dirty="0"/>
          </a:p>
        </p:txBody>
      </p:sp>
      <p:sp>
        <p:nvSpPr>
          <p:cNvPr id="11" name="7cípá hvězda 10"/>
          <p:cNvSpPr/>
          <p:nvPr/>
        </p:nvSpPr>
        <p:spPr>
          <a:xfrm>
            <a:off x="7676905" y="4355084"/>
            <a:ext cx="654734" cy="636571"/>
          </a:xfrm>
          <a:prstGeom prst="star7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2" name="7cípá hvězda 11"/>
          <p:cNvSpPr/>
          <p:nvPr/>
        </p:nvSpPr>
        <p:spPr>
          <a:xfrm>
            <a:off x="7185360" y="2457474"/>
            <a:ext cx="654734" cy="636571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3" name="7cípá hvězda 12"/>
          <p:cNvSpPr/>
          <p:nvPr/>
        </p:nvSpPr>
        <p:spPr>
          <a:xfrm>
            <a:off x="6380251" y="2468616"/>
            <a:ext cx="654734" cy="636571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4" name="7cípá hvězda 13"/>
          <p:cNvSpPr/>
          <p:nvPr/>
        </p:nvSpPr>
        <p:spPr>
          <a:xfrm>
            <a:off x="7269240" y="3463233"/>
            <a:ext cx="654734" cy="636571"/>
          </a:xfrm>
          <a:prstGeom prst="star7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5" name="7cípá hvězda 14"/>
          <p:cNvSpPr/>
          <p:nvPr/>
        </p:nvSpPr>
        <p:spPr>
          <a:xfrm>
            <a:off x="6380251" y="3452380"/>
            <a:ext cx="654734" cy="636571"/>
          </a:xfrm>
          <a:prstGeom prst="star7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6" name="7cípá hvězda 15"/>
          <p:cNvSpPr/>
          <p:nvPr/>
        </p:nvSpPr>
        <p:spPr>
          <a:xfrm>
            <a:off x="6997118" y="4499501"/>
            <a:ext cx="654734" cy="636571"/>
          </a:xfrm>
          <a:prstGeom prst="star7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7" name="7cípá hvězda 16"/>
          <p:cNvSpPr/>
          <p:nvPr/>
        </p:nvSpPr>
        <p:spPr>
          <a:xfrm>
            <a:off x="6250418" y="4447698"/>
            <a:ext cx="654734" cy="636571"/>
          </a:xfrm>
          <a:prstGeom prst="star7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8" name="7cípá hvězda 17"/>
          <p:cNvSpPr/>
          <p:nvPr/>
        </p:nvSpPr>
        <p:spPr>
          <a:xfrm>
            <a:off x="7034985" y="5406669"/>
            <a:ext cx="654734" cy="636571"/>
          </a:xfrm>
          <a:prstGeom prst="star7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19" name="7cípá hvězda 18"/>
          <p:cNvSpPr/>
          <p:nvPr/>
        </p:nvSpPr>
        <p:spPr>
          <a:xfrm>
            <a:off x="6380251" y="5662891"/>
            <a:ext cx="654734" cy="636571"/>
          </a:xfrm>
          <a:prstGeom prst="star7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5399" y="2520413"/>
            <a:ext cx="35712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/>
              <a:t>These </a:t>
            </a:r>
            <a:r>
              <a:rPr lang="cs-CZ" sz="3200" dirty="0" err="1" smtClean="0"/>
              <a:t>lemons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are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00547" y="2520412"/>
            <a:ext cx="1309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FF00"/>
                </a:solidFill>
              </a:rPr>
              <a:t>yellow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7270" y="3504176"/>
            <a:ext cx="39475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/>
              <a:t>These  </a:t>
            </a:r>
            <a:r>
              <a:rPr lang="cs-CZ" sz="3200" dirty="0" err="1" smtClean="0"/>
              <a:t>coconuts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are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83722" y="3489903"/>
            <a:ext cx="1344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rown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-371404" y="4447698"/>
            <a:ext cx="51045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00150" lvl="2" indent="-285750">
              <a:buFont typeface="Wingdings" pitchFamily="2" charset="2"/>
              <a:buChar char="v"/>
            </a:pPr>
            <a:r>
              <a:rPr lang="cs-CZ" sz="3200" dirty="0" smtClean="0"/>
              <a:t>These  </a:t>
            </a:r>
            <a:r>
              <a:rPr lang="cs-CZ" sz="3200" dirty="0" err="1" smtClean="0"/>
              <a:t>currants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are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95291" y="4447697"/>
            <a:ext cx="11906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black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7270" y="5352346"/>
            <a:ext cx="42460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200" dirty="0" smtClean="0"/>
              <a:t>These </a:t>
            </a:r>
            <a:r>
              <a:rPr lang="cs-CZ" sz="3200" dirty="0" err="1" smtClean="0"/>
              <a:t>blueberries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are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19137" y="5352346"/>
            <a:ext cx="9316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blue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726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4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4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Thank</a:t>
            </a:r>
            <a:r>
              <a:rPr lang="cs-CZ" sz="6000" b="1" dirty="0" smtClean="0">
                <a:solidFill>
                  <a:srgbClr val="FF0000"/>
                </a:solidFill>
              </a:rPr>
              <a:t>   </a:t>
            </a:r>
            <a:r>
              <a:rPr lang="cs-CZ" sz="6000" b="1" dirty="0" err="1" smtClean="0">
                <a:solidFill>
                  <a:srgbClr val="FF0000"/>
                </a:solidFill>
              </a:rPr>
              <a:t>you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sz="6000" dirty="0" smtClean="0"/>
              <a:t>       </a:t>
            </a:r>
            <a:r>
              <a:rPr lang="cs-CZ" sz="6000" dirty="0" err="1" smtClean="0"/>
              <a:t>See</a:t>
            </a:r>
            <a:r>
              <a:rPr lang="cs-CZ" sz="6000" dirty="0" smtClean="0"/>
              <a:t> </a:t>
            </a:r>
            <a:r>
              <a:rPr lang="cs-CZ" sz="6000" dirty="0" err="1" smtClean="0"/>
              <a:t>you</a:t>
            </a:r>
            <a:r>
              <a:rPr lang="cs-CZ" sz="6000" dirty="0" smtClean="0"/>
              <a:t> </a:t>
            </a:r>
            <a:r>
              <a:rPr lang="cs-CZ" sz="6000" dirty="0" err="1" smtClean="0"/>
              <a:t>next</a:t>
            </a:r>
            <a:r>
              <a:rPr lang="cs-CZ" sz="6000" dirty="0" smtClean="0"/>
              <a:t> </a:t>
            </a:r>
            <a:r>
              <a:rPr lang="cs-CZ" sz="6000" dirty="0" err="1" smtClean="0"/>
              <a:t>time</a:t>
            </a:r>
            <a:r>
              <a:rPr lang="cs-CZ" sz="6000" dirty="0" smtClean="0"/>
              <a:t>. </a:t>
            </a:r>
            <a:endParaRPr lang="cs-CZ" sz="6000" dirty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sz="9600" dirty="0" err="1" smtClean="0"/>
              <a:t>Good</a:t>
            </a:r>
            <a:r>
              <a:rPr lang="cs-CZ" sz="9600" dirty="0" smtClean="0"/>
              <a:t> – </a:t>
            </a:r>
            <a:r>
              <a:rPr lang="cs-CZ" sz="9600" dirty="0" err="1" smtClean="0"/>
              <a:t>bye</a:t>
            </a:r>
            <a:r>
              <a:rPr lang="cs-CZ" sz="9600" dirty="0" smtClean="0"/>
              <a:t>.</a:t>
            </a:r>
            <a:endParaRPr lang="cs-CZ" sz="9600" dirty="0"/>
          </a:p>
          <a:p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58242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FF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zdroje: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709738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hlinkClick r:id="rId2"/>
              </a:rPr>
              <a:t>  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cs.wikipedia.org/wiki/Ovoce</a:t>
            </a:r>
            <a:endParaRPr lang="cs-CZ" sz="1800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36016" y="2302065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http://office.microsoft.com/cs-cz/images/similar.aspx#ai:MP900439294|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7583" y="2668675"/>
            <a:ext cx="80648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http://www.hruska-skolky.cz/prodejna-produkt/merunka-madarska-92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6523" y="3040729"/>
            <a:ext cx="762920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http://www.receptyonline.cz/tresne--1240.html</a:t>
            </a:r>
          </a:p>
        </p:txBody>
      </p:sp>
      <p:sp>
        <p:nvSpPr>
          <p:cNvPr id="8" name="Obdélník 7"/>
          <p:cNvSpPr/>
          <p:nvPr/>
        </p:nvSpPr>
        <p:spPr>
          <a:xfrm>
            <a:off x="306524" y="3406970"/>
            <a:ext cx="76292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http://www.jajsem.com/jezte-vice-bananu-pro-zlepseni-zdravi-strev-a-traviciho-traktu-2/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6016" y="4053301"/>
            <a:ext cx="80310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http://www.domo-elektro.cz/P2A1B17C0D325E0__ZMS-20-Broskev---kompletni-smes-pro--pripravu-domaci-zmrzliny-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36016" y="4699632"/>
            <a:ext cx="8340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http://www.domo-elektro.cz/P2A1B17C0D325E0__ZMS-20-Broskev---kompletni-smes-pro--pripravu-domaci-zmrzliny-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44072" y="5345963"/>
            <a:ext cx="8332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http://www.receptyonline.cz/slivy-a-svestky--1220.html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61240" y="5692965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http://www.cornico.cz/produkt/287.Flossine_Citron_prichut_zluta_454g_(Lemon_flavour_yellow_16oz_dot_)__dcrs_3457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1240" y="6339296"/>
            <a:ext cx="781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http://www.otazkomat.cz/otazky/56-jablka-nebo-hrusky-co-mate-radeji/</a:t>
            </a:r>
          </a:p>
        </p:txBody>
      </p:sp>
    </p:spTree>
    <p:extLst>
      <p:ext uri="{BB962C8B-B14F-4D97-AF65-F5344CB8AC3E}">
        <p14:creationId xmlns:p14="http://schemas.microsoft.com/office/powerpoint/2010/main" val="1536291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99FF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4344" y="148478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http://www.bedynkydomu.cz/bedynkydomu-cz/eshop/8-1-Dalsi-nabidka-ovoce-a-zeleniny/0/5/33-Hruska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4344" y="2064940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http://www.novinky.cz/zena/zdravi/142262-sezona-jahod-je-tu-ochutnejte-je-na-nejruznejsi-zpusoby.html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4344" y="2646062"/>
            <a:ext cx="46586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http://www.mistify.cz/slozky-mistify/maliny/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4344" y="3015394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http://www.michanenapoje24.cz/tag/ananas-fizz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0916" y="3384726"/>
            <a:ext cx="806905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http://pro-ana2010.blog.cz/1102/hroznova-dieta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73016" y="3754058"/>
            <a:ext cx="83117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http://www.garten.cz/a/cz/5393-bobulove-ovoce-na-male-zahrady/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3016" y="4123390"/>
            <a:ext cx="39149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http://medsecrets.ru/tag/immunitet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0971" y="4418328"/>
            <a:ext cx="82531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http://playarena.pl/14061,amatorskie,druzyny,pilka-nozna,warszawa,twarde-kokosy.html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2575" y="5011340"/>
            <a:ext cx="79857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http://www.lidovky.cz/boruvky-patri-k-letu-zkuste-5-nej-receptu-fpn-/dobra-chut.asp?c=A110720_093946_dobra-chut_glu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11056" y="5657670"/>
            <a:ext cx="82469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http://www.zivotbezhranic.cz/zdravi-fyzicka-kondice/klic-ke-zdravemu-zivotu-c.-2-prijimejte-mene-kalorii-a-vice-jezte.html#axzz1w5qJsfKc</a:t>
            </a:r>
          </a:p>
        </p:txBody>
      </p:sp>
    </p:spTree>
    <p:extLst>
      <p:ext uri="{BB962C8B-B14F-4D97-AF65-F5344CB8AC3E}">
        <p14:creationId xmlns:p14="http://schemas.microsoft.com/office/powerpoint/2010/main" val="66692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536</TotalTime>
  <Words>464</Words>
  <Application>Microsoft Office PowerPoint</Application>
  <PresentationFormat>Předvádění na obrazovce (4:3)</PresentationFormat>
  <Paragraphs>168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FRUIT - What can you see ?</vt:lpstr>
      <vt:lpstr>How many apples can you see ?</vt:lpstr>
      <vt:lpstr> How many lemons  are there ? </vt:lpstr>
      <vt:lpstr>Do you know some new fruit ?</vt:lpstr>
      <vt:lpstr>Do you know this new fruit ?</vt:lpstr>
      <vt:lpstr>What is there in the basket ?</vt:lpstr>
      <vt:lpstr>What colour is this apple ?</vt:lpstr>
      <vt:lpstr>What colour are these apples ?</vt:lpstr>
      <vt:lpstr>Thank   you</vt:lpstr>
      <vt:lpstr>Použité zdroje: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JZ</dc:creator>
  <cp:lastModifiedBy>JZ</cp:lastModifiedBy>
  <cp:revision>57</cp:revision>
  <dcterms:modified xsi:type="dcterms:W3CDTF">2012-06-07T20:16:19Z</dcterms:modified>
</cp:coreProperties>
</file>