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1" r:id="rId6"/>
    <p:sldId id="262" r:id="rId7"/>
    <p:sldId id="265" r:id="rId8"/>
    <p:sldId id="264" r:id="rId9"/>
    <p:sldId id="263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13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Miroslava  </a:t>
          </a:r>
          <a:r>
            <a:rPr lang="cs-CZ" sz="2000" dirty="0" err="1" smtClean="0"/>
            <a:t>Jarkulišová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CZ.1.07/1.4.09/21.0816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My </a:t>
          </a:r>
          <a:r>
            <a:rPr lang="cs-CZ" sz="2000" dirty="0" err="1" smtClean="0"/>
            <a:t>toys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    </a:t>
          </a:r>
          <a:r>
            <a:rPr lang="cs-CZ" sz="2000" baseline="0" dirty="0" smtClean="0"/>
            <a:t>Jazyk  anglický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2116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C80765-59B6-4880-9064-5323904127F1}" type="presOf" srcId="{4C35D32F-0EAB-4CD7-82EE-45574DC2A586}" destId="{890E4F0B-2866-4A3F-A3C7-2A14B1797930}" srcOrd="1" destOrd="0" presId="urn:microsoft.com/office/officeart/2005/8/layout/target3"/>
    <dgm:cxn modelId="{38BDEE57-DB17-431B-ACE8-71BE95E20D8F}" type="presOf" srcId="{4C35D32F-0EAB-4CD7-82EE-45574DC2A586}" destId="{8BEBB6EC-1DAA-4CAC-8A25-BC0FCBD5DBD5}" srcOrd="0" destOrd="0" presId="urn:microsoft.com/office/officeart/2005/8/layout/target3"/>
    <dgm:cxn modelId="{7CCFA978-3218-4703-9D68-158F55E40A9F}" type="presOf" srcId="{D1D4F407-5343-4D3F-B5B9-D407B03CAEB4}" destId="{D005CE8C-CC26-4C3E-AC11-E15060ECD759}" srcOrd="0" destOrd="0" presId="urn:microsoft.com/office/officeart/2005/8/layout/target3"/>
    <dgm:cxn modelId="{31FFB24E-3105-4F93-9A08-6A2A3510C1C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1D8115-B625-4432-A444-78603F51F6F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8A042B-4782-4EB0-B492-988CF13E7B2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7C4EA3-3510-4661-8ACC-D1B428C4F080}" type="presOf" srcId="{B651F6E3-6281-48DB-9319-2AEAFDAE7572}" destId="{619D679B-A015-4ECF-8348-D1034C574F40}" srcOrd="0" destOrd="0" presId="urn:microsoft.com/office/officeart/2005/8/layout/target3"/>
    <dgm:cxn modelId="{A3E45014-E9D3-4750-8AFD-79F270707D39}" type="presOf" srcId="{D1B46980-6531-4606-95E6-44980827E919}" destId="{2BE915AB-18AA-4053-B92C-3BFC9ED204BB}" srcOrd="1" destOrd="0" presId="urn:microsoft.com/office/officeart/2005/8/layout/target3"/>
    <dgm:cxn modelId="{F8B9844F-4B05-488A-8939-54347E0017B9}" type="presOf" srcId="{D8197B8C-B260-4A16-BDF4-0947B075E274}" destId="{5A5FFA88-C948-4069-8E93-59FA12366E83}" srcOrd="1" destOrd="0" presId="urn:microsoft.com/office/officeart/2005/8/layout/target3"/>
    <dgm:cxn modelId="{9455E1FE-F756-4A40-AF63-C9936223B4EE}" type="presOf" srcId="{D8197B8C-B260-4A16-BDF4-0947B075E274}" destId="{25B08C86-7E15-44DC-BE7F-FFB55DD49D12}" srcOrd="0" destOrd="0" presId="urn:microsoft.com/office/officeart/2005/8/layout/target3"/>
    <dgm:cxn modelId="{7CF3FD2E-4C59-4E71-AA9B-FBED43BC504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99628D-BC8E-4CE6-A5B3-BF48C7DEF6B5}" type="presParOf" srcId="{333A1088-737F-45CB-B68E-254E46348037}" destId="{F5ABB229-8D3B-4694-996A-96F23CF14429}" srcOrd="0" destOrd="0" presId="urn:microsoft.com/office/officeart/2005/8/layout/target3"/>
    <dgm:cxn modelId="{8232E2D4-2797-4181-AE7D-698661AC49C2}" type="presParOf" srcId="{333A1088-737F-45CB-B68E-254E46348037}" destId="{F41139FD-01EE-4571-8B17-4FB00FC51163}" srcOrd="1" destOrd="0" presId="urn:microsoft.com/office/officeart/2005/8/layout/target3"/>
    <dgm:cxn modelId="{07828EBE-689D-48D1-9D60-93E3F97D7D4B}" type="presParOf" srcId="{333A1088-737F-45CB-B68E-254E46348037}" destId="{D005CE8C-CC26-4C3E-AC11-E15060ECD759}" srcOrd="2" destOrd="0" presId="urn:microsoft.com/office/officeart/2005/8/layout/target3"/>
    <dgm:cxn modelId="{A780EF60-FF1D-40FD-B85B-A56DC3156555}" type="presParOf" srcId="{333A1088-737F-45CB-B68E-254E46348037}" destId="{2C702D82-9B77-49B7-9568-BB8EB47C3372}" srcOrd="3" destOrd="0" presId="urn:microsoft.com/office/officeart/2005/8/layout/target3"/>
    <dgm:cxn modelId="{F90E0EA4-8B28-4072-9505-A12BE89F7A6C}" type="presParOf" srcId="{333A1088-737F-45CB-B68E-254E46348037}" destId="{A52A0455-90FF-4808-ABD0-F02540D31D5A}" srcOrd="4" destOrd="0" presId="urn:microsoft.com/office/officeart/2005/8/layout/target3"/>
    <dgm:cxn modelId="{518B72F1-447B-4F22-BA4E-72C189689E46}" type="presParOf" srcId="{333A1088-737F-45CB-B68E-254E46348037}" destId="{6140AFEC-043D-4C43-A2F9-D0F5331DF3A3}" srcOrd="5" destOrd="0" presId="urn:microsoft.com/office/officeart/2005/8/layout/target3"/>
    <dgm:cxn modelId="{58CAAAD5-F2DB-4F2C-B8BC-79FC4BCB1C68}" type="presParOf" srcId="{333A1088-737F-45CB-B68E-254E46348037}" destId="{9358AC05-5D7D-4327-9F80-1AD486AEA664}" srcOrd="6" destOrd="0" presId="urn:microsoft.com/office/officeart/2005/8/layout/target3"/>
    <dgm:cxn modelId="{36828517-61B1-45C9-97E0-D7FEFBAF8267}" type="presParOf" srcId="{333A1088-737F-45CB-B68E-254E46348037}" destId="{313FC574-E1CD-4FB4-B054-0B805CE0447D}" srcOrd="7" destOrd="0" presId="urn:microsoft.com/office/officeart/2005/8/layout/target3"/>
    <dgm:cxn modelId="{C4F727DA-977E-4C2E-9881-8931ED381EEC}" type="presParOf" srcId="{333A1088-737F-45CB-B68E-254E46348037}" destId="{619D679B-A015-4ECF-8348-D1034C574F40}" srcOrd="8" destOrd="0" presId="urn:microsoft.com/office/officeart/2005/8/layout/target3"/>
    <dgm:cxn modelId="{44079678-85EB-4C22-A877-27C39419EAF4}" type="presParOf" srcId="{333A1088-737F-45CB-B68E-254E46348037}" destId="{322283A8-4A27-4CDA-BAE3-F381106A9174}" srcOrd="9" destOrd="0" presId="urn:microsoft.com/office/officeart/2005/8/layout/target3"/>
    <dgm:cxn modelId="{07215250-D14A-42F2-AA2F-56774C985D10}" type="presParOf" srcId="{333A1088-737F-45CB-B68E-254E46348037}" destId="{FFC9F71D-1B4F-4AD9-A4A6-86ADEFC8AF5C}" srcOrd="10" destOrd="0" presId="urn:microsoft.com/office/officeart/2005/8/layout/target3"/>
    <dgm:cxn modelId="{91C83833-0BE6-4E03-89EB-88BB53DA61E5}" type="presParOf" srcId="{333A1088-737F-45CB-B68E-254E46348037}" destId="{25B08C86-7E15-44DC-BE7F-FFB55DD49D12}" srcOrd="11" destOrd="0" presId="urn:microsoft.com/office/officeart/2005/8/layout/target3"/>
    <dgm:cxn modelId="{2E940DCF-03C3-4F0E-B208-40CD60545307}" type="presParOf" srcId="{333A1088-737F-45CB-B68E-254E46348037}" destId="{76644BE8-9D7C-4C09-B250-3D10AF48CBB7}" srcOrd="12" destOrd="0" presId="urn:microsoft.com/office/officeart/2005/8/layout/target3"/>
    <dgm:cxn modelId="{66CAE68B-6184-47F4-81C2-09817EAECBD7}" type="presParOf" srcId="{333A1088-737F-45CB-B68E-254E46348037}" destId="{EE85B701-7295-41C0-BA7A-34D3756A2AE6}" srcOrd="13" destOrd="0" presId="urn:microsoft.com/office/officeart/2005/8/layout/target3"/>
    <dgm:cxn modelId="{231BA588-DD0F-4C82-9401-A89D563589EB}" type="presParOf" srcId="{333A1088-737F-45CB-B68E-254E46348037}" destId="{8BEBB6EC-1DAA-4CAC-8A25-BC0FCBD5DBD5}" srcOrd="14" destOrd="0" presId="urn:microsoft.com/office/officeart/2005/8/layout/target3"/>
    <dgm:cxn modelId="{B1D20C2E-1209-497C-996D-8E847701FE2C}" type="presParOf" srcId="{333A1088-737F-45CB-B68E-254E46348037}" destId="{AED2198E-93D5-4001-81B4-73124B309672}" srcOrd="15" destOrd="0" presId="urn:microsoft.com/office/officeart/2005/8/layout/target3"/>
    <dgm:cxn modelId="{978456F4-2576-4C87-BD41-4973EF2812CE}" type="presParOf" srcId="{333A1088-737F-45CB-B68E-254E46348037}" destId="{2BE915AB-18AA-4053-B92C-3BFC9ED204BB}" srcOrd="16" destOrd="0" presId="urn:microsoft.com/office/officeart/2005/8/layout/target3"/>
    <dgm:cxn modelId="{10319DA6-F569-4427-9EF2-AD441739A5A1}" type="presParOf" srcId="{333A1088-737F-45CB-B68E-254E46348037}" destId="{6BB5E863-4638-4E1D-BFDE-399D028AC4ED}" srcOrd="17" destOrd="0" presId="urn:microsoft.com/office/officeart/2005/8/layout/target3"/>
    <dgm:cxn modelId="{2986CADE-CC0F-4262-BB30-21366F089565}" type="presParOf" srcId="{333A1088-737F-45CB-B68E-254E46348037}" destId="{5A5FFA88-C948-4069-8E93-59FA12366E83}" srcOrd="18" destOrd="0" presId="urn:microsoft.com/office/officeart/2005/8/layout/target3"/>
    <dgm:cxn modelId="{49C7B19C-067F-44DA-91B4-44CFE16DCC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Miroslava  </a:t>
          </a:r>
          <a:r>
            <a:rPr lang="cs-CZ" sz="2000" kern="1200" dirty="0" err="1" smtClean="0"/>
            <a:t>Jarkulišová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    </a:t>
          </a:r>
          <a:r>
            <a:rPr lang="cs-CZ" sz="2000" kern="1200" baseline="0" dirty="0" smtClean="0"/>
            <a:t>Jazyk  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My </a:t>
          </a:r>
          <a:r>
            <a:rPr lang="cs-CZ" sz="2000" kern="1200" dirty="0" err="1" smtClean="0"/>
            <a:t>toys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CZ.1.07/1.4.09/21.0816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633D1B-9428-4D3C-A11B-98D0D258DA0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DB4BFE-5FD9-49BC-934E-0E71E1E9C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319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DB4BFE-5FD9-49BC-934E-0E71E1E9C6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588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438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333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664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327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343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012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523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390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235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043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525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7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emf"/><Relationship Id="rId12" Type="http://schemas.openxmlformats.org/officeDocument/2006/relationships/image" Target="../media/image12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jpe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emf"/><Relationship Id="rId3" Type="http://schemas.openxmlformats.org/officeDocument/2006/relationships/image" Target="../media/image26.emf"/><Relationship Id="rId7" Type="http://schemas.openxmlformats.org/officeDocument/2006/relationships/image" Target="../media/image30.emf"/><Relationship Id="rId12" Type="http://schemas.openxmlformats.org/officeDocument/2006/relationships/image" Target="../media/image35.e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11" Type="http://schemas.openxmlformats.org/officeDocument/2006/relationships/image" Target="../media/image34.emf"/><Relationship Id="rId5" Type="http://schemas.openxmlformats.org/officeDocument/2006/relationships/image" Target="../media/image28.emf"/><Relationship Id="rId10" Type="http://schemas.openxmlformats.org/officeDocument/2006/relationships/image" Target="../media/image33.jpeg"/><Relationship Id="rId4" Type="http://schemas.openxmlformats.org/officeDocument/2006/relationships/image" Target="../media/image27.emf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2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openxmlformats.org/officeDocument/2006/relationships/image" Target="../media/image41.png"/><Relationship Id="rId5" Type="http://schemas.openxmlformats.org/officeDocument/2006/relationships/image" Target="../media/image23.png"/><Relationship Id="rId10" Type="http://schemas.openxmlformats.org/officeDocument/2006/relationships/image" Target="../media/image40.png"/><Relationship Id="rId4" Type="http://schemas.openxmlformats.org/officeDocument/2006/relationships/image" Target="../media/image17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42.png"/><Relationship Id="rId3" Type="http://schemas.openxmlformats.org/officeDocument/2006/relationships/image" Target="../media/image2.png"/><Relationship Id="rId7" Type="http://schemas.openxmlformats.org/officeDocument/2006/relationships/image" Target="../media/image37.png"/><Relationship Id="rId12" Type="http://schemas.openxmlformats.org/officeDocument/2006/relationships/image" Target="../media/image48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openxmlformats.org/officeDocument/2006/relationships/image" Target="../media/image38.png"/><Relationship Id="rId5" Type="http://schemas.openxmlformats.org/officeDocument/2006/relationships/image" Target="../media/image39.png"/><Relationship Id="rId10" Type="http://schemas.openxmlformats.org/officeDocument/2006/relationships/image" Target="../media/image47.png"/><Relationship Id="rId4" Type="http://schemas.openxmlformats.org/officeDocument/2006/relationships/image" Target="../media/image44.png"/><Relationship Id="rId9" Type="http://schemas.openxmlformats.org/officeDocument/2006/relationships/image" Target="../media/image46.png"/><Relationship Id="rId14" Type="http://schemas.openxmlformats.org/officeDocument/2006/relationships/image" Target="../media/image4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3.emf"/><Relationship Id="rId4" Type="http://schemas.openxmlformats.org/officeDocument/2006/relationships/image" Target="../media/image52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poohandfriends.wz.cz/filmy.htm" TargetMode="External"/><Relationship Id="rId3" Type="http://schemas.openxmlformats.org/officeDocument/2006/relationships/hyperlink" Target="http://office.microsoft.com/cs-cz/images/results.aspx?qu=pap%C3%ADrov%C3%AD%20draci" TargetMode="External"/><Relationship Id="rId7" Type="http://schemas.openxmlformats.org/officeDocument/2006/relationships/hyperlink" Target="http://office.microsoft.com/cs-cz/images/results.aspx?qu=prim%C3%A1ti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%C5%A1vihadla" TargetMode="External"/><Relationship Id="rId11" Type="http://schemas.openxmlformats.org/officeDocument/2006/relationships/hyperlink" Target="http://office.microsoft.com/cs-cz/images/similar.aspx" TargetMode="External"/><Relationship Id="rId5" Type="http://schemas.openxmlformats.org/officeDocument/2006/relationships/hyperlink" Target="http://office.microsoft.com/cs-cz/images/results.aspx?qu=kostky+-stavebnice&amp;ex=1" TargetMode="External"/><Relationship Id="rId10" Type="http://schemas.openxmlformats.org/officeDocument/2006/relationships/hyperlink" Target="http://office.microsoft.com/cs-cz/images/results.aspx?qu=psi" TargetMode="External"/><Relationship Id="rId4" Type="http://schemas.openxmlformats.org/officeDocument/2006/relationships/hyperlink" Target="http://office.microsoft.com/cs-cz/images/results.aspx?qu=j%C3%ADzdn%C3%AD+kolo&amp;ex=1" TargetMode="External"/><Relationship Id="rId9" Type="http://schemas.openxmlformats.org/officeDocument/2006/relationships/hyperlink" Target="http://office.microsoft.com/cs-cz/images/results.aspx?ex=2&amp;qu=autobus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lob%C4%9B%C5%BEka&amp;ex=1" TargetMode="External"/><Relationship Id="rId3" Type="http://schemas.openxmlformats.org/officeDocument/2006/relationships/hyperlink" Target="http://www.kocarkypropanenky.cz/www-kocarkypropanenky-cz/eshop/16-1-Panenky/0/5/212-My-first-Baby-Annabell-se-zaviracima-ocima" TargetMode="External"/><Relationship Id="rId7" Type="http://schemas.openxmlformats.org/officeDocument/2006/relationships/hyperlink" Target="http://office.microsoft.com/cs-cz/images/results.aspx?qu=ply%C5%A1ov%C3%AD%20medv%C3%ADdci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ex=2&amp;qu=aut&#237;&#269;ka" TargetMode="External"/><Relationship Id="rId5" Type="http://schemas.openxmlformats.org/officeDocument/2006/relationships/hyperlink" Target="http://www.kocarkypropanenky.cz/www-kocarkypropanenky-cz/eshop/3-1-Kocarky-pro-panenky-TWINGO/0/5/202-Kocarek-pro-panenky-TWINGO-ROCKSTAR-ruzovy" TargetMode="External"/><Relationship Id="rId4" Type="http://schemas.openxmlformats.org/officeDocument/2006/relationships/hyperlink" Target="http://www.kocarkypropanenky.cz/www-kocarkypropanenky-cz/eshop/16-1-Panenky/0/5/209-Panenka-muffin-nova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lod%C4%9B+-hra%C4%8Dky&amp;ex=1" TargetMode="External"/><Relationship Id="rId3" Type="http://schemas.openxmlformats.org/officeDocument/2006/relationships/hyperlink" Target="http://office.microsoft.com/cs-cz/images/results.aspx?qu=aktovky" TargetMode="External"/><Relationship Id="rId7" Type="http://schemas.openxmlformats.org/officeDocument/2006/relationships/hyperlink" Target="http://office.microsoft.com/cs-cz/images/results.aspx?qu=krabice&amp;ex=1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m%C3%AD%C4%8De&amp;ex=1" TargetMode="External"/><Relationship Id="rId11" Type="http://schemas.openxmlformats.org/officeDocument/2006/relationships/hyperlink" Target="http://office.microsoft.com/cs-cz/images/results.aspx?qu=%C5%A1koln%C3%AD+aktovky&amp;ex=1" TargetMode="External"/><Relationship Id="rId5" Type="http://schemas.openxmlformats.org/officeDocument/2006/relationships/hyperlink" Target="http://office.microsoft.com/cs-cz/images/results.aspx?qu=modely" TargetMode="External"/><Relationship Id="rId10" Type="http://schemas.openxmlformats.org/officeDocument/2006/relationships/hyperlink" Target="http://office.microsoft.com/cs-cz/images/results.aspx?qu=%C5%A1koln%C3%AD+pouzdro&amp;ex=1" TargetMode="External"/><Relationship Id="rId4" Type="http://schemas.openxmlformats.org/officeDocument/2006/relationships/hyperlink" Target="http://office.microsoft.com/cs-cz/images/results.aspx?qu=kostky&amp;ex=1" TargetMode="External"/><Relationship Id="rId9" Type="http://schemas.openxmlformats.org/officeDocument/2006/relationships/hyperlink" Target="http://office.microsoft.com/cs-cz/images/results.aspx?ex=2&amp;qu=m&#237;&#269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015038" cy="47890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toys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46650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62173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0818165"/>
              </p:ext>
            </p:extLst>
          </p:nvPr>
        </p:nvGraphicFramePr>
        <p:xfrm>
          <a:off x="1547812" y="1412875"/>
          <a:ext cx="7128645" cy="3760548"/>
        </p:xfrm>
        <a:graphic>
          <a:graphicData uri="http://schemas.openxmlformats.org/drawingml/2006/table">
            <a:tbl>
              <a:tblPr/>
              <a:tblGrid>
                <a:gridCol w="2016076"/>
                <a:gridCol w="2016224"/>
                <a:gridCol w="3096345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My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toys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spojení obrázků se slovy, užití v reálné situaci, I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have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got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/ I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haven´t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got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are these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things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? 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4751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toys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home</a:t>
            </a:r>
            <a:r>
              <a:rPr lang="cs-CZ" b="1" dirty="0" smtClean="0"/>
              <a:t> ?</a:t>
            </a:r>
            <a:endParaRPr lang="cs-CZ" b="1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681" y="5687922"/>
            <a:ext cx="1666875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60552" y="3137219"/>
            <a:ext cx="9039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lorry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3380646"/>
            <a:ext cx="956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pram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3664211" y="2983933"/>
            <a:ext cx="1522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teddy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bear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3660" y="3052735"/>
            <a:ext cx="8077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bricks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23514" y="3052735"/>
            <a:ext cx="992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plane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108" y="6063868"/>
            <a:ext cx="978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 baby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86411" y="5311837"/>
            <a:ext cx="11885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scooter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24712" y="4778365"/>
            <a:ext cx="7873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ball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35056" y="3827136"/>
            <a:ext cx="787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box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00715" y="6235815"/>
            <a:ext cx="943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train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6143" y="6320234"/>
            <a:ext cx="7218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car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23514" y="6329599"/>
            <a:ext cx="7986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doll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996" y="4730109"/>
            <a:ext cx="1604990" cy="1635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1" y="4463733"/>
            <a:ext cx="2153326" cy="161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238" y="1853627"/>
            <a:ext cx="1428254" cy="1433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97" y="1903137"/>
            <a:ext cx="1867970" cy="1334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607" y="1853627"/>
            <a:ext cx="1594293" cy="1160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114" y="4178839"/>
            <a:ext cx="1541097" cy="109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752" y="1816327"/>
            <a:ext cx="1532785" cy="1113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88" y="1890926"/>
            <a:ext cx="1553181" cy="1039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358" y="3676593"/>
            <a:ext cx="1195818" cy="108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044" y="3617683"/>
            <a:ext cx="1536469" cy="1160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107" y="5060647"/>
            <a:ext cx="1873286" cy="1338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6458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these </a:t>
            </a:r>
            <a:r>
              <a:rPr lang="cs-CZ" b="1" dirty="0" err="1" smtClean="0"/>
              <a:t>toys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blipFill>
            <a:blip r:embed="rId3"/>
            <a:tile tx="0" ty="0" sx="100000" sy="100000" flip="none" algn="tl"/>
          </a:blip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teddy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blipFill>
            <a:blip r:embed="rId3"/>
            <a:tile tx="0" ty="0" sx="100000" sy="100000" flip="none" algn="tl"/>
          </a:blip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sz="4400" dirty="0" err="1" smtClean="0"/>
              <a:t>Yes</a:t>
            </a:r>
            <a:r>
              <a:rPr lang="cs-CZ" sz="4400" dirty="0" smtClean="0"/>
              <a:t>, I </a:t>
            </a:r>
            <a:r>
              <a:rPr lang="cs-CZ" sz="4400" dirty="0" err="1" smtClean="0"/>
              <a:t>have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a </a:t>
            </a:r>
            <a:r>
              <a:rPr lang="cs-CZ" sz="4400" dirty="0" err="1" smtClean="0"/>
              <a:t>teddy</a:t>
            </a:r>
            <a:r>
              <a:rPr lang="cs-CZ" sz="4400" dirty="0" smtClean="0"/>
              <a:t> </a:t>
            </a:r>
            <a:r>
              <a:rPr lang="cs-CZ" sz="4400" dirty="0" err="1" smtClean="0"/>
              <a:t>bear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206453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err="1" smtClean="0"/>
              <a:t>Yes</a:t>
            </a:r>
            <a:r>
              <a:rPr lang="cs-CZ" dirty="0" smtClean="0"/>
              <a:t>, I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teddy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lorry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046" y="2507129"/>
            <a:ext cx="263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……   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046" y="3144896"/>
            <a:ext cx="2079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 err="1" smtClean="0"/>
              <a:t>Have</a:t>
            </a:r>
            <a:r>
              <a:rPr lang="cs-CZ" dirty="0" smtClean="0"/>
              <a:t> ..................?</a:t>
            </a:r>
            <a:endParaRPr lang="cs-CZ" dirty="0"/>
          </a:p>
        </p:txBody>
      </p:sp>
      <p:pic>
        <p:nvPicPr>
          <p:cNvPr id="10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214" y="3038228"/>
            <a:ext cx="1512168" cy="855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60303" y="4022540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….……………………. ?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5213" y="4854822"/>
            <a:ext cx="214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………………………  ?                           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8012" y="5783248"/>
            <a:ext cx="2111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……………………… ? 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043" y="2259101"/>
            <a:ext cx="1045134" cy="761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211" y="3778245"/>
            <a:ext cx="944465" cy="857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215" y="4771036"/>
            <a:ext cx="1270455" cy="90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487" y="5515368"/>
            <a:ext cx="1598497" cy="1197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97276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these </a:t>
            </a:r>
            <a:r>
              <a:rPr lang="cs-CZ" dirty="0" err="1"/>
              <a:t>toys</a:t>
            </a:r>
            <a:r>
              <a:rPr lang="cs-CZ" dirty="0"/>
              <a:t> 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dirty="0" err="1"/>
              <a:t>Have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got</a:t>
            </a:r>
            <a:r>
              <a:rPr lang="cs-CZ" sz="2800" dirty="0"/>
              <a:t>  </a:t>
            </a:r>
            <a:r>
              <a:rPr lang="cs-CZ" sz="2800" dirty="0" smtClean="0"/>
              <a:t>a plane </a:t>
            </a:r>
            <a:r>
              <a:rPr lang="cs-CZ" sz="2800" dirty="0"/>
              <a:t>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206454"/>
          </a:xfrm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1.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a…. 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2. </a:t>
            </a:r>
            <a:r>
              <a:rPr lang="cs-CZ" sz="2000" dirty="0" err="1" smtClean="0"/>
              <a:t>Have</a:t>
            </a:r>
            <a:r>
              <a:rPr lang="cs-CZ" sz="2000" dirty="0" smtClean="0"/>
              <a:t> …………..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3. …………………… 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4. ………………….. 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5. …………………….?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247455" cy="639762"/>
          </a:xfrm>
          <a:solidFill>
            <a:srgbClr val="92D050"/>
          </a:solidFill>
          <a:ln>
            <a:solidFill>
              <a:srgbClr val="00B050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No, I </a:t>
            </a:r>
            <a:r>
              <a:rPr lang="cs-CZ" sz="2800" dirty="0" err="1" smtClean="0"/>
              <a:t>haven</a:t>
            </a:r>
            <a:r>
              <a:rPr lang="cs-CZ" sz="2800" dirty="0" smtClean="0"/>
              <a:t>´ t 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 plane.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206453"/>
          </a:xfrm>
          <a:solidFill>
            <a:srgbClr val="00B0F0"/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No, 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No, ………………………………..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No,…………………………………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No, ………………………………..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No, ………………………………..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542" y="2204864"/>
            <a:ext cx="1146426" cy="769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559" y="3170501"/>
            <a:ext cx="928811" cy="928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9058" y="4465019"/>
            <a:ext cx="956210" cy="97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268" y="5483317"/>
            <a:ext cx="1165988" cy="84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699" y="3949035"/>
            <a:ext cx="1059557" cy="748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5724128" y="2773991"/>
            <a:ext cx="1728192" cy="45011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pram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724128" y="3653386"/>
            <a:ext cx="1800200" cy="46440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scooter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816907" y="4630752"/>
            <a:ext cx="1656587" cy="3872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doll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885943" y="5540533"/>
            <a:ext cx="1620179" cy="43204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bricks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936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57150"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. Use </a:t>
            </a:r>
            <a:r>
              <a:rPr lang="cs-CZ" dirty="0" err="1" smtClean="0"/>
              <a:t>dictionnary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Czech</a:t>
            </a:r>
            <a:endParaRPr lang="cs-CZ" sz="32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7544" y="2276872"/>
            <a:ext cx="4040188" cy="4464496"/>
          </a:xfrm>
          <a:blipFill>
            <a:blip r:embed="rId2"/>
            <a:tile tx="0" ty="0" sx="100000" sy="100000" flip="none" algn="tl"/>
          </a:blipFill>
          <a:ln>
            <a:solidFill>
              <a:srgbClr val="FFFF00"/>
            </a:solidFill>
          </a:ln>
        </p:spPr>
        <p:txBody>
          <a:bodyPr>
            <a:noAutofit/>
          </a:bodyPr>
          <a:lstStyle/>
          <a:p>
            <a:r>
              <a:rPr lang="cs-CZ" b="1" dirty="0" smtClean="0"/>
              <a:t>Drak</a:t>
            </a:r>
          </a:p>
          <a:p>
            <a:r>
              <a:rPr lang="cs-CZ" b="1" dirty="0" smtClean="0"/>
              <a:t>Švihadlo</a:t>
            </a:r>
          </a:p>
          <a:p>
            <a:r>
              <a:rPr lang="cs-CZ" b="1" dirty="0" smtClean="0"/>
              <a:t>Opice</a:t>
            </a:r>
          </a:p>
          <a:p>
            <a:r>
              <a:rPr lang="cs-CZ" b="1" dirty="0" smtClean="0"/>
              <a:t>Motorka</a:t>
            </a:r>
          </a:p>
          <a:p>
            <a:r>
              <a:rPr lang="cs-CZ" b="1" dirty="0" smtClean="0"/>
              <a:t>Loď</a:t>
            </a:r>
          </a:p>
          <a:p>
            <a:r>
              <a:rPr lang="cs-CZ" b="1" dirty="0" smtClean="0"/>
              <a:t>Autobus</a:t>
            </a:r>
          </a:p>
          <a:p>
            <a:r>
              <a:rPr lang="cs-CZ" b="1" dirty="0" smtClean="0"/>
              <a:t>Stavebnice</a:t>
            </a:r>
          </a:p>
          <a:p>
            <a:r>
              <a:rPr lang="cs-CZ" b="1" dirty="0" smtClean="0"/>
              <a:t>Kolo</a:t>
            </a:r>
          </a:p>
          <a:p>
            <a:r>
              <a:rPr lang="cs-CZ" b="1" dirty="0" smtClean="0"/>
              <a:t>Tygr</a:t>
            </a:r>
          </a:p>
          <a:p>
            <a:r>
              <a:rPr lang="cs-CZ" b="1" dirty="0" smtClean="0"/>
              <a:t>Traktor</a:t>
            </a:r>
            <a:endParaRPr lang="cs-CZ" b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>
          <a:xfrm>
            <a:off x="4716016" y="1484784"/>
            <a:ext cx="4041775" cy="639762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English</a:t>
            </a:r>
            <a:endParaRPr lang="cs-CZ" sz="32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4716016" y="2276872"/>
            <a:ext cx="4041775" cy="4581128"/>
          </a:xfrm>
          <a:blipFill>
            <a:blip r:embed="rId3"/>
            <a:tile tx="0" ty="0" sx="100000" sy="100000" flip="none" algn="tl"/>
          </a:blipFill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A  </a:t>
            </a:r>
            <a:r>
              <a:rPr lang="cs-CZ" b="1" dirty="0" err="1">
                <a:solidFill>
                  <a:prstClr val="black"/>
                </a:solidFill>
              </a:rPr>
              <a:t>kite</a:t>
            </a:r>
            <a:endParaRPr lang="cs-CZ" b="1" dirty="0">
              <a:solidFill>
                <a:prstClr val="black"/>
              </a:solidFill>
            </a:endParaRPr>
          </a:p>
          <a:p>
            <a:pPr lvl="0"/>
            <a:r>
              <a:rPr lang="cs-CZ" b="1" dirty="0">
                <a:solidFill>
                  <a:prstClr val="black"/>
                </a:solidFill>
              </a:rPr>
              <a:t>A  </a:t>
            </a:r>
            <a:r>
              <a:rPr lang="cs-CZ" b="1" dirty="0" err="1">
                <a:solidFill>
                  <a:prstClr val="black"/>
                </a:solidFill>
              </a:rPr>
              <a:t>skipping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rope</a:t>
            </a:r>
            <a:endParaRPr lang="cs-CZ" b="1" dirty="0">
              <a:solidFill>
                <a:prstClr val="black"/>
              </a:solidFill>
            </a:endParaRPr>
          </a:p>
          <a:p>
            <a:pPr lvl="0"/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dirty="0" err="1">
                <a:solidFill>
                  <a:prstClr val="black"/>
                </a:solidFill>
              </a:rPr>
              <a:t>monkey</a:t>
            </a:r>
            <a:endParaRPr lang="cs-CZ" b="1" dirty="0">
              <a:solidFill>
                <a:prstClr val="black"/>
              </a:solidFill>
            </a:endParaRPr>
          </a:p>
          <a:p>
            <a:pPr lvl="0"/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dirty="0" err="1">
                <a:solidFill>
                  <a:prstClr val="black"/>
                </a:solidFill>
              </a:rPr>
              <a:t>motorbike</a:t>
            </a:r>
            <a:endParaRPr lang="cs-CZ" b="1" dirty="0">
              <a:solidFill>
                <a:prstClr val="black"/>
              </a:solidFill>
            </a:endParaRPr>
          </a:p>
          <a:p>
            <a:pPr lvl="0"/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dirty="0" err="1">
                <a:solidFill>
                  <a:prstClr val="black"/>
                </a:solidFill>
              </a:rPr>
              <a:t>boat</a:t>
            </a:r>
            <a:endParaRPr lang="cs-CZ" b="1" dirty="0">
              <a:solidFill>
                <a:prstClr val="black"/>
              </a:solidFill>
            </a:endParaRPr>
          </a:p>
          <a:p>
            <a:pPr lvl="0"/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dirty="0" smtClean="0">
                <a:solidFill>
                  <a:prstClr val="black"/>
                </a:solidFill>
              </a:rPr>
              <a:t>bus</a:t>
            </a:r>
            <a:endParaRPr lang="cs-CZ" b="1" dirty="0">
              <a:solidFill>
                <a:prstClr val="black"/>
              </a:solidFill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</a:rPr>
              <a:t>A </a:t>
            </a:r>
            <a:r>
              <a:rPr lang="cs-CZ" b="1" dirty="0" err="1" smtClean="0">
                <a:solidFill>
                  <a:prstClr val="black"/>
                </a:solidFill>
              </a:rPr>
              <a:t>construction</a:t>
            </a:r>
            <a:r>
              <a:rPr lang="cs-CZ" b="1" dirty="0" smtClean="0">
                <a:solidFill>
                  <a:prstClr val="black"/>
                </a:solidFill>
              </a:rPr>
              <a:t> set</a:t>
            </a:r>
          </a:p>
          <a:p>
            <a:pPr lvl="0"/>
            <a:r>
              <a:rPr lang="cs-CZ" b="1" dirty="0" smtClean="0">
                <a:solidFill>
                  <a:prstClr val="black"/>
                </a:solidFill>
              </a:rPr>
              <a:t>A </a:t>
            </a:r>
            <a:r>
              <a:rPr lang="cs-CZ" b="1" dirty="0">
                <a:solidFill>
                  <a:prstClr val="black"/>
                </a:solidFill>
              </a:rPr>
              <a:t>bike</a:t>
            </a:r>
          </a:p>
          <a:p>
            <a:pPr lvl="0"/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dirty="0" err="1" smtClean="0">
                <a:solidFill>
                  <a:prstClr val="black"/>
                </a:solidFill>
              </a:rPr>
              <a:t>tiger</a:t>
            </a:r>
            <a:endParaRPr lang="cs-CZ" b="1" dirty="0" smtClean="0">
              <a:solidFill>
                <a:prstClr val="black"/>
              </a:solidFill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</a:rPr>
              <a:t>A </a:t>
            </a:r>
            <a:r>
              <a:rPr lang="cs-CZ" b="1" dirty="0" err="1" smtClean="0">
                <a:solidFill>
                  <a:prstClr val="black"/>
                </a:solidFill>
              </a:rPr>
              <a:t>tractor</a:t>
            </a:r>
            <a:endParaRPr lang="cs-CZ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662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15905" y="260648"/>
            <a:ext cx="8229600" cy="1143000"/>
          </a:xfrm>
          <a:solidFill>
            <a:srgbClr val="FFC0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are these </a:t>
            </a:r>
            <a:r>
              <a:rPr lang="cs-CZ" b="1" dirty="0" err="1" smtClean="0"/>
              <a:t>toys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8151" y="6237312"/>
            <a:ext cx="8156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bike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0886" y="2728364"/>
            <a:ext cx="769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kite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32175" y="3002085"/>
            <a:ext cx="16494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monkey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8730" y="2862443"/>
            <a:ext cx="20783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construction</a:t>
            </a:r>
            <a:r>
              <a:rPr lang="cs-CZ" sz="2000" b="1" dirty="0" smtClean="0">
                <a:solidFill>
                  <a:srgbClr val="C00000"/>
                </a:solidFill>
              </a:rPr>
              <a:t> set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5553" y="4388261"/>
            <a:ext cx="857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boat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07147" y="5968310"/>
            <a:ext cx="7665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dog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6197" y="4633988"/>
            <a:ext cx="18149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skipping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rope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541122"/>
            <a:ext cx="7473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bus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5237" y="2769586"/>
            <a:ext cx="11960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scooter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3" y="5003320"/>
            <a:ext cx="1173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tractor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67404" y="6264733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tiger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13" y="1657470"/>
            <a:ext cx="1543050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26" y="3415850"/>
            <a:ext cx="1713037" cy="943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571" y="1657470"/>
            <a:ext cx="1821467" cy="1014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22" y="5089061"/>
            <a:ext cx="1827831" cy="10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085" y="1612969"/>
            <a:ext cx="1387589" cy="123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203" y="3485419"/>
            <a:ext cx="1605836" cy="902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554" y="1705826"/>
            <a:ext cx="1579970" cy="1145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085" y="5120085"/>
            <a:ext cx="1618728" cy="1078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 descr="C:\Users\Olda\AppData\Local\Microsoft\Windows\Temporary Internet Files\Content.IE5\LV1VEMSA\MP9004331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587" y="3455947"/>
            <a:ext cx="1741614" cy="116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490" y="5517232"/>
            <a:ext cx="1590982" cy="1006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705" y="3665829"/>
            <a:ext cx="1685998" cy="1091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1525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80100" y="341784"/>
            <a:ext cx="8229600" cy="1143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>
                <a:solidFill>
                  <a:srgbClr val="C00000"/>
                </a:solidFill>
              </a:rPr>
              <a:t>Who</a:t>
            </a:r>
            <a:r>
              <a:rPr lang="cs-CZ" b="1" dirty="0" smtClean="0">
                <a:solidFill>
                  <a:srgbClr val="C00000"/>
                </a:solidFill>
              </a:rPr>
              <a:t> are these </a:t>
            </a:r>
            <a:r>
              <a:rPr lang="cs-CZ" b="1" dirty="0" err="1" smtClean="0">
                <a:solidFill>
                  <a:srgbClr val="C00000"/>
                </a:solidFill>
              </a:rPr>
              <a:t>toys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for</a:t>
            </a:r>
            <a:r>
              <a:rPr lang="cs-CZ" b="1" dirty="0" smtClean="0">
                <a:solidFill>
                  <a:srgbClr val="C00000"/>
                </a:solidFill>
              </a:rPr>
              <a:t> ?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477005" y="1520991"/>
            <a:ext cx="1800200" cy="639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      </a:t>
            </a:r>
            <a:r>
              <a:rPr lang="cs-CZ" sz="3300" b="1" dirty="0" err="1" smtClean="0">
                <a:solidFill>
                  <a:srgbClr val="C00000"/>
                </a:solidFill>
              </a:rPr>
              <a:t>For</a:t>
            </a:r>
            <a:r>
              <a:rPr lang="cs-CZ" sz="3300" b="1" dirty="0" smtClean="0">
                <a:solidFill>
                  <a:srgbClr val="C00000"/>
                </a:solidFill>
              </a:rPr>
              <a:t> </a:t>
            </a:r>
            <a:r>
              <a:rPr lang="cs-CZ" sz="3300" b="1" dirty="0" err="1" smtClean="0">
                <a:solidFill>
                  <a:srgbClr val="C00000"/>
                </a:solidFill>
              </a:rPr>
              <a:t>girls</a:t>
            </a:r>
            <a:endParaRPr lang="cs-CZ" sz="33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text 4"/>
          <p:cNvSpPr txBox="1">
            <a:spLocks/>
          </p:cNvSpPr>
          <p:nvPr/>
        </p:nvSpPr>
        <p:spPr>
          <a:xfrm>
            <a:off x="6278565" y="1458436"/>
            <a:ext cx="2000297" cy="639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err="1" smtClean="0">
                <a:solidFill>
                  <a:srgbClr val="C00000"/>
                </a:solidFill>
              </a:rPr>
              <a:t>For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boys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9938" y="1484784"/>
            <a:ext cx="1733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Girls+boys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7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616" y="3391176"/>
            <a:ext cx="1666875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542" y="3232097"/>
            <a:ext cx="1871663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994" y="3392766"/>
            <a:ext cx="1543050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430" y="5663507"/>
            <a:ext cx="1444719" cy="1054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255" y="3618189"/>
            <a:ext cx="14319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890" y="2105291"/>
            <a:ext cx="1536700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60" y="2008004"/>
            <a:ext cx="1554163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8" y="4999847"/>
            <a:ext cx="2157413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493" y="4571949"/>
            <a:ext cx="1569997" cy="1006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78" y="1984652"/>
            <a:ext cx="1603375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613" y="5761139"/>
            <a:ext cx="94456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610" y="4642659"/>
            <a:ext cx="1536700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4213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4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4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4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4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4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4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4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4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4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4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4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4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4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4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0100" y="341784"/>
            <a:ext cx="8229600" cy="1143000"/>
          </a:xfr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Who</a:t>
            </a:r>
            <a:r>
              <a:rPr lang="cs-CZ" b="1" dirty="0" smtClean="0">
                <a:solidFill>
                  <a:srgbClr val="C00000"/>
                </a:solidFill>
              </a:rPr>
              <a:t> are these </a:t>
            </a:r>
            <a:r>
              <a:rPr lang="cs-CZ" b="1" dirty="0" err="1" smtClean="0">
                <a:solidFill>
                  <a:srgbClr val="C00000"/>
                </a:solidFill>
              </a:rPr>
              <a:t>toys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for</a:t>
            </a:r>
            <a:r>
              <a:rPr lang="cs-CZ" b="1" dirty="0" smtClean="0">
                <a:solidFill>
                  <a:srgbClr val="C00000"/>
                </a:solidFill>
              </a:rPr>
              <a:t> ? </a:t>
            </a:r>
            <a:r>
              <a:rPr lang="cs-CZ" b="1" dirty="0" err="1" smtClean="0">
                <a:solidFill>
                  <a:srgbClr val="C00000"/>
                </a:solidFill>
              </a:rPr>
              <a:t>Check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it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520825"/>
            <a:ext cx="1800225" cy="6397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200" dirty="0" smtClean="0"/>
              <a:t>      </a:t>
            </a:r>
            <a:r>
              <a:rPr lang="cs-CZ" sz="3300" b="1" dirty="0" err="1" smtClean="0">
                <a:solidFill>
                  <a:srgbClr val="C00000"/>
                </a:solidFill>
              </a:rPr>
              <a:t>For</a:t>
            </a:r>
            <a:r>
              <a:rPr lang="cs-CZ" sz="3300" b="1" dirty="0" smtClean="0">
                <a:solidFill>
                  <a:srgbClr val="C00000"/>
                </a:solidFill>
              </a:rPr>
              <a:t> </a:t>
            </a:r>
            <a:r>
              <a:rPr lang="cs-CZ" sz="3300" b="1" dirty="0" err="1" smtClean="0">
                <a:solidFill>
                  <a:srgbClr val="C00000"/>
                </a:solidFill>
              </a:rPr>
              <a:t>girls</a:t>
            </a:r>
            <a:endParaRPr lang="cs-CZ" sz="33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6660232" y="1451912"/>
            <a:ext cx="2000250" cy="63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err="1" smtClean="0">
                <a:solidFill>
                  <a:srgbClr val="C00000"/>
                </a:solidFill>
              </a:rPr>
              <a:t>For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boys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9938" y="1484784"/>
            <a:ext cx="1733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Girls+boys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151" y="4308993"/>
            <a:ext cx="1666875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357" y="3665708"/>
            <a:ext cx="1536700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915" y="1949331"/>
            <a:ext cx="1554163" cy="118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62" y="2064289"/>
            <a:ext cx="1871663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788" y="2335028"/>
            <a:ext cx="14319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49" y="3436681"/>
            <a:ext cx="1543050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138" y="5419369"/>
            <a:ext cx="1444625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100" y="3891884"/>
            <a:ext cx="94456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989" y="2065372"/>
            <a:ext cx="1536700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381" y="5072780"/>
            <a:ext cx="157321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407" y="5061668"/>
            <a:ext cx="1603375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673" y="5072780"/>
            <a:ext cx="2157413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3785" y="2470825"/>
            <a:ext cx="810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lorry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4820" y="4109636"/>
            <a:ext cx="1069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scooter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5161" y="5764326"/>
            <a:ext cx="1389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teddy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21875" y="2764683"/>
            <a:ext cx="862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pram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66601" y="4520499"/>
            <a:ext cx="808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train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37107" y="6104137"/>
            <a:ext cx="827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baby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53489" y="2529497"/>
            <a:ext cx="729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bricks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 flipH="1">
            <a:off x="5077712" y="3998138"/>
            <a:ext cx="880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159401" y="2395351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plane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51413" y="4063655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box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29823" y="5602706"/>
            <a:ext cx="657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car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812360" y="4780480"/>
            <a:ext cx="570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52325" y="6187398"/>
            <a:ext cx="72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doll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97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are these </a:t>
            </a:r>
            <a:r>
              <a:rPr lang="cs-CZ" dirty="0" err="1" smtClean="0"/>
              <a:t>things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4945" y="1474280"/>
            <a:ext cx="4040188" cy="639762"/>
          </a:xfrm>
        </p:spPr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ball</a:t>
            </a:r>
            <a:r>
              <a:rPr lang="cs-CZ" dirty="0" smtClean="0"/>
              <a:t>               ?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710855"/>
            <a:ext cx="4040188" cy="39512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 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   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3752" y="40827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40740" y="5955360"/>
            <a:ext cx="1258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UNDER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94706" y="4972526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4458138" y="2132857"/>
            <a:ext cx="4319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pencil</a:t>
            </a:r>
            <a:r>
              <a:rPr lang="cs-CZ" sz="2400" dirty="0" smtClean="0"/>
              <a:t> case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on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</a:t>
            </a:r>
            <a:r>
              <a:rPr lang="cs-CZ" sz="2400" dirty="0" err="1" smtClean="0"/>
              <a:t>bag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58137" y="2594521"/>
            <a:ext cx="4072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pencil</a:t>
            </a:r>
            <a:r>
              <a:rPr lang="cs-CZ" sz="2400" dirty="0" smtClean="0"/>
              <a:t>  case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in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bag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58138" y="3056186"/>
            <a:ext cx="4537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pencil</a:t>
            </a:r>
            <a:r>
              <a:rPr lang="cs-CZ" sz="2400" dirty="0" smtClean="0"/>
              <a:t> case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bag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2415" y="3726841"/>
            <a:ext cx="739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797" y="1472885"/>
            <a:ext cx="850204" cy="843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96531"/>
            <a:ext cx="3222862" cy="2407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582" y="4082752"/>
            <a:ext cx="3265242" cy="213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62068" y="4264182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33111" y="5495746"/>
            <a:ext cx="1258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UNDER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885" y="1472885"/>
            <a:ext cx="1506483" cy="84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1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779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Where</a:t>
            </a:r>
            <a:r>
              <a:rPr lang="cs-CZ" sz="3200" dirty="0" smtClean="0"/>
              <a:t> are these     </a:t>
            </a:r>
            <a:br>
              <a:rPr lang="cs-CZ" sz="3200" dirty="0" smtClean="0"/>
            </a:br>
            <a:r>
              <a:rPr lang="cs-CZ" sz="3200" dirty="0" smtClean="0"/>
              <a:t>       </a:t>
            </a:r>
            <a:r>
              <a:rPr lang="cs-CZ" sz="3200" dirty="0" err="1" smtClean="0"/>
              <a:t>things</a:t>
            </a:r>
            <a:r>
              <a:rPr lang="cs-CZ" sz="3200" dirty="0" smtClean="0"/>
              <a:t> ?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563888" y="332656"/>
            <a:ext cx="5389438" cy="5853113"/>
          </a:xfrm>
          <a:blipFill>
            <a:blip r:embed="rId2"/>
            <a:tile tx="0" ty="0" sx="100000" sy="100000" flip="none" algn="tl"/>
          </a:blipFill>
          <a:ln w="571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Make a sentence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brick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floor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on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my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under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car table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lue in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train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shelf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chair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under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doll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err="1" smtClean="0">
                <a:solidFill>
                  <a:srgbClr val="00B050"/>
                </a:solidFill>
              </a:rPr>
              <a:t>Check</a:t>
            </a:r>
            <a:r>
              <a:rPr lang="cs-CZ" b="1" dirty="0" smtClean="0">
                <a:solidFill>
                  <a:srgbClr val="00B050"/>
                </a:solidFill>
              </a:rPr>
              <a:t>:</a:t>
            </a: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brick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floor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My car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under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table.</a:t>
            </a: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blue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train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in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shelf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doll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under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chair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blipFill>
            <a:blip r:embed="rId2"/>
            <a:tile tx="0" ty="0" sx="100000" sy="100000" flip="none" algn="tl"/>
          </a:blipFill>
          <a:ln w="571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ON</a:t>
            </a:r>
            <a:r>
              <a:rPr lang="cs-CZ" sz="2800" dirty="0" smtClean="0"/>
              <a:t>  =   na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IN  </a:t>
            </a:r>
            <a:r>
              <a:rPr lang="cs-CZ" sz="2800" dirty="0" smtClean="0"/>
              <a:t>  =   v(e)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UNDER</a:t>
            </a:r>
            <a:r>
              <a:rPr lang="cs-CZ" sz="2800" dirty="0" smtClean="0"/>
              <a:t> = pod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table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In </a:t>
            </a:r>
            <a:r>
              <a:rPr lang="cs-CZ" sz="2800" dirty="0" smtClean="0"/>
              <a:t>my </a:t>
            </a:r>
            <a:r>
              <a:rPr lang="cs-CZ" sz="2800" dirty="0" err="1" smtClean="0"/>
              <a:t>book</a:t>
            </a:r>
            <a:endParaRPr lang="cs-CZ" sz="2800" dirty="0" smtClean="0"/>
          </a:p>
          <a:p>
            <a:r>
              <a:rPr lang="cs-CZ" sz="2800" dirty="0" err="1" smtClean="0">
                <a:solidFill>
                  <a:srgbClr val="FF0000"/>
                </a:solidFill>
              </a:rPr>
              <a:t>Under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chair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On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shelf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In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box</a:t>
            </a:r>
          </a:p>
          <a:p>
            <a:r>
              <a:rPr lang="cs-CZ" sz="2800" dirty="0" err="1" smtClean="0">
                <a:solidFill>
                  <a:srgbClr val="FF0000"/>
                </a:solidFill>
              </a:rPr>
              <a:t>Under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window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8159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48478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http://office.microsoft.com/cs-cz/images/results.aspx?qu=pap%C3%ADrov%C3%AD%20draci#ai:MC900237376|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6008" y="2131115"/>
            <a:ext cx="8260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http://office.microsoft.com/cs-cz/images/results.aspx?qu=j%C3%ADzdn%C3%AD+kolo&amp;ex=1#ai:MC900233321|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2832" y="2747453"/>
            <a:ext cx="8037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http://office.microsoft.com/cs-cz/images/results.aspx?qu=kostky+-stavebnice&amp;ex=1#ai:MC900438451|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2832" y="3393784"/>
            <a:ext cx="8469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http://office.microsoft.com/cs-cz/images/results.aspx?qu=%C5%A1vihadla#ai:MC900352344|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2832" y="3932661"/>
            <a:ext cx="82536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http://office.microsoft.com/cs-cz/images/results.aspx?qu=prim%C3%A1ti#ai:MC900192247|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2832" y="4572336"/>
            <a:ext cx="4126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http://poohandfriends.wz.cz/filmy.htm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6943" y="4948324"/>
            <a:ext cx="77189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http://office.microsoft.com/cs-cz/images/results.aspx?ex=2&amp;qu=autobus#ai:MP900433146|mt:0|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7780" y="5592548"/>
            <a:ext cx="79287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http://office.microsoft.com/cs-cz/images/results.aspx?qu=psi#ai:MC900438169|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7780" y="6238879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http://office.microsoft.com/cs-cz/images/similar.aspx#ai:MP900404912|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863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628507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http://www.kocarkypropanenky.cz/www-kocarkypropanenky-cz/eshop/16-1-Panenky/0/5/212-My-first-Baby-Annabell-se-zaviracima-ocima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274838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http://www.kocarkypropanenky.cz/www-kocarkypropanenky-cz/eshop/16-1-Panenky/0/5/209-Panenka-muffin-nova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921169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http://www.kocarkypropanenky.cz/www-kocarkypropanenky-cz/eshop/3-1-Kocarky-pro-panenky-TWINGO/0/5/202-Kocarek-pro-panenky-TWINGO-ROCKSTAR-ruzovy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4490830"/>
            <a:ext cx="82809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office.microsoft.com/</a:t>
            </a:r>
            <a:r>
              <a:rPr lang="cs-CZ" dirty="0" err="1" smtClean="0">
                <a:hlinkClick r:id="rId6"/>
              </a:rPr>
              <a:t>cs-cz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results.aspx?ex</a:t>
            </a:r>
            <a:r>
              <a:rPr lang="cs-CZ" dirty="0" smtClean="0">
                <a:hlinkClick r:id="rId6"/>
              </a:rPr>
              <a:t>=2&amp;qu=autíčka#ai:MP900405236|mt:0|autíčko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5142595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</a:t>
            </a:r>
            <a:r>
              <a:rPr lang="cs-CZ" dirty="0" err="1">
                <a:hlinkClick r:id="rId6"/>
              </a:rPr>
              <a:t>cs-cz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images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results.aspx?ex</a:t>
            </a:r>
            <a:r>
              <a:rPr lang="cs-CZ" dirty="0">
                <a:hlinkClick r:id="rId6"/>
              </a:rPr>
              <a:t>=2&amp;qu=autíčka#ai:MC900355671|mt:0</a:t>
            </a:r>
            <a:r>
              <a:rPr lang="cs-CZ" dirty="0" smtClean="0">
                <a:hlinkClick r:id="rId6"/>
              </a:rPr>
              <a:t>|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95535" y="3567500"/>
            <a:ext cx="828091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http://office.microsoft.com/cs-cz/images/results.aspx?qu=ply%C5%A1ov%C3%AD%20medv%C3%ADdci#ai:MC900232136|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0241" y="5803627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http://office.microsoft.com/cs-cz/images/results.aspx?qu=kolob%C4%9B%C5%BEka&amp;ex=1#ai:MC900331552|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448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zdroje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59558" y="1441127"/>
            <a:ext cx="8876937" cy="54168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hlinkClick r:id="rId3"/>
              </a:rPr>
              <a:t>          http</a:t>
            </a:r>
            <a:r>
              <a:rPr lang="cs-CZ" sz="1800" dirty="0">
                <a:hlinkClick r:id="rId3"/>
              </a:rPr>
              <a:t>://office.microsoft.com/cs-cz/images/results.aspx?qu=aktovky#ai:MC900396570|</a:t>
            </a:r>
            <a:endParaRPr lang="cs-CZ" sz="1800" dirty="0"/>
          </a:p>
        </p:txBody>
      </p:sp>
      <p:sp>
        <p:nvSpPr>
          <p:cNvPr id="13" name="Obdélník 12"/>
          <p:cNvSpPr/>
          <p:nvPr/>
        </p:nvSpPr>
        <p:spPr>
          <a:xfrm>
            <a:off x="436299" y="1802608"/>
            <a:ext cx="82220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http://office.microsoft.com/cs-cz/images/results.aspx?qu=kostky&amp;ex=1#ai:MP900289704|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24025" y="2420816"/>
            <a:ext cx="86144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http://office.microsoft.com/cs-cz/images/results.aspx?qu=modely#ai:MP900403108</a:t>
            </a:r>
            <a:r>
              <a:rPr lang="cs-CZ" dirty="0" smtClean="0">
                <a:hlinkClick r:id="rId5"/>
              </a:rPr>
              <a:t>|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4025" y="2818270"/>
            <a:ext cx="7923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http://office.microsoft.com/cs-cz/images/results.aspx?qu=m%C3%AD%C4%8De&amp;ex=1#ai:MC900412546</a:t>
            </a:r>
            <a:r>
              <a:rPr lang="cs-CZ" dirty="0" smtClean="0">
                <a:hlinkClick r:id="rId6"/>
              </a:rPr>
              <a:t>|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37134" y="3464600"/>
            <a:ext cx="81874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http://office.microsoft.com/cs-cz/images/results.aspx?qu=krabice&amp;ex=1#ai:MC900398601|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36182" y="4110933"/>
            <a:ext cx="78137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http://office.microsoft.com/cs-cz/images/results.aspx?qu=lod%C4%9B+-hra%C4%8Dky&amp;ex=1#ai:MC900295259|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30162" y="4757264"/>
            <a:ext cx="82013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http://office.microsoft.com/</a:t>
            </a:r>
            <a:r>
              <a:rPr lang="cs-CZ" dirty="0" err="1">
                <a:hlinkClick r:id="rId9"/>
              </a:rPr>
              <a:t>cs-cz</a:t>
            </a:r>
            <a:r>
              <a:rPr lang="cs-CZ" dirty="0">
                <a:hlinkClick r:id="rId9"/>
              </a:rPr>
              <a:t>/</a:t>
            </a:r>
            <a:r>
              <a:rPr lang="cs-CZ" dirty="0" err="1">
                <a:hlinkClick r:id="rId9"/>
              </a:rPr>
              <a:t>images</a:t>
            </a:r>
            <a:r>
              <a:rPr lang="cs-CZ" dirty="0">
                <a:hlinkClick r:id="rId9"/>
              </a:rPr>
              <a:t>/</a:t>
            </a:r>
            <a:r>
              <a:rPr lang="cs-CZ" dirty="0" err="1">
                <a:hlinkClick r:id="rId9"/>
              </a:rPr>
              <a:t>results.aspx?ex</a:t>
            </a:r>
            <a:r>
              <a:rPr lang="cs-CZ" dirty="0">
                <a:hlinkClick r:id="rId9"/>
              </a:rPr>
              <a:t>=2&amp;qu=míč#ai:MC900412556|mt:0|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4025" y="5375354"/>
            <a:ext cx="86144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http://office.microsoft.com/cs-cz/images/results.aspx?qu=%C5%A1koln%C3%AD+pouzdro&amp;ex=1#ai:MC900234087|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24025" y="6021685"/>
            <a:ext cx="83699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http://office.microsoft.com/cs-cz/images/results.aspx?qu=%C5%A1koln%C3%AD+aktovky&amp;ex=1#ai:MC900356423|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5565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718</TotalTime>
  <Words>672</Words>
  <Application>Microsoft Office PowerPoint</Application>
  <PresentationFormat>Předvádění na obrazovce (4:3)</PresentationFormat>
  <Paragraphs>208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 What toys have you got at home ?</vt:lpstr>
      <vt:lpstr>Have you got these toys ?</vt:lpstr>
      <vt:lpstr>Have you got these toys ?</vt:lpstr>
      <vt:lpstr>Look for other toys. Use dictionnary.</vt:lpstr>
      <vt:lpstr>What are these toys ?</vt:lpstr>
      <vt:lpstr>Prezentace aplikace PowerPoint</vt:lpstr>
      <vt:lpstr>Who are these toys for ? Check it.</vt:lpstr>
      <vt:lpstr>Where are these things ?</vt:lpstr>
      <vt:lpstr>Where are these             things ?</vt:lpstr>
      <vt:lpstr>Použité  zdroje</vt:lpstr>
      <vt:lpstr> Použité  zdroje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JZ</dc:creator>
  <cp:lastModifiedBy>JZ</cp:lastModifiedBy>
  <cp:revision>70</cp:revision>
  <dcterms:modified xsi:type="dcterms:W3CDTF">2012-06-07T20:18:53Z</dcterms:modified>
</cp:coreProperties>
</file>