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1" r:id="rId3"/>
    <p:sldId id="263" r:id="rId4"/>
    <p:sldId id="264" r:id="rId5"/>
    <p:sldId id="257" r:id="rId6"/>
    <p:sldId id="259" r:id="rId7"/>
    <p:sldId id="265" r:id="rId8"/>
    <p:sldId id="258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0" autoAdjust="0"/>
    <p:restoredTop sz="94671" autoAdjust="0"/>
  </p:normalViewPr>
  <p:slideViewPr>
    <p:cSldViewPr>
      <p:cViewPr varScale="1">
        <p:scale>
          <a:sx n="65" d="100"/>
          <a:sy n="65" d="100"/>
        </p:scale>
        <p:origin x="-1286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Miroslava  </a:t>
          </a:r>
          <a:r>
            <a:rPr lang="cs-CZ" sz="2000" dirty="0" err="1" smtClean="0"/>
            <a:t>Jarkulišová</a:t>
          </a:r>
          <a:r>
            <a:rPr lang="cs-CZ" sz="2000" dirty="0" smtClean="0"/>
            <a:t>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 </a:t>
          </a:r>
          <a:r>
            <a:rPr lang="cs-CZ" sz="2000" baseline="0" dirty="0" smtClean="0"/>
            <a:t>Jazyk  </a:t>
          </a:r>
          <a:r>
            <a:rPr lang="cs-CZ" sz="2000" baseline="0" dirty="0" smtClean="0"/>
            <a:t>anglický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CZ.1.07/1.4.09/21.0816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</a:t>
          </a:r>
          <a:r>
            <a:rPr lang="cs-CZ" sz="2000" dirty="0" err="1" smtClean="0"/>
            <a:t>Animals</a:t>
          </a:r>
          <a:r>
            <a:rPr lang="cs-CZ" sz="2000" dirty="0" smtClean="0"/>
            <a:t> - My </a:t>
          </a:r>
          <a:r>
            <a:rPr lang="cs-CZ" sz="2000" dirty="0" err="1" smtClean="0"/>
            <a:t>pets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2116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50F4E7B-6A81-423A-B650-BF2D5EDABB79}" type="presOf" srcId="{D1D4F407-5343-4D3F-B5B9-D407B03CAEB4}" destId="{AED2198E-93D5-4001-81B4-73124B309672}" srcOrd="1" destOrd="0" presId="urn:microsoft.com/office/officeart/2005/8/layout/target3"/>
    <dgm:cxn modelId="{3E777785-9F97-469B-9A30-72176517F474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14AFCDF-7EDF-42C0-867A-4E11B57E5D32}" type="presOf" srcId="{D1D4F407-5343-4D3F-B5B9-D407B03CAEB4}" destId="{D005CE8C-CC26-4C3E-AC11-E15060ECD759}" srcOrd="0" destOrd="0" presId="urn:microsoft.com/office/officeart/2005/8/layout/target3"/>
    <dgm:cxn modelId="{8A65B37B-96BE-410E-A9E9-711AC32D2BCF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2072E32-A1E2-42BF-9A79-28482DCA1915}" type="presOf" srcId="{4C35D32F-0EAB-4CD7-82EE-45574DC2A586}" destId="{8BEBB6EC-1DAA-4CAC-8A25-BC0FCBD5DBD5}" srcOrd="0" destOrd="0" presId="urn:microsoft.com/office/officeart/2005/8/layout/target3"/>
    <dgm:cxn modelId="{3DCAFFF7-2133-42D5-B42A-02A713C4D6B2}" type="presOf" srcId="{D1B46980-6531-4606-95E6-44980827E919}" destId="{6140AFEC-043D-4C43-A2F9-D0F5331DF3A3}" srcOrd="0" destOrd="0" presId="urn:microsoft.com/office/officeart/2005/8/layout/target3"/>
    <dgm:cxn modelId="{68E644EF-85A8-4C13-A60D-449F58885B44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89AE0F6-21BE-4D3C-8546-6CB32CF1202D}" type="presOf" srcId="{D8197B8C-B260-4A16-BDF4-0947B075E274}" destId="{5A5FFA88-C948-4069-8E93-59FA12366E83}" srcOrd="1" destOrd="0" presId="urn:microsoft.com/office/officeart/2005/8/layout/target3"/>
    <dgm:cxn modelId="{3FB46A9B-1142-4662-95AA-029A5448D892}" type="presOf" srcId="{757F3AB3-0718-4624-B441-E567A8F0AB56}" destId="{333A1088-737F-45CB-B68E-254E46348037}" srcOrd="0" destOrd="0" presId="urn:microsoft.com/office/officeart/2005/8/layout/target3"/>
    <dgm:cxn modelId="{C9AC3113-77C5-4352-85DD-8DD99D098527}" type="presOf" srcId="{B651F6E3-6281-48DB-9319-2AEAFDAE7572}" destId="{6BB5E863-4638-4E1D-BFDE-399D028AC4ED}" srcOrd="1" destOrd="0" presId="urn:microsoft.com/office/officeart/2005/8/layout/target3"/>
    <dgm:cxn modelId="{26B60A6D-6A51-49BD-9571-7AFAA49B7B4F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12D1708-4938-44EF-94AB-0079CD21FBD1}" type="presParOf" srcId="{333A1088-737F-45CB-B68E-254E46348037}" destId="{F5ABB229-8D3B-4694-996A-96F23CF14429}" srcOrd="0" destOrd="0" presId="urn:microsoft.com/office/officeart/2005/8/layout/target3"/>
    <dgm:cxn modelId="{078965FF-E14A-4ECC-AB03-9FB92E797C9E}" type="presParOf" srcId="{333A1088-737F-45CB-B68E-254E46348037}" destId="{F41139FD-01EE-4571-8B17-4FB00FC51163}" srcOrd="1" destOrd="0" presId="urn:microsoft.com/office/officeart/2005/8/layout/target3"/>
    <dgm:cxn modelId="{69DC6EB1-DE62-490D-A5F2-EC342FA3631B}" type="presParOf" srcId="{333A1088-737F-45CB-B68E-254E46348037}" destId="{D005CE8C-CC26-4C3E-AC11-E15060ECD759}" srcOrd="2" destOrd="0" presId="urn:microsoft.com/office/officeart/2005/8/layout/target3"/>
    <dgm:cxn modelId="{1DDBBD19-A5B6-425A-9B5E-A97D2CE5F5F0}" type="presParOf" srcId="{333A1088-737F-45CB-B68E-254E46348037}" destId="{2C702D82-9B77-49B7-9568-BB8EB47C3372}" srcOrd="3" destOrd="0" presId="urn:microsoft.com/office/officeart/2005/8/layout/target3"/>
    <dgm:cxn modelId="{B5E136FB-50FA-481D-A008-7953E4934046}" type="presParOf" srcId="{333A1088-737F-45CB-B68E-254E46348037}" destId="{A52A0455-90FF-4808-ABD0-F02540D31D5A}" srcOrd="4" destOrd="0" presId="urn:microsoft.com/office/officeart/2005/8/layout/target3"/>
    <dgm:cxn modelId="{C10828EA-6662-42BF-BC51-8C0840DAFCBC}" type="presParOf" srcId="{333A1088-737F-45CB-B68E-254E46348037}" destId="{6140AFEC-043D-4C43-A2F9-D0F5331DF3A3}" srcOrd="5" destOrd="0" presId="urn:microsoft.com/office/officeart/2005/8/layout/target3"/>
    <dgm:cxn modelId="{A6B9B059-0B1C-49F3-A550-8FA05A920A48}" type="presParOf" srcId="{333A1088-737F-45CB-B68E-254E46348037}" destId="{9358AC05-5D7D-4327-9F80-1AD486AEA664}" srcOrd="6" destOrd="0" presId="urn:microsoft.com/office/officeart/2005/8/layout/target3"/>
    <dgm:cxn modelId="{E82ED7B4-04CB-43E1-BF2A-0C9248A59248}" type="presParOf" srcId="{333A1088-737F-45CB-B68E-254E46348037}" destId="{313FC574-E1CD-4FB4-B054-0B805CE0447D}" srcOrd="7" destOrd="0" presId="urn:microsoft.com/office/officeart/2005/8/layout/target3"/>
    <dgm:cxn modelId="{327439B0-B0D6-4C19-A31F-2CBB41F9DF31}" type="presParOf" srcId="{333A1088-737F-45CB-B68E-254E46348037}" destId="{619D679B-A015-4ECF-8348-D1034C574F40}" srcOrd="8" destOrd="0" presId="urn:microsoft.com/office/officeart/2005/8/layout/target3"/>
    <dgm:cxn modelId="{7770882C-470A-4CF8-9A2F-FDCDF45F64F3}" type="presParOf" srcId="{333A1088-737F-45CB-B68E-254E46348037}" destId="{322283A8-4A27-4CDA-BAE3-F381106A9174}" srcOrd="9" destOrd="0" presId="urn:microsoft.com/office/officeart/2005/8/layout/target3"/>
    <dgm:cxn modelId="{EE55A917-0039-4155-8213-C9775E7DD39D}" type="presParOf" srcId="{333A1088-737F-45CB-B68E-254E46348037}" destId="{FFC9F71D-1B4F-4AD9-A4A6-86ADEFC8AF5C}" srcOrd="10" destOrd="0" presId="urn:microsoft.com/office/officeart/2005/8/layout/target3"/>
    <dgm:cxn modelId="{824FC09F-1025-402F-87D1-2AC97139AC23}" type="presParOf" srcId="{333A1088-737F-45CB-B68E-254E46348037}" destId="{25B08C86-7E15-44DC-BE7F-FFB55DD49D12}" srcOrd="11" destOrd="0" presId="urn:microsoft.com/office/officeart/2005/8/layout/target3"/>
    <dgm:cxn modelId="{87E85DED-03E4-49BB-91A5-F6A828585FF5}" type="presParOf" srcId="{333A1088-737F-45CB-B68E-254E46348037}" destId="{76644BE8-9D7C-4C09-B250-3D10AF48CBB7}" srcOrd="12" destOrd="0" presId="urn:microsoft.com/office/officeart/2005/8/layout/target3"/>
    <dgm:cxn modelId="{B7D0627D-7AEA-4167-8D56-9741E1A49C7A}" type="presParOf" srcId="{333A1088-737F-45CB-B68E-254E46348037}" destId="{EE85B701-7295-41C0-BA7A-34D3756A2AE6}" srcOrd="13" destOrd="0" presId="urn:microsoft.com/office/officeart/2005/8/layout/target3"/>
    <dgm:cxn modelId="{D44FC185-C15B-4AC3-B9B1-78701D9C8BA1}" type="presParOf" srcId="{333A1088-737F-45CB-B68E-254E46348037}" destId="{8BEBB6EC-1DAA-4CAC-8A25-BC0FCBD5DBD5}" srcOrd="14" destOrd="0" presId="urn:microsoft.com/office/officeart/2005/8/layout/target3"/>
    <dgm:cxn modelId="{1ECCC9B2-96BF-4F96-8FC4-85307EF254BD}" type="presParOf" srcId="{333A1088-737F-45CB-B68E-254E46348037}" destId="{AED2198E-93D5-4001-81B4-73124B309672}" srcOrd="15" destOrd="0" presId="urn:microsoft.com/office/officeart/2005/8/layout/target3"/>
    <dgm:cxn modelId="{C30A56E6-6B0B-4E4A-942A-0F5D6AECBD24}" type="presParOf" srcId="{333A1088-737F-45CB-B68E-254E46348037}" destId="{2BE915AB-18AA-4053-B92C-3BFC9ED204BB}" srcOrd="16" destOrd="0" presId="urn:microsoft.com/office/officeart/2005/8/layout/target3"/>
    <dgm:cxn modelId="{AE2947DB-D367-4E88-A7EF-FFEB31696D82}" type="presParOf" srcId="{333A1088-737F-45CB-B68E-254E46348037}" destId="{6BB5E863-4638-4E1D-BFDE-399D028AC4ED}" srcOrd="17" destOrd="0" presId="urn:microsoft.com/office/officeart/2005/8/layout/target3"/>
    <dgm:cxn modelId="{078196E7-037B-4F38-B95D-36795DDEC10C}" type="presParOf" srcId="{333A1088-737F-45CB-B68E-254E46348037}" destId="{5A5FFA88-C948-4069-8E93-59FA12366E83}" srcOrd="18" destOrd="0" presId="urn:microsoft.com/office/officeart/2005/8/layout/target3"/>
    <dgm:cxn modelId="{0F51F9AB-A83A-4636-964B-3999D07FA88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Osoblaha, příspěvková organizace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Miroslava  </a:t>
          </a:r>
          <a:r>
            <a:rPr lang="cs-CZ" sz="2000" kern="1200" dirty="0" err="1" smtClean="0"/>
            <a:t>Jarkulišová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 </a:t>
          </a:r>
          <a:r>
            <a:rPr lang="cs-CZ" sz="2000" kern="1200" baseline="0" dirty="0" smtClean="0"/>
            <a:t>Jazyk  </a:t>
          </a:r>
          <a:r>
            <a:rPr lang="cs-CZ" sz="2000" kern="1200" baseline="0" dirty="0" smtClean="0"/>
            <a:t>anglický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</a:t>
          </a:r>
          <a:r>
            <a:rPr lang="cs-CZ" sz="2000" kern="1200" dirty="0" err="1" smtClean="0"/>
            <a:t>Animals</a:t>
          </a:r>
          <a:r>
            <a:rPr lang="cs-CZ" sz="2000" kern="1200" dirty="0" smtClean="0"/>
            <a:t> - My </a:t>
          </a:r>
          <a:r>
            <a:rPr lang="cs-CZ" sz="2000" kern="1200" dirty="0" err="1" smtClean="0"/>
            <a:t>pets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CZ.1.07/1.4.09/21.0816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599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9624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0017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1526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111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128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851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526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12432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520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9118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941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13" Type="http://schemas.openxmlformats.org/officeDocument/2006/relationships/image" Target="../media/image22.png"/><Relationship Id="rId3" Type="http://schemas.openxmlformats.org/officeDocument/2006/relationships/image" Target="../media/image9.png"/><Relationship Id="rId7" Type="http://schemas.openxmlformats.org/officeDocument/2006/relationships/image" Target="../media/image4.png"/><Relationship Id="rId12" Type="http://schemas.openxmlformats.org/officeDocument/2006/relationships/image" Target="../media/image21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11" Type="http://schemas.openxmlformats.org/officeDocument/2006/relationships/image" Target="../media/image20.png"/><Relationship Id="rId5" Type="http://schemas.openxmlformats.org/officeDocument/2006/relationships/image" Target="../media/image8.png"/><Relationship Id="rId10" Type="http://schemas.openxmlformats.org/officeDocument/2006/relationships/image" Target="../media/image19.jpeg"/><Relationship Id="rId4" Type="http://schemas.openxmlformats.org/officeDocument/2006/relationships/image" Target="../media/image16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image" Target="../media/image35.png"/><Relationship Id="rId3" Type="http://schemas.openxmlformats.org/officeDocument/2006/relationships/image" Target="../media/image25.jpeg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7.jpe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jpeg"/><Relationship Id="rId14" Type="http://schemas.openxmlformats.org/officeDocument/2006/relationships/image" Target="../media/image3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1.png"/><Relationship Id="rId11" Type="http://schemas.openxmlformats.org/officeDocument/2006/relationships/image" Target="../media/image46.png"/><Relationship Id="rId5" Type="http://schemas.openxmlformats.org/officeDocument/2006/relationships/image" Target="../media/image40.jpeg"/><Relationship Id="rId10" Type="http://schemas.openxmlformats.org/officeDocument/2006/relationships/image" Target="../media/image45.jpeg"/><Relationship Id="rId4" Type="http://schemas.openxmlformats.org/officeDocument/2006/relationships/image" Target="../media/image39.jpeg"/><Relationship Id="rId9" Type="http://schemas.openxmlformats.org/officeDocument/2006/relationships/image" Target="../media/image4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48.png"/><Relationship Id="rId7" Type="http://schemas.openxmlformats.org/officeDocument/2006/relationships/image" Target="../media/image51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0.png"/><Relationship Id="rId11" Type="http://schemas.openxmlformats.org/officeDocument/2006/relationships/image" Target="../media/image46.png"/><Relationship Id="rId5" Type="http://schemas.openxmlformats.org/officeDocument/2006/relationships/image" Target="../media/image42.png"/><Relationship Id="rId10" Type="http://schemas.openxmlformats.org/officeDocument/2006/relationships/image" Target="../media/image54.png"/><Relationship Id="rId4" Type="http://schemas.openxmlformats.org/officeDocument/2006/relationships/image" Target="../media/image49.jpeg"/><Relationship Id="rId9" Type="http://schemas.openxmlformats.org/officeDocument/2006/relationships/image" Target="../media/image5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k.wikipedia.org/wiki/%D0%A4%D0%B0%D0%B9%D0%BB:Koza_dom%C3%A1c%C3%AD_(zoo_Vy%C5%A1kov-_czech_republic).JPG" TargetMode="External"/><Relationship Id="rId3" Type="http://schemas.openxmlformats.org/officeDocument/2006/relationships/hyperlink" Target="http://office.microsoft.com/cs-cz/images/similar.aspx" TargetMode="External"/><Relationship Id="rId7" Type="http://schemas.openxmlformats.org/officeDocument/2006/relationships/hyperlink" Target="http://cs.wikipedia.org/wiki/Tur_dom%C3%A1c%C3%AD" TargetMode="External"/><Relationship Id="rId2" Type="http://schemas.openxmlformats.org/officeDocument/2006/relationships/hyperlink" Target="http://office.microsoft.com/cs-cz/images/results.aspx?ex=2&amp;qu=ovce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Hausente.jpg" TargetMode="External"/><Relationship Id="rId5" Type="http://schemas.openxmlformats.org/officeDocument/2006/relationships/hyperlink" Target="http://office.microsoft.com/cs-cz/images/results.aspx?qu=pt%C3%A1ci" TargetMode="External"/><Relationship Id="rId4" Type="http://schemas.openxmlformats.org/officeDocument/2006/relationships/hyperlink" Target="http://cs.wikipedia.org/wiki/Prase_dom%C3%A1c%C3%AD" TargetMode="External"/><Relationship Id="rId9" Type="http://schemas.openxmlformats.org/officeDocument/2006/relationships/image" Target="../media/image57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nzerce2.cz/inzerat-17464/prodam-daruji-stene-psa" TargetMode="External"/><Relationship Id="rId3" Type="http://schemas.openxmlformats.org/officeDocument/2006/relationships/hyperlink" Target="http://www.kone-vse-kolem.estranky.cz/clanky/Ag.k.html" TargetMode="External"/><Relationship Id="rId7" Type="http://schemas.openxmlformats.org/officeDocument/2006/relationships/hyperlink" Target="http://office.microsoft.com/cs-cz/images/results.aspx?ex=2&amp;qu=&#353;t&#283;n&#283;" TargetMode="External"/><Relationship Id="rId12" Type="http://schemas.openxmlformats.org/officeDocument/2006/relationships/hyperlink" Target="http://kupuduku.blog.cz/0903/kure-nebo-vejce" TargetMode="External"/><Relationship Id="rId2" Type="http://schemas.openxmlformats.org/officeDocument/2006/relationships/hyperlink" Target="http://cs.wikipedia.org/wiki/Ko%C4%8Dka_dom%C3%A1c%C3%AD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Exposici%C3%B3_4.jpg" TargetMode="External"/><Relationship Id="rId11" Type="http://schemas.openxmlformats.org/officeDocument/2006/relationships/hyperlink" Target="http://office.microsoft.com/cs-cz/images/similar.aspx" TargetMode="External"/><Relationship Id="rId5" Type="http://schemas.openxmlformats.org/officeDocument/2006/relationships/hyperlink" Target="http://cs.wikipedia.org/wiki/Soubor:Golden-retriever-1.jpg" TargetMode="External"/><Relationship Id="rId10" Type="http://schemas.openxmlformats.org/officeDocument/2006/relationships/hyperlink" Target="http://office.microsoft.com/cs-cz/images/results.aspx?ex=2&amp;qu=ko&#269;ka" TargetMode="External"/><Relationship Id="rId4" Type="http://schemas.openxmlformats.org/officeDocument/2006/relationships/image" Target="../media/image57.jpeg"/><Relationship Id="rId9" Type="http://schemas.openxmlformats.org/officeDocument/2006/relationships/hyperlink" Target="http://office.microsoft.com/cs-cz/images/results.aspx?ex=2&amp;qu=kot&#283;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%C5%BDirafa" TargetMode="External"/><Relationship Id="rId13" Type="http://schemas.openxmlformats.org/officeDocument/2006/relationships/hyperlink" Target="http://en.wikipedia.org/wiki/Kangaroo" TargetMode="External"/><Relationship Id="rId3" Type="http://schemas.openxmlformats.org/officeDocument/2006/relationships/hyperlink" Target="http://cs.wikipedia.org/wiki/Kr%C3%A1l%C3%ADk_dom%C3%A1c%C3%AD" TargetMode="External"/><Relationship Id="rId7" Type="http://schemas.openxmlformats.org/officeDocument/2006/relationships/hyperlink" Target="http://cs.wikipedia.org/wiki/Soubor:Prazsky_hroch.jpg" TargetMode="External"/><Relationship Id="rId12" Type="http://schemas.openxmlformats.org/officeDocument/2006/relationships/hyperlink" Target="http://en.wikipedia.org/wiki/File:Bottlenose_dolphin_with_young.JPG" TargetMode="External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Koza_dom%C3%A1c%C3%AD" TargetMode="External"/><Relationship Id="rId11" Type="http://schemas.openxmlformats.org/officeDocument/2006/relationships/hyperlink" Target="http://cs.wikipedia.org/wiki/Nosoro%C5%BEec_dvouroh%C3%BD" TargetMode="External"/><Relationship Id="rId5" Type="http://schemas.openxmlformats.org/officeDocument/2006/relationships/hyperlink" Target="http://cs.wikipedia.org/wiki/My%C5%A1" TargetMode="External"/><Relationship Id="rId15" Type="http://schemas.openxmlformats.org/officeDocument/2006/relationships/hyperlink" Target="http://cs.wikipedia.org/wiki/Zebra_stepn%C3%AD" TargetMode="External"/><Relationship Id="rId10" Type="http://schemas.openxmlformats.org/officeDocument/2006/relationships/hyperlink" Target="http://cs.wikipedia.org/wiki/Medv%C4%9Bd_hn%C4%9Bd%C3%BD" TargetMode="External"/><Relationship Id="rId4" Type="http://schemas.openxmlformats.org/officeDocument/2006/relationships/hyperlink" Target="http://cs.wikipedia.org/wiki/Soubor:Kr%C3%A1l%C3%ADk_novoz%C3%A9landsk%C3%BD_b%C3%ADl%C3%BD.jpg" TargetMode="External"/><Relationship Id="rId9" Type="http://schemas.openxmlformats.org/officeDocument/2006/relationships/hyperlink" Target="http://cs.wikipedia.org/wiki/Slon_africk%C3%BD" TargetMode="External"/><Relationship Id="rId14" Type="http://schemas.openxmlformats.org/officeDocument/2006/relationships/hyperlink" Target="http://en.wikipedia.org/wiki/File:RedRoo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or%C4%8De.jpg" TargetMode="External"/><Relationship Id="rId3" Type="http://schemas.openxmlformats.org/officeDocument/2006/relationships/hyperlink" Target="http://cs.wikipedia.org/wiki/Velbloud_dvouhrb%C3%BD" TargetMode="External"/><Relationship Id="rId7" Type="http://schemas.openxmlformats.org/officeDocument/2006/relationships/hyperlink" Target="http://www.aquapage.cz/Obrazky/Ryby/Tetra_neonova.jpg" TargetMode="External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Testudooos_008.jpg-.jpg" TargetMode="External"/><Relationship Id="rId5" Type="http://schemas.openxmlformats.org/officeDocument/2006/relationships/hyperlink" Target="http://cs.wikipedia.org/wiki/Soubor:Eunectes_murinus.jpg" TargetMode="External"/><Relationship Id="rId4" Type="http://schemas.openxmlformats.org/officeDocument/2006/relationships/hyperlink" Target="http://cs.wikipedia.org/wiki/%C5%A0impanz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/>
              <a:t>Animals</a:t>
            </a:r>
            <a:r>
              <a:rPr lang="cs-CZ" dirty="0"/>
              <a:t> - My </a:t>
            </a:r>
            <a:r>
              <a:rPr lang="cs-CZ" dirty="0" err="1"/>
              <a:t>pets</a:t>
            </a:r>
            <a:endParaRPr lang="cs-CZ" dirty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7084198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868862"/>
            <a:ext cx="6553200" cy="1512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684587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4030090"/>
              </p:ext>
            </p:extLst>
          </p:nvPr>
        </p:nvGraphicFramePr>
        <p:xfrm>
          <a:off x="1259632" y="1772816"/>
          <a:ext cx="6312173" cy="3222984"/>
        </p:xfrm>
        <a:graphic>
          <a:graphicData uri="http://schemas.openxmlformats.org/drawingml/2006/table">
            <a:tbl>
              <a:tblPr/>
              <a:tblGrid>
                <a:gridCol w="3229001"/>
                <a:gridCol w="3083172"/>
              </a:tblGrid>
              <a:tr h="4684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březen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684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18451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Zopakování a procvičení slovní zásoby tématu –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Animals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– My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pet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 - spojení obrázků se slovy, užití v reálné situaci –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describe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your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pet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– tázací slova –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Where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What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 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60564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8575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Do </a:t>
            </a:r>
            <a:r>
              <a:rPr lang="cs-CZ" b="1" dirty="0" err="1">
                <a:solidFill>
                  <a:srgbClr val="00B050"/>
                </a:solidFill>
              </a:rPr>
              <a:t>you</a:t>
            </a:r>
            <a:r>
              <a:rPr lang="cs-CZ" b="1" dirty="0">
                <a:solidFill>
                  <a:srgbClr val="00B050"/>
                </a:solidFill>
              </a:rPr>
              <a:t> </a:t>
            </a:r>
            <a:r>
              <a:rPr lang="cs-CZ" b="1" dirty="0" err="1">
                <a:solidFill>
                  <a:srgbClr val="00B050"/>
                </a:solidFill>
              </a:rPr>
              <a:t>know</a:t>
            </a:r>
            <a:r>
              <a:rPr lang="cs-CZ" b="1" dirty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</a:rPr>
              <a:t>these </a:t>
            </a:r>
            <a:r>
              <a:rPr lang="cs-CZ" b="1" dirty="0" err="1" smtClean="0">
                <a:solidFill>
                  <a:srgbClr val="00B050"/>
                </a:solidFill>
              </a:rPr>
              <a:t>animals</a:t>
            </a:r>
            <a:r>
              <a:rPr lang="cs-CZ" b="1" dirty="0" smtClean="0">
                <a:solidFill>
                  <a:srgbClr val="00B050"/>
                </a:solidFill>
              </a:rPr>
              <a:t> ?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294967295"/>
          </p:nvPr>
        </p:nvSpPr>
        <p:spPr>
          <a:xfrm>
            <a:off x="5105400" y="1541463"/>
            <a:ext cx="4038600" cy="4525962"/>
          </a:xfrm>
        </p:spPr>
        <p:txBody>
          <a:bodyPr>
            <a:norm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Farm</a:t>
            </a:r>
            <a:r>
              <a:rPr lang="cs-CZ" sz="3600" dirty="0" smtClean="0">
                <a:solidFill>
                  <a:srgbClr val="FF0000"/>
                </a:solidFill>
              </a:rPr>
              <a:t>  </a:t>
            </a:r>
            <a:r>
              <a:rPr lang="cs-CZ" sz="3600" dirty="0" err="1" smtClean="0">
                <a:solidFill>
                  <a:srgbClr val="FF0000"/>
                </a:solidFill>
              </a:rPr>
              <a:t>animals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8821" y="3210505"/>
            <a:ext cx="1760187" cy="1209676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266352" y="2103999"/>
            <a:ext cx="97578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a </a:t>
            </a:r>
            <a:r>
              <a:rPr lang="cs-CZ" sz="3200" dirty="0" err="1"/>
              <a:t>cat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5245684" y="2688774"/>
            <a:ext cx="140718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a </a:t>
            </a:r>
            <a:r>
              <a:rPr lang="cs-CZ" sz="3200" dirty="0" err="1"/>
              <a:t>horse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5266352" y="3386684"/>
            <a:ext cx="14750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a </a:t>
            </a:r>
            <a:r>
              <a:rPr lang="cs-CZ" sz="3200" dirty="0" err="1"/>
              <a:t>sheep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5286870" y="4785491"/>
            <a:ext cx="11015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a dog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86870" y="4041611"/>
            <a:ext cx="97975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a </a:t>
            </a:r>
            <a:r>
              <a:rPr lang="cs-CZ" sz="3200" dirty="0" err="1"/>
              <a:t>pig</a:t>
            </a:r>
            <a:endParaRPr lang="cs-CZ" sz="3200" dirty="0"/>
          </a:p>
        </p:txBody>
      </p:sp>
      <p:sp>
        <p:nvSpPr>
          <p:cNvPr id="12" name="Obdélník 11"/>
          <p:cNvSpPr/>
          <p:nvPr/>
        </p:nvSpPr>
        <p:spPr>
          <a:xfrm>
            <a:off x="5286870" y="5476930"/>
            <a:ext cx="126669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a </a:t>
            </a:r>
            <a:r>
              <a:rPr lang="cs-CZ" sz="3200" dirty="0" err="1"/>
              <a:t>duck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290" y="1652274"/>
            <a:ext cx="1094894" cy="118198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1815" y="1652274"/>
            <a:ext cx="1438137" cy="1351849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457" y="4626386"/>
            <a:ext cx="2012796" cy="1341026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53" y="3124323"/>
            <a:ext cx="1828800" cy="120967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1815" y="4661403"/>
            <a:ext cx="2014201" cy="143093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183820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Do </a:t>
            </a:r>
            <a:r>
              <a:rPr lang="cs-CZ" b="1" dirty="0" err="1" smtClean="0">
                <a:solidFill>
                  <a:srgbClr val="00B050"/>
                </a:solidFill>
              </a:rPr>
              <a:t>you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know</a:t>
            </a:r>
            <a:r>
              <a:rPr lang="cs-CZ" b="1" dirty="0" smtClean="0">
                <a:solidFill>
                  <a:srgbClr val="00B050"/>
                </a:solidFill>
              </a:rPr>
              <a:t> these </a:t>
            </a:r>
            <a:r>
              <a:rPr lang="cs-CZ" b="1" dirty="0" err="1" smtClean="0">
                <a:solidFill>
                  <a:srgbClr val="00B050"/>
                </a:solidFill>
              </a:rPr>
              <a:t>animals</a:t>
            </a:r>
            <a:r>
              <a:rPr lang="cs-CZ" b="1" dirty="0" smtClean="0">
                <a:solidFill>
                  <a:srgbClr val="00B050"/>
                </a:solidFill>
              </a:rPr>
              <a:t> ?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</a:t>
            </a:r>
            <a:r>
              <a:rPr lang="cs-CZ" sz="3200" dirty="0" err="1" smtClean="0">
                <a:solidFill>
                  <a:srgbClr val="FF0000"/>
                </a:solidFill>
              </a:rPr>
              <a:t>Farm</a:t>
            </a:r>
            <a:r>
              <a:rPr lang="cs-CZ" sz="3200" dirty="0" smtClean="0">
                <a:solidFill>
                  <a:srgbClr val="FF0000"/>
                </a:solidFill>
              </a:rPr>
              <a:t>  </a:t>
            </a:r>
            <a:r>
              <a:rPr lang="cs-CZ" sz="3200" dirty="0" err="1" smtClean="0">
                <a:solidFill>
                  <a:srgbClr val="FF0000"/>
                </a:solidFill>
              </a:rPr>
              <a:t>animals</a:t>
            </a:r>
            <a:endParaRPr lang="cs-CZ" sz="3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a </a:t>
            </a:r>
            <a:r>
              <a:rPr lang="cs-CZ" sz="3200" dirty="0" err="1" smtClean="0"/>
              <a:t>mouse</a:t>
            </a:r>
            <a:endParaRPr lang="cs-CZ" sz="3200" dirty="0" smtClean="0"/>
          </a:p>
        </p:txBody>
      </p:sp>
      <p:pic>
        <p:nvPicPr>
          <p:cNvPr id="5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539161"/>
            <a:ext cx="1656184" cy="118141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738210"/>
            <a:ext cx="1796949" cy="1355086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9641" y="3934930"/>
            <a:ext cx="1678761" cy="127269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926647" y="2784257"/>
            <a:ext cx="11526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a </a:t>
            </a:r>
            <a:r>
              <a:rPr lang="cs-CZ" sz="3200" dirty="0" err="1"/>
              <a:t>cow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910538" y="3369032"/>
            <a:ext cx="12136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a </a:t>
            </a:r>
            <a:r>
              <a:rPr lang="cs-CZ" sz="3200" dirty="0" err="1"/>
              <a:t>goat</a:t>
            </a:r>
            <a:endParaRPr lang="cs-CZ" sz="3200" dirty="0"/>
          </a:p>
        </p:txBody>
      </p:sp>
      <p:sp>
        <p:nvSpPr>
          <p:cNvPr id="16" name="Obdélník 15"/>
          <p:cNvSpPr/>
          <p:nvPr/>
        </p:nvSpPr>
        <p:spPr>
          <a:xfrm>
            <a:off x="926647" y="3986504"/>
            <a:ext cx="14626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a </a:t>
            </a:r>
            <a:r>
              <a:rPr lang="cs-CZ" sz="3200" dirty="0" err="1"/>
              <a:t>goose</a:t>
            </a:r>
            <a:endParaRPr lang="cs-CZ" sz="3200" dirty="0"/>
          </a:p>
        </p:txBody>
      </p:sp>
      <p:sp>
        <p:nvSpPr>
          <p:cNvPr id="17" name="Obdélník 16"/>
          <p:cNvSpPr/>
          <p:nvPr/>
        </p:nvSpPr>
        <p:spPr>
          <a:xfrm>
            <a:off x="910538" y="4571279"/>
            <a:ext cx="172476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a </a:t>
            </a:r>
            <a:r>
              <a:rPr lang="cs-CZ" sz="3200" dirty="0" err="1"/>
              <a:t>chicken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918923" y="5156054"/>
            <a:ext cx="110479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a han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906676" y="5669959"/>
            <a:ext cx="15644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a</a:t>
            </a:r>
            <a:r>
              <a:rPr lang="cs-CZ" sz="3200" dirty="0" smtClean="0"/>
              <a:t>  </a:t>
            </a:r>
            <a:r>
              <a:rPr lang="cs-CZ" sz="3200" dirty="0" err="1" smtClean="0"/>
              <a:t>rabbit</a:t>
            </a:r>
            <a:endParaRPr lang="cs-CZ" sz="32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3367" y="2719837"/>
            <a:ext cx="1661276" cy="1101749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9988" y="1493201"/>
            <a:ext cx="1694681" cy="115916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5613" y="2912452"/>
            <a:ext cx="1997312" cy="149793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793" y="5384262"/>
            <a:ext cx="1771306" cy="133025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747087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4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7175" y="305409"/>
            <a:ext cx="8229600" cy="1143000"/>
          </a:xfrm>
          <a:solidFill>
            <a:srgbClr val="FFC000"/>
          </a:solidFill>
          <a:ln w="19050">
            <a:solidFill>
              <a:srgbClr val="FF0000"/>
            </a:solidFill>
          </a:ln>
        </p:spPr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?</a:t>
            </a:r>
            <a:endParaRPr lang="cs-CZ" dirty="0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427450"/>
            <a:ext cx="1540900" cy="105838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26291" y="2823753"/>
            <a:ext cx="8177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31480" y="3000504"/>
            <a:ext cx="9810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horse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94149" y="2795126"/>
            <a:ext cx="1079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mouse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45033" y="1870491"/>
            <a:ext cx="730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cow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56389" y="4551862"/>
            <a:ext cx="957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sheep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06066" y="4551862"/>
            <a:ext cx="631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pig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56389" y="6121459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dog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014339" y="5427353"/>
            <a:ext cx="9076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rabbit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014339" y="4182530"/>
            <a:ext cx="7024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han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77204" y="4494865"/>
            <a:ext cx="7628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goat</a:t>
            </a:r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2478" y="4945291"/>
            <a:ext cx="1432290" cy="1036059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841314" y="5955665"/>
            <a:ext cx="12780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chicken</a:t>
            </a:r>
            <a:endParaRPr lang="cs-CZ" dirty="0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2917" y="2795126"/>
            <a:ext cx="1309601" cy="103024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906066" y="6306125"/>
            <a:ext cx="7938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duck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913349" y="2979792"/>
            <a:ext cx="904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goose</a:t>
            </a:r>
            <a:endParaRPr lang="cs-CZ" dirty="0"/>
          </a:p>
        </p:txBody>
      </p:sp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388" y="1646551"/>
            <a:ext cx="1645380" cy="114428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26" y="1557040"/>
            <a:ext cx="1225801" cy="132330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313" y="1646532"/>
            <a:ext cx="1335489" cy="125536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61" y="4978159"/>
            <a:ext cx="1683734" cy="118703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920" y="3236012"/>
            <a:ext cx="1812015" cy="120801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5230" y="3979933"/>
            <a:ext cx="1540768" cy="101179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5551" y="5059761"/>
            <a:ext cx="1654835" cy="110543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3707" y="5187754"/>
            <a:ext cx="1623814" cy="1217861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7347" y="3176137"/>
            <a:ext cx="1089461" cy="130969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9376" y="1620702"/>
            <a:ext cx="1512032" cy="103350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750220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4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4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4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4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4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4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4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4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4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4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4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4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4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4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4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4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4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4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4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4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4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4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1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4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4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err="1" smtClean="0">
                <a:solidFill>
                  <a:srgbClr val="C00000"/>
                </a:solidFill>
              </a:rPr>
              <a:t>Wild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animals</a:t>
            </a:r>
            <a:r>
              <a:rPr lang="cs-CZ" b="1" dirty="0" smtClean="0">
                <a:solidFill>
                  <a:srgbClr val="C00000"/>
                </a:solidFill>
              </a:rPr>
              <a:t> - </a:t>
            </a:r>
            <a:r>
              <a:rPr lang="cs-CZ" b="1" dirty="0" err="1" smtClean="0">
                <a:solidFill>
                  <a:srgbClr val="C00000"/>
                </a:solidFill>
              </a:rPr>
              <a:t>remember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9070" y="2866265"/>
            <a:ext cx="19194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hippo</a:t>
            </a:r>
            <a:r>
              <a:rPr lang="cs-CZ" dirty="0" smtClean="0"/>
              <a:t>(</a:t>
            </a:r>
            <a:r>
              <a:rPr lang="cs-CZ" dirty="0" err="1" smtClean="0"/>
              <a:t>potamus</a:t>
            </a:r>
            <a:r>
              <a:rPr lang="cs-CZ" dirty="0" smtClean="0"/>
              <a:t> ) 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3504" y="2853575"/>
            <a:ext cx="803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tiger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21783" y="2853575"/>
            <a:ext cx="965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giraffe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73821" y="2790281"/>
            <a:ext cx="13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elephant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8762" y="4739046"/>
            <a:ext cx="798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bear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05678" y="4739046"/>
            <a:ext cx="720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lion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19731" y="4613576"/>
            <a:ext cx="15114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rhino</a:t>
            </a:r>
            <a:r>
              <a:rPr lang="cs-CZ" dirty="0" smtClean="0"/>
              <a:t>(</a:t>
            </a:r>
            <a:r>
              <a:rPr lang="cs-CZ" dirty="0" err="1" smtClean="0"/>
              <a:t>ceros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28505" y="4623285"/>
            <a:ext cx="1085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dolphin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08304" y="4737571"/>
            <a:ext cx="1238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kangaroo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0399" y="6438764"/>
            <a:ext cx="8800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zebra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95153" y="6488668"/>
            <a:ext cx="929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camel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47852" y="6441050"/>
            <a:ext cx="1113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monkey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7114602" y="6374791"/>
            <a:ext cx="12386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cs-CZ" dirty="0"/>
              <a:t>A </a:t>
            </a:r>
            <a:r>
              <a:rPr lang="cs-CZ" dirty="0" err="1"/>
              <a:t>kangaroo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5370" y="1564454"/>
            <a:ext cx="1890664" cy="126044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0722" y="3244044"/>
            <a:ext cx="1289980" cy="149352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070" y="1564454"/>
            <a:ext cx="1721697" cy="1289121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8102" y="1468515"/>
            <a:ext cx="1126065" cy="139775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0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533" y="1487735"/>
            <a:ext cx="1807741" cy="1359309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1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514" y="3211884"/>
            <a:ext cx="1200876" cy="1603004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2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9486" y="3347756"/>
            <a:ext cx="1796899" cy="119793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3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5652260" y="3347756"/>
            <a:ext cx="1438042" cy="1205149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5" name="Picture 1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4059" y="5173178"/>
            <a:ext cx="1761914" cy="1205149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6" name="Picture 14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7368" y="3244044"/>
            <a:ext cx="1229366" cy="1502731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8" name="Picture 16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673" y="5242911"/>
            <a:ext cx="1719946" cy="1141419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9" name="Picture 17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4014" y="5148427"/>
            <a:ext cx="1992020" cy="1330386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10" name="Picture 18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6535" y="5037890"/>
            <a:ext cx="1309198" cy="1442329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108360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4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4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4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4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4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4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4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4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4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4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4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4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4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4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"/>
                                        <p:tgtEl>
                                          <p:spTgt spid="82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4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4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"/>
                                        <p:tgtEl>
                                          <p:spTgt spid="82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400" fill="hold"/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400" fill="hold"/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"/>
                                        <p:tgtEl>
                                          <p:spTgt spid="82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4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4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"/>
                                        <p:tgtEl>
                                          <p:spTgt spid="82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400" fill="hold"/>
                                        <p:tgtEl>
                                          <p:spTgt spid="8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400" fill="hold"/>
                                        <p:tgtEl>
                                          <p:spTgt spid="8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100"/>
                                        <p:tgtEl>
                                          <p:spTgt spid="82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4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4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blipFill>
            <a:blip r:embed="rId2"/>
            <a:tile tx="0" ty="0" sx="100000" sy="100000" flip="none" algn="tl"/>
          </a:blipFill>
          <a:ln w="28575">
            <a:solidFill>
              <a:srgbClr val="FF0000"/>
            </a:solidFill>
          </a:ln>
        </p:spPr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pets</a:t>
            </a:r>
            <a:r>
              <a:rPr lang="cs-CZ" dirty="0" smtClean="0"/>
              <a:t> 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33718" y="2448464"/>
            <a:ext cx="11251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dog </a:t>
            </a:r>
          </a:p>
          <a:p>
            <a:r>
              <a:rPr lang="cs-CZ" dirty="0" smtClean="0"/>
              <a:t>(a </a:t>
            </a:r>
            <a:r>
              <a:rPr lang="cs-CZ" dirty="0" err="1" smtClean="0"/>
              <a:t>puppy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46436" y="3125944"/>
            <a:ext cx="11446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hamster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26072" y="2353232"/>
            <a:ext cx="11019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tortoise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8599" y="4446698"/>
            <a:ext cx="1551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cat</a:t>
            </a:r>
            <a:r>
              <a:rPr lang="cs-CZ" dirty="0" smtClean="0"/>
              <a:t> (a </a:t>
            </a:r>
            <a:r>
              <a:rPr lang="cs-CZ" dirty="0" err="1" smtClean="0"/>
              <a:t>kitten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81317" y="4798271"/>
            <a:ext cx="904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snake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55143" y="6046924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guinea</a:t>
            </a:r>
            <a:r>
              <a:rPr lang="cs-CZ" dirty="0" smtClean="0"/>
              <a:t> </a:t>
            </a:r>
            <a:r>
              <a:rPr lang="cs-CZ" dirty="0" err="1" smtClean="0"/>
              <a:t>pig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79310" y="6455159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fish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64809" y="5629318"/>
            <a:ext cx="98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parrot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05970" y="6415153"/>
            <a:ext cx="9301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rabbit</a:t>
            </a: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352" y="1649610"/>
            <a:ext cx="1660153" cy="124351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 descr="C:\Users\Olda\AppData\Local\Microsoft\Windows\Temporary Internet Files\Content.IE5\UAOMS00G\MP9004448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598" y="3024643"/>
            <a:ext cx="1551835" cy="1456627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1569" y="3477118"/>
            <a:ext cx="1451803" cy="1939159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827" y="1649610"/>
            <a:ext cx="1756924" cy="140724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52" y="4964949"/>
            <a:ext cx="1774825" cy="132873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086" y="3543467"/>
            <a:ext cx="1882203" cy="125480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1608" y="1690426"/>
            <a:ext cx="2016224" cy="151607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2892075" y="5203199"/>
            <a:ext cx="1671718" cy="125196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1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977" y="4170868"/>
            <a:ext cx="2263486" cy="169555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345422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9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/>
      <p:bldP spid="9" grpId="0"/>
      <p:bldP spid="10" grpId="0"/>
      <p:bldP spid="11" grpId="0"/>
      <p:bldP spid="12" grpId="0"/>
      <p:bldP spid="13" grpId="0"/>
      <p:bldP spid="15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968805"/>
          </a:xfrm>
          <a:solidFill>
            <a:srgbClr val="92D050"/>
          </a:solidFill>
          <a:ln w="3810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sz="6000" dirty="0" err="1" smtClean="0">
                <a:solidFill>
                  <a:srgbClr val="FFFF00"/>
                </a:solidFill>
              </a:rPr>
              <a:t>Pets</a:t>
            </a:r>
            <a:r>
              <a:rPr lang="cs-CZ" sz="6000" dirty="0" smtClean="0">
                <a:solidFill>
                  <a:srgbClr val="FFFF00"/>
                </a:solidFill>
              </a:rPr>
              <a:t> </a:t>
            </a:r>
            <a:endParaRPr lang="cs-CZ" sz="6000" dirty="0">
              <a:solidFill>
                <a:srgbClr val="FFFF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608118" y="90259"/>
            <a:ext cx="5361483" cy="6324302"/>
          </a:xfrm>
          <a:solidFill>
            <a:srgbClr val="FFFF00"/>
          </a:solidFill>
          <a:ln w="38100">
            <a:solidFill>
              <a:srgbClr val="00B050"/>
            </a:solidFill>
          </a:ln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Match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picture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with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word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5090244"/>
          </a:xfrm>
          <a:solidFill>
            <a:schemeClr val="accent6">
              <a:lumMod val="40000"/>
              <a:lumOff val="60000"/>
            </a:schemeClr>
          </a:solidFill>
          <a:ln w="38100">
            <a:solidFill>
              <a:srgbClr val="00B050"/>
            </a:solidFill>
          </a:ln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A </a:t>
            </a:r>
            <a:r>
              <a:rPr lang="cs-CZ" sz="2400" dirty="0" err="1" smtClean="0"/>
              <a:t>cat</a:t>
            </a: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A </a:t>
            </a:r>
            <a:r>
              <a:rPr lang="cs-CZ" sz="2400" dirty="0" err="1" smtClean="0"/>
              <a:t>kangaroo</a:t>
            </a: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A </a:t>
            </a:r>
            <a:r>
              <a:rPr lang="cs-CZ" sz="2400" dirty="0" err="1" smtClean="0"/>
              <a:t>guinea</a:t>
            </a:r>
            <a:r>
              <a:rPr lang="cs-CZ" sz="2400" dirty="0" smtClean="0"/>
              <a:t> </a:t>
            </a:r>
            <a:r>
              <a:rPr lang="cs-CZ" sz="2400" dirty="0" err="1" smtClean="0"/>
              <a:t>pig</a:t>
            </a: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A </a:t>
            </a:r>
            <a:r>
              <a:rPr lang="cs-CZ" sz="2400" dirty="0" err="1" smtClean="0"/>
              <a:t>tortoise</a:t>
            </a: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A </a:t>
            </a:r>
            <a:r>
              <a:rPr lang="cs-CZ" sz="2400" dirty="0" err="1" smtClean="0"/>
              <a:t>hamster</a:t>
            </a: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A dog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A </a:t>
            </a:r>
            <a:r>
              <a:rPr lang="cs-CZ" sz="2400" dirty="0" err="1" smtClean="0"/>
              <a:t>snake</a:t>
            </a: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A </a:t>
            </a:r>
            <a:r>
              <a:rPr lang="cs-CZ" sz="2400" dirty="0" err="1" smtClean="0"/>
              <a:t>parrot</a:t>
            </a:r>
            <a:r>
              <a:rPr lang="cs-CZ" sz="2400" dirty="0" smtClean="0"/>
              <a:t>  (a </a:t>
            </a:r>
            <a:r>
              <a:rPr lang="cs-CZ" sz="2400" dirty="0" err="1" smtClean="0"/>
              <a:t>bird</a:t>
            </a:r>
            <a:r>
              <a:rPr lang="cs-CZ" sz="2400" dirty="0" smtClean="0"/>
              <a:t>)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(a) </a:t>
            </a:r>
            <a:r>
              <a:rPr lang="cs-CZ" sz="2400" dirty="0" err="1" smtClean="0"/>
              <a:t>fish</a:t>
            </a: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A </a:t>
            </a:r>
            <a:r>
              <a:rPr lang="cs-CZ" sz="2400" dirty="0" err="1" smtClean="0"/>
              <a:t>rabbit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495" y="4610829"/>
            <a:ext cx="1104900" cy="164450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52978" y="1141911"/>
            <a:ext cx="5309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1.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08886" y="872523"/>
            <a:ext cx="4918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2.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33269" y="672468"/>
            <a:ext cx="6825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3.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8921" y="3011181"/>
            <a:ext cx="3834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4.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67874" y="4021532"/>
            <a:ext cx="3834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5.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61266" y="2450126"/>
            <a:ext cx="3786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6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10686" y="5971330"/>
            <a:ext cx="3834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7.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22908" y="4670099"/>
            <a:ext cx="3834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8.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11231" y="4246417"/>
            <a:ext cx="4480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9.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42194" y="5433080"/>
            <a:ext cx="5132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10.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966" y="2496123"/>
            <a:ext cx="1658937" cy="124301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1824" y="1602216"/>
            <a:ext cx="1364536" cy="1353284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790" y="5246543"/>
            <a:ext cx="1389694" cy="1040406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0548" y="2835920"/>
            <a:ext cx="1485036" cy="118561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2908" y="1241855"/>
            <a:ext cx="1553466" cy="111081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1824" y="4744278"/>
            <a:ext cx="1497856" cy="1227052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1824" y="3333853"/>
            <a:ext cx="1455418" cy="107494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64290" y="3871434"/>
            <a:ext cx="1586605" cy="118821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2" name="Picture 1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706" y="957314"/>
            <a:ext cx="1764197" cy="1321544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9828584" y="235266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225523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My </a:t>
            </a:r>
            <a:r>
              <a:rPr lang="cs-CZ" dirty="0" err="1" smtClean="0">
                <a:solidFill>
                  <a:srgbClr val="FF0000"/>
                </a:solidFill>
              </a:rPr>
              <a:t>pet</a:t>
            </a:r>
            <a:r>
              <a:rPr lang="cs-CZ" dirty="0" smtClean="0">
                <a:solidFill>
                  <a:srgbClr val="FF0000"/>
                </a:solidFill>
              </a:rPr>
              <a:t> –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describe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pet</a:t>
            </a:r>
            <a:r>
              <a:rPr lang="cs-CZ" dirty="0" smtClean="0">
                <a:solidFill>
                  <a:srgbClr val="FF0000"/>
                </a:solidFill>
              </a:rPr>
              <a:t> 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467544" y="1484784"/>
            <a:ext cx="4040188" cy="639762"/>
          </a:xfrm>
        </p:spPr>
        <p:txBody>
          <a:bodyPr/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pets</a:t>
            </a:r>
            <a:r>
              <a:rPr lang="cs-CZ" dirty="0" smtClean="0"/>
              <a:t>  (</a:t>
            </a:r>
            <a:r>
              <a:rPr lang="cs-CZ" dirty="0" err="1" smtClean="0"/>
              <a:t>animals</a:t>
            </a:r>
            <a:r>
              <a:rPr lang="cs-CZ" dirty="0" smtClean="0"/>
              <a:t>) ?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2792" cy="4278461"/>
          </a:xfrm>
          <a:solidFill>
            <a:srgbClr val="FFC000"/>
          </a:solidFill>
          <a:ln w="38100">
            <a:solidFill>
              <a:srgbClr val="00B050"/>
            </a:solidFill>
          </a:ln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pet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Where</a:t>
            </a:r>
            <a:r>
              <a:rPr lang="cs-CZ" dirty="0" smtClean="0"/>
              <a:t> 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keep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C00000"/>
                </a:solidFill>
              </a:rPr>
              <a:t>him</a:t>
            </a:r>
            <a:r>
              <a:rPr lang="cs-CZ" dirty="0" smtClean="0">
                <a:solidFill>
                  <a:srgbClr val="C00000"/>
                </a:solidFill>
              </a:rPr>
              <a:t>/her/</a:t>
            </a:r>
            <a:r>
              <a:rPr lang="cs-CZ" dirty="0" err="1" smtClean="0">
                <a:solidFill>
                  <a:srgbClr val="C00000"/>
                </a:solidFill>
              </a:rPr>
              <a:t>it</a:t>
            </a:r>
            <a:r>
              <a:rPr lang="cs-CZ" dirty="0" smtClean="0"/>
              <a:t> ?</a:t>
            </a:r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keep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C00000"/>
                </a:solidFill>
              </a:rPr>
              <a:t>him</a:t>
            </a:r>
            <a:r>
              <a:rPr lang="cs-CZ" dirty="0" smtClean="0">
                <a:solidFill>
                  <a:srgbClr val="C00000"/>
                </a:solidFill>
              </a:rPr>
              <a:t>/her/</a:t>
            </a:r>
            <a:r>
              <a:rPr lang="cs-CZ" dirty="0" err="1" smtClean="0">
                <a:solidFill>
                  <a:srgbClr val="C00000"/>
                </a:solidFill>
              </a:rPr>
              <a:t>it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………………..</a:t>
            </a:r>
          </a:p>
          <a:p>
            <a:pPr marL="0" indent="0">
              <a:buNone/>
            </a:pP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pet</a:t>
            </a:r>
            <a:r>
              <a:rPr lang="cs-CZ" dirty="0" smtClean="0"/>
              <a:t> live ?</a:t>
            </a:r>
          </a:p>
          <a:p>
            <a:pPr marL="0" indent="0">
              <a:buNone/>
            </a:pPr>
            <a:r>
              <a:rPr lang="cs-CZ" dirty="0" smtClean="0"/>
              <a:t>He/</a:t>
            </a:r>
            <a:r>
              <a:rPr lang="cs-CZ" dirty="0" err="1" smtClean="0"/>
              <a:t>she</a:t>
            </a:r>
            <a:r>
              <a:rPr lang="cs-CZ" dirty="0" smtClean="0"/>
              <a:t>/</a:t>
            </a:r>
            <a:r>
              <a:rPr lang="cs-CZ" dirty="0" err="1" smtClean="0"/>
              <a:t>it</a:t>
            </a:r>
            <a:r>
              <a:rPr lang="cs-CZ" dirty="0" smtClean="0"/>
              <a:t>  </a:t>
            </a:r>
            <a:r>
              <a:rPr lang="cs-CZ" dirty="0" err="1" smtClean="0"/>
              <a:t>lives</a:t>
            </a:r>
            <a:r>
              <a:rPr lang="cs-CZ" dirty="0" smtClean="0"/>
              <a:t>  in …………………….</a:t>
            </a:r>
          </a:p>
          <a:p>
            <a:pPr marL="0" indent="0"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pet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eat</a:t>
            </a:r>
            <a:r>
              <a:rPr lang="cs-CZ" dirty="0" smtClean="0"/>
              <a:t> 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He/</a:t>
            </a:r>
            <a:r>
              <a:rPr lang="cs-CZ" dirty="0" err="1" smtClean="0">
                <a:solidFill>
                  <a:srgbClr val="C00000"/>
                </a:solidFill>
              </a:rPr>
              <a:t>She</a:t>
            </a:r>
            <a:r>
              <a:rPr lang="cs-CZ" dirty="0" smtClean="0">
                <a:solidFill>
                  <a:srgbClr val="C00000"/>
                </a:solidFill>
              </a:rPr>
              <a:t>/</a:t>
            </a:r>
            <a:r>
              <a:rPr lang="cs-CZ" dirty="0" err="1" smtClean="0">
                <a:solidFill>
                  <a:srgbClr val="C00000"/>
                </a:solidFill>
              </a:rPr>
              <a:t>it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……………………..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pet</a:t>
            </a:r>
            <a:r>
              <a:rPr lang="cs-CZ" dirty="0" smtClean="0"/>
              <a:t> do 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He/</a:t>
            </a:r>
            <a:r>
              <a:rPr lang="cs-CZ" dirty="0" err="1" smtClean="0">
                <a:solidFill>
                  <a:srgbClr val="C00000"/>
                </a:solidFill>
              </a:rPr>
              <a:t>She</a:t>
            </a:r>
            <a:r>
              <a:rPr lang="cs-CZ" dirty="0" smtClean="0">
                <a:solidFill>
                  <a:srgbClr val="C00000"/>
                </a:solidFill>
              </a:rPr>
              <a:t>/</a:t>
            </a:r>
            <a:r>
              <a:rPr lang="cs-CZ" dirty="0" err="1" smtClean="0">
                <a:solidFill>
                  <a:srgbClr val="C00000"/>
                </a:solidFill>
              </a:rPr>
              <a:t>it</a:t>
            </a:r>
            <a:r>
              <a:rPr lang="cs-CZ" dirty="0" smtClean="0">
                <a:solidFill>
                  <a:srgbClr val="C00000"/>
                </a:solidFill>
              </a:rPr>
              <a:t>  </a:t>
            </a:r>
            <a:r>
              <a:rPr lang="cs-CZ" dirty="0" err="1" smtClean="0"/>
              <a:t>can</a:t>
            </a:r>
            <a:r>
              <a:rPr lang="cs-CZ" dirty="0" smtClean="0"/>
              <a:t>……………………..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644008" y="1484784"/>
            <a:ext cx="4041775" cy="639762"/>
          </a:xfrm>
        </p:spPr>
        <p:txBody>
          <a:bodyPr/>
          <a:lstStyle/>
          <a:p>
            <a:r>
              <a:rPr lang="cs-CZ" dirty="0" err="1" smtClean="0"/>
              <a:t>Yes</a:t>
            </a:r>
            <a:r>
              <a:rPr lang="cs-CZ" dirty="0" smtClean="0"/>
              <a:t>. 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Zástupný symbol pro obsah 14"/>
          <p:cNvSpPr>
            <a:spLocks noGrp="1"/>
          </p:cNvSpPr>
          <p:nvPr>
            <p:ph sz="quarter" idx="4"/>
          </p:nvPr>
        </p:nvSpPr>
        <p:spPr>
          <a:xfrm>
            <a:off x="4644008" y="2174874"/>
            <a:ext cx="4042792" cy="4278461"/>
          </a:xfrm>
          <a:solidFill>
            <a:srgbClr val="66FF33"/>
          </a:solidFill>
          <a:ln w="38100">
            <a:solidFill>
              <a:srgbClr val="FFC000"/>
            </a:solidFill>
          </a:ln>
        </p:spPr>
        <p:txBody>
          <a:bodyPr/>
          <a:lstStyle/>
          <a:p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have</a:t>
            </a:r>
            <a:r>
              <a:rPr lang="cs-CZ" dirty="0" smtClean="0"/>
              <a:t>  (a </a:t>
            </a:r>
            <a:r>
              <a:rPr lang="cs-CZ" dirty="0" err="1" smtClean="0"/>
              <a:t>pet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).</a:t>
            </a:r>
          </a:p>
          <a:p>
            <a:r>
              <a:rPr lang="cs-CZ" dirty="0" smtClean="0"/>
              <a:t>No, I </a:t>
            </a:r>
            <a:r>
              <a:rPr lang="cs-CZ" dirty="0" err="1" smtClean="0"/>
              <a:t>haven</a:t>
            </a:r>
            <a:r>
              <a:rPr lang="cs-CZ" dirty="0" smtClean="0"/>
              <a:t>´ t. </a:t>
            </a:r>
          </a:p>
          <a:p>
            <a:r>
              <a:rPr lang="cs-CZ" dirty="0" smtClean="0"/>
              <a:t>In a tank,  in a </a:t>
            </a:r>
            <a:r>
              <a:rPr lang="cs-CZ" dirty="0" err="1" smtClean="0"/>
              <a:t>cage</a:t>
            </a:r>
            <a:r>
              <a:rPr lang="cs-CZ" dirty="0" smtClean="0"/>
              <a:t>, in a basket, in a </a:t>
            </a:r>
            <a:r>
              <a:rPr lang="cs-CZ" dirty="0" err="1" smtClean="0"/>
              <a:t>kennel</a:t>
            </a:r>
            <a:r>
              <a:rPr lang="cs-CZ" dirty="0" smtClean="0"/>
              <a:t>, in a box, in </a:t>
            </a:r>
            <a:r>
              <a:rPr lang="cs-CZ" dirty="0" err="1" smtClean="0"/>
              <a:t>water</a:t>
            </a:r>
            <a:endParaRPr lang="cs-CZ" dirty="0" smtClean="0"/>
          </a:p>
          <a:p>
            <a:r>
              <a:rPr lang="cs-CZ" dirty="0" err="1" smtClean="0"/>
              <a:t>Milk</a:t>
            </a:r>
            <a:r>
              <a:rPr lang="cs-CZ" dirty="0" smtClean="0"/>
              <a:t>, </a:t>
            </a:r>
            <a:r>
              <a:rPr lang="cs-CZ" dirty="0" err="1" smtClean="0"/>
              <a:t>bones</a:t>
            </a:r>
            <a:r>
              <a:rPr lang="cs-CZ" dirty="0" smtClean="0"/>
              <a:t>, </a:t>
            </a:r>
            <a:r>
              <a:rPr lang="cs-CZ" dirty="0" err="1" smtClean="0"/>
              <a:t>insects</a:t>
            </a:r>
            <a:r>
              <a:rPr lang="cs-CZ" dirty="0" smtClean="0"/>
              <a:t>, </a:t>
            </a:r>
            <a:r>
              <a:rPr lang="cs-CZ" dirty="0" err="1" smtClean="0"/>
              <a:t>seeds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vegetables</a:t>
            </a:r>
            <a:r>
              <a:rPr lang="cs-CZ" dirty="0" smtClean="0"/>
              <a:t>, </a:t>
            </a:r>
            <a:r>
              <a:rPr lang="cs-CZ" dirty="0" err="1" smtClean="0"/>
              <a:t>fish</a:t>
            </a:r>
            <a:r>
              <a:rPr lang="cs-CZ" dirty="0" smtClean="0"/>
              <a:t>, </a:t>
            </a:r>
            <a:r>
              <a:rPr lang="cs-CZ" dirty="0" err="1" smtClean="0"/>
              <a:t>fruit</a:t>
            </a:r>
            <a:r>
              <a:rPr lang="cs-CZ" dirty="0" smtClean="0"/>
              <a:t>, </a:t>
            </a:r>
          </a:p>
          <a:p>
            <a:r>
              <a:rPr lang="cs-CZ" dirty="0" err="1" smtClean="0"/>
              <a:t>Jump</a:t>
            </a:r>
            <a:r>
              <a:rPr lang="cs-CZ" dirty="0" smtClean="0"/>
              <a:t>, </a:t>
            </a:r>
            <a:r>
              <a:rPr lang="cs-CZ" dirty="0" err="1" smtClean="0"/>
              <a:t>see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dark</a:t>
            </a:r>
            <a:r>
              <a:rPr lang="cs-CZ" dirty="0" smtClean="0"/>
              <a:t>, run, </a:t>
            </a:r>
            <a:r>
              <a:rPr lang="cs-CZ" dirty="0" err="1" smtClean="0"/>
              <a:t>repeat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, bite </a:t>
            </a:r>
            <a:r>
              <a:rPr lang="cs-CZ" dirty="0" err="1" smtClean="0"/>
              <a:t>people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swim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985876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3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rgbClr val="C0000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My </a:t>
            </a:r>
            <a:r>
              <a:rPr lang="cs-CZ" dirty="0" err="1" smtClean="0">
                <a:solidFill>
                  <a:srgbClr val="FF0000"/>
                </a:solidFill>
              </a:rPr>
              <a:t>pet</a:t>
            </a:r>
            <a:r>
              <a:rPr lang="cs-CZ" dirty="0" smtClean="0">
                <a:solidFill>
                  <a:srgbClr val="FF0000"/>
                </a:solidFill>
              </a:rPr>
              <a:t> – </a:t>
            </a:r>
            <a:r>
              <a:rPr lang="cs-CZ" dirty="0" err="1" smtClean="0">
                <a:solidFill>
                  <a:srgbClr val="FF0000"/>
                </a:solidFill>
              </a:rPr>
              <a:t>can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describe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pet</a:t>
            </a:r>
            <a:r>
              <a:rPr lang="cs-CZ" dirty="0" smtClean="0">
                <a:solidFill>
                  <a:srgbClr val="FF0000"/>
                </a:solidFill>
              </a:rPr>
              <a:t> ?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200" dirty="0" err="1" smtClean="0">
                <a:solidFill>
                  <a:srgbClr val="FF0000"/>
                </a:solidFill>
              </a:rPr>
              <a:t>Describe</a:t>
            </a:r>
            <a:r>
              <a:rPr lang="cs-CZ" sz="4200" dirty="0" smtClean="0">
                <a:solidFill>
                  <a:srgbClr val="FF0000"/>
                </a:solidFill>
              </a:rPr>
              <a:t> his/her/</a:t>
            </a:r>
            <a:r>
              <a:rPr lang="cs-CZ" sz="4200" dirty="0" err="1" smtClean="0">
                <a:solidFill>
                  <a:srgbClr val="FF0000"/>
                </a:solidFill>
              </a:rPr>
              <a:t>its</a:t>
            </a:r>
            <a:r>
              <a:rPr lang="cs-CZ" sz="4200" dirty="0" smtClean="0">
                <a:solidFill>
                  <a:srgbClr val="FF0000"/>
                </a:solidFill>
              </a:rPr>
              <a:t> body</a:t>
            </a:r>
          </a:p>
          <a:p>
            <a:endParaRPr lang="cs-CZ" sz="4200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quarter" idx="4294967295"/>
          </p:nvPr>
        </p:nvSpPr>
        <p:spPr>
          <a:xfrm>
            <a:off x="539552" y="2276873"/>
            <a:ext cx="8604448" cy="504056"/>
          </a:xfrm>
        </p:spPr>
        <p:txBody>
          <a:bodyPr>
            <a:noAutofit/>
          </a:bodyPr>
          <a:lstStyle/>
          <a:p>
            <a:r>
              <a:rPr lang="cs-CZ" sz="2800" dirty="0" err="1" smtClean="0"/>
              <a:t>Choose</a:t>
            </a:r>
            <a:r>
              <a:rPr lang="cs-CZ" sz="2800" dirty="0" smtClean="0"/>
              <a:t> </a:t>
            </a:r>
            <a:r>
              <a:rPr lang="cs-CZ" sz="2800" dirty="0" err="1" smtClean="0"/>
              <a:t>from</a:t>
            </a:r>
            <a:r>
              <a:rPr lang="cs-CZ" sz="2800" dirty="0" smtClean="0"/>
              <a:t> these </a:t>
            </a:r>
            <a:r>
              <a:rPr lang="cs-CZ" sz="2800" dirty="0"/>
              <a:t> </a:t>
            </a:r>
            <a:r>
              <a:rPr lang="cs-CZ" sz="2800" dirty="0" err="1" smtClean="0"/>
              <a:t>words</a:t>
            </a:r>
            <a:r>
              <a:rPr lang="cs-CZ" sz="2800" dirty="0" smtClean="0"/>
              <a:t>  and </a:t>
            </a:r>
            <a:r>
              <a:rPr lang="cs-CZ" sz="2800" dirty="0" err="1" smtClean="0"/>
              <a:t>add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new</a:t>
            </a:r>
            <a:r>
              <a:rPr lang="cs-CZ" sz="2800" dirty="0" smtClean="0"/>
              <a:t> </a:t>
            </a:r>
            <a:r>
              <a:rPr lang="cs-CZ" sz="2800" dirty="0" err="1" smtClean="0"/>
              <a:t>ones</a:t>
            </a: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>
              <a:buFont typeface="Wingdings" pitchFamily="2" charset="2"/>
              <a:buChar char="v"/>
            </a:pPr>
            <a:r>
              <a:rPr lang="cs-CZ" dirty="0" err="1" smtClean="0"/>
              <a:t>Small</a:t>
            </a:r>
            <a:r>
              <a:rPr lang="cs-CZ" dirty="0" smtClean="0"/>
              <a:t>,    big,    long,    </a:t>
            </a:r>
            <a:r>
              <a:rPr lang="cs-CZ" dirty="0" err="1" smtClean="0"/>
              <a:t>short</a:t>
            </a:r>
            <a:r>
              <a:rPr lang="cs-CZ" dirty="0" smtClean="0"/>
              <a:t>,    </a:t>
            </a:r>
            <a:r>
              <a:rPr lang="cs-CZ" dirty="0" err="1" smtClean="0"/>
              <a:t>slow</a:t>
            </a:r>
            <a:r>
              <a:rPr lang="cs-CZ" dirty="0" smtClean="0"/>
              <a:t>,    fast,  </a:t>
            </a:r>
            <a:r>
              <a:rPr lang="cs-CZ" dirty="0" err="1" smtClean="0"/>
              <a:t>strong</a:t>
            </a:r>
            <a:r>
              <a:rPr lang="cs-CZ" dirty="0" smtClean="0"/>
              <a:t>,  hard,  soft, </a:t>
            </a:r>
            <a:r>
              <a:rPr lang="cs-CZ" dirty="0" err="1" smtClean="0"/>
              <a:t>colours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err="1" smtClean="0"/>
              <a:t>Head</a:t>
            </a:r>
            <a:r>
              <a:rPr lang="cs-CZ" dirty="0" smtClean="0"/>
              <a:t>,    </a:t>
            </a:r>
            <a:r>
              <a:rPr lang="cs-CZ" dirty="0" err="1" smtClean="0"/>
              <a:t>legs</a:t>
            </a:r>
            <a:r>
              <a:rPr lang="cs-CZ" dirty="0" smtClean="0"/>
              <a:t>,    </a:t>
            </a:r>
            <a:r>
              <a:rPr lang="cs-CZ" dirty="0" err="1" smtClean="0"/>
              <a:t>eyes</a:t>
            </a:r>
            <a:r>
              <a:rPr lang="cs-CZ" dirty="0" smtClean="0"/>
              <a:t>,    </a:t>
            </a:r>
            <a:r>
              <a:rPr lang="cs-CZ" dirty="0" err="1" smtClean="0"/>
              <a:t>ears</a:t>
            </a:r>
            <a:r>
              <a:rPr lang="cs-CZ" dirty="0" smtClean="0"/>
              <a:t>,    </a:t>
            </a:r>
            <a:r>
              <a:rPr lang="cs-CZ" dirty="0" err="1" smtClean="0"/>
              <a:t>tail</a:t>
            </a:r>
            <a:r>
              <a:rPr lang="cs-CZ" dirty="0" smtClean="0"/>
              <a:t>,     </a:t>
            </a:r>
            <a:r>
              <a:rPr lang="cs-CZ" dirty="0" err="1" smtClean="0"/>
              <a:t>scales</a:t>
            </a:r>
            <a:r>
              <a:rPr lang="cs-CZ" dirty="0" smtClean="0"/>
              <a:t>,      </a:t>
            </a:r>
            <a:r>
              <a:rPr lang="cs-CZ" dirty="0" err="1" smtClean="0"/>
              <a:t>wings</a:t>
            </a:r>
            <a:r>
              <a:rPr lang="cs-CZ" dirty="0" smtClean="0"/>
              <a:t>, </a:t>
            </a:r>
            <a:r>
              <a:rPr lang="cs-CZ" dirty="0" err="1" smtClean="0"/>
              <a:t>shell</a:t>
            </a:r>
            <a:r>
              <a:rPr lang="cs-CZ" dirty="0" smtClean="0"/>
              <a:t>,  </a:t>
            </a:r>
            <a:r>
              <a:rPr lang="cs-CZ" dirty="0" err="1" smtClean="0"/>
              <a:t>fur</a:t>
            </a:r>
            <a:r>
              <a:rPr lang="cs-CZ" dirty="0" smtClean="0"/>
              <a:t>,  body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546323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1" dur="indefinite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9" dur="indefinite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33" dur="indefinite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44" dur="indefinite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96839" y="260648"/>
            <a:ext cx="8229600" cy="1143000"/>
          </a:xfrm>
          <a:blipFill>
            <a:blip r:embed="rId2"/>
            <a:tile tx="0" ty="0" sx="100000" sy="100000" flip="none" algn="tl"/>
          </a:blipFill>
          <a:ln w="57150">
            <a:solidFill>
              <a:srgbClr val="0070C0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Describe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b="1" dirty="0" err="1" smtClean="0">
                <a:solidFill>
                  <a:srgbClr val="FF0000"/>
                </a:solidFill>
              </a:rPr>
              <a:t>pet</a:t>
            </a:r>
            <a:r>
              <a:rPr lang="cs-CZ" b="1" dirty="0" smtClean="0">
                <a:solidFill>
                  <a:srgbClr val="FF0000"/>
                </a:solidFill>
              </a:rPr>
              <a:t>.  </a:t>
            </a:r>
            <a:r>
              <a:rPr lang="cs-CZ" b="1" dirty="0" err="1" smtClean="0">
                <a:solidFill>
                  <a:srgbClr val="FF0000"/>
                </a:solidFill>
              </a:rPr>
              <a:t>What</a:t>
            </a:r>
            <a:r>
              <a:rPr lang="cs-CZ" b="1" dirty="0" smtClean="0">
                <a:solidFill>
                  <a:srgbClr val="FF0000"/>
                </a:solidFill>
              </a:rPr>
              <a:t> are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missing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words</a:t>
            </a:r>
            <a:r>
              <a:rPr lang="cs-CZ" b="1" dirty="0" smtClean="0">
                <a:solidFill>
                  <a:srgbClr val="FF0000"/>
                </a:solidFill>
              </a:rPr>
              <a:t> 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496839" y="1542492"/>
            <a:ext cx="8229600" cy="4925144"/>
          </a:xfrm>
          <a:solidFill>
            <a:schemeClr val="accent2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dirty="0" smtClean="0"/>
              <a:t>   </a:t>
            </a:r>
            <a:r>
              <a:rPr lang="cs-CZ" sz="3500" b="1" dirty="0" smtClean="0">
                <a:solidFill>
                  <a:srgbClr val="FF0000"/>
                </a:solidFill>
              </a:rPr>
              <a:t>A </a:t>
            </a:r>
            <a:r>
              <a:rPr lang="cs-CZ" sz="3500" b="1" dirty="0" err="1" smtClean="0">
                <a:solidFill>
                  <a:srgbClr val="FF0000"/>
                </a:solidFill>
              </a:rPr>
              <a:t>cat</a:t>
            </a:r>
            <a:r>
              <a:rPr lang="cs-CZ" sz="3500" b="1" dirty="0" smtClean="0">
                <a:solidFill>
                  <a:srgbClr val="FF0000"/>
                </a:solidFill>
              </a:rPr>
              <a:t>    </a:t>
            </a:r>
            <a:r>
              <a:rPr lang="cs-CZ" sz="2800" dirty="0" smtClean="0"/>
              <a:t>     A </a:t>
            </a:r>
            <a:r>
              <a:rPr lang="cs-CZ" sz="2800" dirty="0" err="1" smtClean="0"/>
              <a:t>cat</a:t>
            </a:r>
            <a:r>
              <a:rPr lang="cs-CZ" sz="2800" dirty="0" smtClean="0"/>
              <a:t> </a:t>
            </a:r>
            <a:r>
              <a:rPr lang="cs-CZ" sz="2800" dirty="0" err="1" smtClean="0"/>
              <a:t>sleeps</a:t>
            </a:r>
            <a:r>
              <a:rPr lang="cs-CZ" sz="2800" dirty="0" smtClean="0"/>
              <a:t> in a ……………………………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</a:t>
            </a:r>
            <a:r>
              <a:rPr lang="cs-CZ" sz="2800" dirty="0" err="1" smtClean="0"/>
              <a:t>It</a:t>
            </a:r>
            <a:r>
              <a:rPr lang="cs-CZ" sz="2800" dirty="0" smtClean="0"/>
              <a:t>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 a …………………….   </a:t>
            </a:r>
            <a:r>
              <a:rPr lang="cs-CZ" sz="2800" dirty="0" err="1"/>
              <a:t>t</a:t>
            </a:r>
            <a:r>
              <a:rPr lang="cs-CZ" sz="2800" dirty="0" err="1" smtClean="0"/>
              <a:t>ail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</a:t>
            </a:r>
            <a:r>
              <a:rPr lang="cs-CZ" sz="2800" dirty="0" err="1" smtClean="0"/>
              <a:t>It</a:t>
            </a:r>
            <a:r>
              <a:rPr lang="cs-CZ" sz="2800" dirty="0" smtClean="0"/>
              <a:t> 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green  ……………………………….. </a:t>
            </a:r>
          </a:p>
          <a:p>
            <a:pPr marL="0" indent="0">
              <a:buNone/>
            </a:pPr>
            <a:r>
              <a:rPr lang="cs-CZ" sz="2800" dirty="0" smtClean="0"/>
              <a:t>                 </a:t>
            </a:r>
          </a:p>
          <a:p>
            <a:pPr marL="0" indent="0">
              <a:buNone/>
            </a:pPr>
            <a:r>
              <a:rPr lang="cs-CZ" sz="2800" dirty="0" smtClean="0"/>
              <a:t>                        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see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………………………….. 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likes</a:t>
            </a:r>
            <a:r>
              <a:rPr lang="cs-CZ" sz="2800" dirty="0" smtClean="0"/>
              <a:t>  ………………………………………….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                         </a:t>
            </a:r>
            <a:r>
              <a:rPr lang="cs-CZ" sz="2800" dirty="0" err="1" smtClean="0"/>
              <a:t>Its</a:t>
            </a:r>
            <a:r>
              <a:rPr lang="cs-CZ" sz="2800" dirty="0" smtClean="0"/>
              <a:t>  baby  </a:t>
            </a:r>
            <a:r>
              <a:rPr lang="cs-CZ" sz="2800" dirty="0" err="1" smtClean="0"/>
              <a:t>is</a:t>
            </a:r>
            <a:r>
              <a:rPr lang="cs-CZ" sz="2800" dirty="0" smtClean="0"/>
              <a:t>   …………....................   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2" name="Zaoblený obdélníkový popisek 1"/>
          <p:cNvSpPr/>
          <p:nvPr/>
        </p:nvSpPr>
        <p:spPr>
          <a:xfrm>
            <a:off x="4950492" y="1628800"/>
            <a:ext cx="2088232" cy="612648"/>
          </a:xfrm>
          <a:prstGeom prst="wedgeRoundRectCallou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basket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aoblený obdélníkový popisek 2"/>
          <p:cNvSpPr/>
          <p:nvPr/>
        </p:nvSpPr>
        <p:spPr>
          <a:xfrm>
            <a:off x="4277859" y="2470861"/>
            <a:ext cx="1617705" cy="612648"/>
          </a:xfrm>
          <a:prstGeom prst="wedgeRoundRectCallou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long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5133764" y="4005064"/>
            <a:ext cx="1783435" cy="612648"/>
          </a:xfrm>
          <a:prstGeom prst="wedgeRoundRectCallou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dark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5086711" y="3191112"/>
            <a:ext cx="1814500" cy="612648"/>
          </a:xfrm>
          <a:prstGeom prst="wedgeRoundRectCallou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eyes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3763406" y="4797152"/>
            <a:ext cx="2952328" cy="612648"/>
          </a:xfrm>
          <a:prstGeom prst="wedgeRoundRectCallou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>
                <a:solidFill>
                  <a:srgbClr val="FF0000"/>
                </a:solidFill>
              </a:rPr>
              <a:t>m</a:t>
            </a:r>
            <a:r>
              <a:rPr lang="cs-CZ" sz="3200" b="1" dirty="0" err="1" smtClean="0">
                <a:solidFill>
                  <a:srgbClr val="FF0000"/>
                </a:solidFill>
              </a:rPr>
              <a:t>ilk</a:t>
            </a:r>
            <a:r>
              <a:rPr lang="cs-CZ" sz="3200" b="1" dirty="0" smtClean="0">
                <a:solidFill>
                  <a:srgbClr val="FF0000"/>
                </a:solidFill>
              </a:rPr>
              <a:t> and </a:t>
            </a:r>
            <a:r>
              <a:rPr lang="cs-CZ" sz="3200" b="1" dirty="0" err="1" smtClean="0">
                <a:solidFill>
                  <a:srgbClr val="FF0000"/>
                </a:solidFill>
              </a:rPr>
              <a:t>fish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4611639" y="5596510"/>
            <a:ext cx="1872207" cy="612648"/>
          </a:xfrm>
          <a:prstGeom prst="wedgeRoundRectCallou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kitten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95314"/>
            <a:ext cx="1489929" cy="1608446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04885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uiExpand="1" build="p" animBg="1"/>
      <p:bldP spid="2" grpId="0" animBg="1"/>
      <p:bldP spid="3" grpId="0" animBg="1"/>
      <p:bldP spid="8" grpId="0" animBg="1"/>
      <p:bldP spid="9" grpId="0" animBg="1"/>
      <p:bldP spid="10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rgbClr val="66FF33"/>
          </a:solidFill>
          <a:ln w="57150">
            <a:solidFill>
              <a:srgbClr val="00B050"/>
            </a:solidFill>
          </a:ln>
        </p:spPr>
        <p:txBody>
          <a:bodyPr/>
          <a:lstStyle/>
          <a:p>
            <a:r>
              <a:rPr lang="cs-CZ" dirty="0" err="1" smtClean="0"/>
              <a:t>Guess</a:t>
            </a:r>
            <a:r>
              <a:rPr lang="cs-CZ" dirty="0" smtClean="0"/>
              <a:t> –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pet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3500" dirty="0" smtClean="0"/>
              <a:t>  A  …</a:t>
            </a:r>
            <a:r>
              <a:rPr lang="cs-CZ" sz="3500" dirty="0" smtClean="0">
                <a:solidFill>
                  <a:srgbClr val="FF0000"/>
                </a:solidFill>
              </a:rPr>
              <a:t>DOG…</a:t>
            </a:r>
            <a:r>
              <a:rPr lang="cs-CZ" sz="3500" dirty="0" smtClean="0"/>
              <a:t> has  </a:t>
            </a:r>
            <a:r>
              <a:rPr lang="cs-CZ" sz="3500" dirty="0" err="1" smtClean="0"/>
              <a:t>got</a:t>
            </a:r>
            <a:r>
              <a:rPr lang="cs-CZ" sz="3500" dirty="0" smtClean="0"/>
              <a:t>  </a:t>
            </a:r>
            <a:r>
              <a:rPr lang="cs-CZ" sz="3500" dirty="0" err="1" smtClean="0"/>
              <a:t>four</a:t>
            </a:r>
            <a:r>
              <a:rPr lang="cs-CZ" sz="3500" dirty="0" smtClean="0"/>
              <a:t>  </a:t>
            </a:r>
            <a:r>
              <a:rPr lang="cs-CZ" sz="3500" dirty="0" err="1" smtClean="0"/>
              <a:t>legs</a:t>
            </a:r>
            <a:r>
              <a:rPr lang="cs-CZ" sz="3500" dirty="0" smtClean="0"/>
              <a:t>  and  a  </a:t>
            </a:r>
            <a:r>
              <a:rPr lang="cs-CZ" sz="3500" dirty="0" err="1" smtClean="0"/>
              <a:t>tail</a:t>
            </a:r>
            <a:r>
              <a:rPr lang="cs-CZ" sz="3500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 </a:t>
            </a:r>
            <a:r>
              <a:rPr lang="cs-CZ" sz="3500" dirty="0" err="1" smtClean="0"/>
              <a:t>It</a:t>
            </a:r>
            <a:r>
              <a:rPr lang="cs-CZ" sz="3500" dirty="0" smtClean="0"/>
              <a:t> </a:t>
            </a:r>
            <a:r>
              <a:rPr lang="cs-CZ" sz="3500" dirty="0" err="1" smtClean="0"/>
              <a:t>is</a:t>
            </a:r>
            <a:r>
              <a:rPr lang="cs-CZ" sz="3500" dirty="0" smtClean="0"/>
              <a:t> </a:t>
            </a:r>
            <a:r>
              <a:rPr lang="cs-CZ" sz="3500" dirty="0" err="1" smtClean="0"/>
              <a:t>white</a:t>
            </a:r>
            <a:r>
              <a:rPr lang="cs-CZ" sz="3500" dirty="0" smtClean="0"/>
              <a:t>, </a:t>
            </a:r>
            <a:r>
              <a:rPr lang="cs-CZ" sz="3500" dirty="0" err="1" smtClean="0"/>
              <a:t>brown</a:t>
            </a:r>
            <a:r>
              <a:rPr lang="cs-CZ" sz="3500" dirty="0" smtClean="0"/>
              <a:t>  </a:t>
            </a:r>
            <a:r>
              <a:rPr lang="cs-CZ" sz="3500" dirty="0" err="1" smtClean="0"/>
              <a:t>grey</a:t>
            </a:r>
            <a:r>
              <a:rPr lang="cs-CZ" sz="3500" dirty="0" smtClean="0"/>
              <a:t>  </a:t>
            </a:r>
            <a:r>
              <a:rPr lang="cs-CZ" sz="3500" dirty="0" err="1" smtClean="0"/>
              <a:t>or</a:t>
            </a:r>
            <a:r>
              <a:rPr lang="cs-CZ" sz="3500" dirty="0" smtClean="0"/>
              <a:t>  </a:t>
            </a:r>
            <a:r>
              <a:rPr lang="cs-CZ" sz="3500" dirty="0" err="1" smtClean="0"/>
              <a:t>black</a:t>
            </a:r>
            <a:r>
              <a:rPr lang="cs-CZ" sz="3500" dirty="0" smtClean="0"/>
              <a:t>.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sz="3500" dirty="0" smtClean="0"/>
              <a:t>  </a:t>
            </a:r>
            <a:r>
              <a:rPr lang="cs-CZ" sz="3500" dirty="0" err="1" smtClean="0"/>
              <a:t>It</a:t>
            </a:r>
            <a:r>
              <a:rPr lang="cs-CZ" sz="3500" dirty="0" smtClean="0"/>
              <a:t>  </a:t>
            </a:r>
            <a:r>
              <a:rPr lang="cs-CZ" sz="3500" dirty="0" err="1" smtClean="0"/>
              <a:t>lives</a:t>
            </a:r>
            <a:r>
              <a:rPr lang="cs-CZ" sz="3500" dirty="0" smtClean="0"/>
              <a:t>  in  a  </a:t>
            </a:r>
            <a:r>
              <a:rPr lang="cs-CZ" sz="3500" dirty="0" err="1" smtClean="0"/>
              <a:t>kennel</a:t>
            </a:r>
            <a:r>
              <a:rPr lang="cs-CZ" sz="3500" dirty="0" smtClean="0"/>
              <a:t>.</a:t>
            </a:r>
          </a:p>
          <a:p>
            <a:endParaRPr lang="cs-CZ" sz="3500" dirty="0" smtClean="0"/>
          </a:p>
          <a:p>
            <a:pPr>
              <a:buFont typeface="Wingdings" pitchFamily="2" charset="2"/>
              <a:buChar char="v"/>
            </a:pPr>
            <a:r>
              <a:rPr lang="cs-CZ" sz="3500" dirty="0" smtClean="0"/>
              <a:t>  </a:t>
            </a:r>
            <a:r>
              <a:rPr lang="cs-CZ" sz="3500" dirty="0" err="1" smtClean="0"/>
              <a:t>It</a:t>
            </a:r>
            <a:r>
              <a:rPr lang="cs-CZ" sz="3500" dirty="0" smtClean="0"/>
              <a:t>  </a:t>
            </a:r>
            <a:r>
              <a:rPr lang="cs-CZ" sz="3500" dirty="0" err="1" smtClean="0"/>
              <a:t>likes</a:t>
            </a:r>
            <a:r>
              <a:rPr lang="cs-CZ" sz="3500" dirty="0" smtClean="0"/>
              <a:t>  </a:t>
            </a:r>
            <a:r>
              <a:rPr lang="cs-CZ" sz="3500" dirty="0" err="1" smtClean="0"/>
              <a:t>meat</a:t>
            </a:r>
            <a:r>
              <a:rPr lang="cs-CZ" sz="3500" dirty="0" smtClean="0"/>
              <a:t>  and  </a:t>
            </a:r>
            <a:r>
              <a:rPr lang="cs-CZ" sz="3500" dirty="0" err="1" smtClean="0"/>
              <a:t>bones</a:t>
            </a:r>
            <a:r>
              <a:rPr lang="cs-CZ" sz="3500" dirty="0" smtClean="0"/>
              <a:t>. </a:t>
            </a:r>
          </a:p>
          <a:p>
            <a:endParaRPr lang="cs-CZ" sz="3500" dirty="0" smtClean="0"/>
          </a:p>
          <a:p>
            <a:pPr>
              <a:buFont typeface="Wingdings" pitchFamily="2" charset="2"/>
              <a:buChar char="v"/>
            </a:pPr>
            <a:r>
              <a:rPr lang="cs-CZ" sz="3500" dirty="0" smtClean="0"/>
              <a:t> A  </a:t>
            </a:r>
            <a:r>
              <a:rPr lang="cs-CZ" sz="3500" dirty="0" err="1" smtClean="0"/>
              <a:t>puppy</a:t>
            </a:r>
            <a:r>
              <a:rPr lang="cs-CZ" sz="3500" dirty="0" smtClean="0"/>
              <a:t>   </a:t>
            </a:r>
            <a:r>
              <a:rPr lang="cs-CZ" sz="3500" dirty="0" err="1" smtClean="0"/>
              <a:t>is</a:t>
            </a:r>
            <a:r>
              <a:rPr lang="cs-CZ" sz="3500" dirty="0" smtClean="0"/>
              <a:t>  </a:t>
            </a:r>
            <a:r>
              <a:rPr lang="cs-CZ" sz="3500" dirty="0" err="1" smtClean="0"/>
              <a:t>its</a:t>
            </a:r>
            <a:r>
              <a:rPr lang="cs-CZ" sz="3500" dirty="0" smtClean="0"/>
              <a:t>  baby.</a:t>
            </a:r>
            <a:endParaRPr lang="cs-CZ" sz="3500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1454345" y="1484784"/>
            <a:ext cx="1440160" cy="612648"/>
          </a:xfrm>
          <a:prstGeom prst="wedgeRoundRectCallou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  <a:tileRect t="-100000" r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221088"/>
            <a:ext cx="2088232" cy="147220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362592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484784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http://office.microsoft.com/cs-cz/images/results.aspx?ex=2&amp;qu=ovce#ai:MP900178904|mt:0|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54380" y="2117708"/>
            <a:ext cx="79928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http://office.microsoft.com/cs-cz/images/similar.aspx#ai:MP900178447</a:t>
            </a:r>
            <a:r>
              <a:rPr lang="cs-CZ" dirty="0" smtClean="0">
                <a:hlinkClick r:id="rId3"/>
              </a:rPr>
              <a:t>|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2559617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http://cs.wikipedia.org/wiki/Prase_dom%C3%A1c%C3%AD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2728" y="2928949"/>
            <a:ext cx="82877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http://cs.wikipedia.org/wiki/Prase_dom%C3%A1c%C3%AD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54380" y="3298280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http://office.microsoft.com/cs-cz/images/results.aspx?qu=pt%C3%A1ci#ai:MP900180494|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14006" y="3944611"/>
            <a:ext cx="84249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http://office.microsoft.com/cs-cz/images/similar.aspx#ai:MP900178660|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12184" y="4343331"/>
            <a:ext cx="64922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http://cs.wikipedia.org/wiki/Kachna_divok%C3%A1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12184" y="4791521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http://cs.wikipedia.org/wiki/Soubor:Hausente.jpg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03341" y="5193192"/>
            <a:ext cx="693700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http://cs.wikipedia.org/wiki/Tur_dom%C3%A1c%C3%AD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03341" y="5562524"/>
            <a:ext cx="80043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8"/>
              </a:rPr>
              <a:t>http://uk.wikipedia.org/wiki/%D0%A4%D0%B0%D0%B9%D0%BB:Koza_dom%C3%A1c%C3%AD_(zoo_Vy%C5%A1kov-_czech_republic).JPG</a:t>
            </a:r>
            <a:endParaRPr lang="cs-CZ" dirty="0"/>
          </a:p>
        </p:txBody>
      </p:sp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blipFill>
            <a:blip r:embed="rId9"/>
            <a:tile tx="0" ty="0" sx="100000" sy="100000" flip="none" algn="tl"/>
          </a:blip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Použité  zdroje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46679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365515"/>
            <a:ext cx="78488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2"/>
              </a:rPr>
              <a:t>http://cs.wikipedia.org/wiki/Ko%C4%8Dka_dom%C3%A1c%C3%AD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734847"/>
            <a:ext cx="66551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http://www.kone-vse-kolem.estranky.cz/clanky/Ag.k.html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blipFill>
            <a:blip r:embed="rId4"/>
            <a:tile tx="0" ty="0" sx="100000" sy="100000" flip="none" algn="tl"/>
          </a:blip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Použité  zdroje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2104179"/>
            <a:ext cx="68407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http://cs.wikipedia.org/wiki/Soubor:Golden-retriever-1.jpg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2508959"/>
            <a:ext cx="67687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http://cs.wikipedia.org/wiki/Soubor:Exposici%C3%B3_4.jpg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28034" y="2860516"/>
            <a:ext cx="808722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http://office.microsoft.com/cs-cz/images/results.aspx?ex=2&amp;qu=štěně#ai:MP900444795|mt:0|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66834" y="3524622"/>
            <a:ext cx="779359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8"/>
              </a:rPr>
              <a:t>http://www.inzerce2.cz/inzerat-17464/prodam-daruji-stene-psa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66834" y="3908655"/>
            <a:ext cx="800962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9"/>
              </a:rPr>
              <a:t>http://office.microsoft.com/cs-cz/images/results.aspx?ex=2&amp;qu=kotě#ai:MP900444872|mt:0|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71783" y="4554985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0"/>
              </a:rPr>
              <a:t>http://office.microsoft.com/cs-cz/images/results.aspx?ex=2&amp;qu=kočka#ai:MP900262250|mt:0|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61242" y="5201317"/>
            <a:ext cx="68407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0"/>
              </a:rPr>
              <a:t>http://office.microsoft.com/cs-cz/images/results.aspx?ex=2&amp;qu=kočka#ai:MP900262539|mt:0|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78161" y="5774203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1"/>
              </a:rPr>
              <a:t>http://office.microsoft.com/cs-cz/images/similar.aspx#ai:MP900262528|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78161" y="6143535"/>
            <a:ext cx="72304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2"/>
              </a:rPr>
              <a:t>http://kupuduku.blog.cz/0903/kure-nebo-vejce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2045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blipFill>
            <a:blip r:embed="rId2"/>
            <a:tile tx="0" ty="0" sx="100000" sy="100000" flip="none" algn="tl"/>
          </a:blip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Použité  zdroje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556792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http://cs.wikipedia.org/wiki/Kr%C3%A1l%C3%ADk_dom%C3%A1c%C3%AD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74368" y="1926124"/>
            <a:ext cx="79140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http://cs.wikipedia.org/wiki/Soubor:Kr%C3%A1l%C3%ADk_novoz%C3%A9landsk%C3%BD_b%C3%ADl%C3%BD.jpg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9092" y="2572455"/>
            <a:ext cx="42889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http://cs.wikipedia.org/wiki/My%C5%A1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87567" y="2921169"/>
            <a:ext cx="822551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http://cs.wikipedia.org/wiki/Koza_dom%C3%A1c%C3%AD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18571" y="5398661"/>
            <a:ext cx="714539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http://cs.wikipedia.org/wiki/Soubor:Prazsky_hroch.jpg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18571" y="3613666"/>
            <a:ext cx="44194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8"/>
              </a:rPr>
              <a:t>http://cs.wikipedia.org/wiki/%C5%BDirafa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92062" y="3919436"/>
            <a:ext cx="645234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9"/>
              </a:rPr>
              <a:t>http://cs.wikipedia.org/wiki/Slon_africk%C3%BD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13586" y="4285020"/>
            <a:ext cx="787483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0"/>
              </a:rPr>
              <a:t>http://cs.wikipedia.org/wiki/Medv%C4%9Bd_hn%C4%9Bd%C3%BD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13586" y="4654352"/>
            <a:ext cx="68123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1"/>
              </a:rPr>
              <a:t>http://cs.wikipedia.org/wiki/Nosoro%C5%BEec_dvouroh%C3%BD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18571" y="5023684"/>
            <a:ext cx="801902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2"/>
              </a:rPr>
              <a:t>http://en.wikipedia.org/wiki/File:Bottlenose_dolphin_with_young.JPG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18571" y="3290501"/>
            <a:ext cx="41008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3"/>
              </a:rPr>
              <a:t>http://en.wikipedia.org/wiki/Kangaroo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18571" y="5767993"/>
            <a:ext cx="47263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4"/>
              </a:rPr>
              <a:t>http://en.wikipedia.org/wiki/File:RedRoo.JPG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28360" y="6137325"/>
            <a:ext cx="639633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15"/>
              </a:rPr>
              <a:t>http://cs.wikipedia.org/wiki/Zebra_stepn%C3%AD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908655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blipFill>
            <a:blip r:embed="rId2"/>
            <a:tile tx="0" ty="0" sx="100000" sy="100000" flip="none" algn="tl"/>
          </a:blip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Použité  zdroje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556792"/>
            <a:ext cx="67687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http://cs.wikipedia.org/wiki/Velbloud_dvouhrb%C3%BD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95536" y="1926124"/>
            <a:ext cx="46705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4"/>
              </a:rPr>
              <a:t>http://cs.wikipedia.org/wiki/%C5%A0impanz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78585" y="2295456"/>
            <a:ext cx="79724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3"/>
              </a:rPr>
              <a:t>http://cs.wikipedia.org/wiki/Velbloud_dvouhrb%C3%BD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78585" y="2664788"/>
            <a:ext cx="761237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5"/>
              </a:rPr>
              <a:t>http://cs.wikipedia.org/wiki/Soubor:Eunectes_murinus.jpg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68349" y="3105835"/>
            <a:ext cx="82089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6"/>
              </a:rPr>
              <a:t>http://cs.wikipedia.org/wiki/Soubor:Testudooos_008.jpg-.jpg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68349" y="3475167"/>
            <a:ext cx="79928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7"/>
              </a:rPr>
              <a:t>http://www.aquapage.cz/Obrazky/Ryby/Tetra_neonova.jpg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68349" y="3844499"/>
            <a:ext cx="73963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>
                <a:hlinkClick r:id="rId8"/>
              </a:rPr>
              <a:t>http://cs.wikipedia.org/wiki/Soubor:Mor%C4%8De.jpg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639696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961</TotalTime>
  <Words>745</Words>
  <Application>Microsoft Office PowerPoint</Application>
  <PresentationFormat>Předvádění na obrazovce (4:3)</PresentationFormat>
  <Paragraphs>199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Do you know these animals ?</vt:lpstr>
      <vt:lpstr>Do you know these animals ?</vt:lpstr>
      <vt:lpstr>What animals do you know ?</vt:lpstr>
      <vt:lpstr>Wild animals - remember</vt:lpstr>
      <vt:lpstr>What pets  have you got at home ?</vt:lpstr>
      <vt:lpstr>Pets </vt:lpstr>
      <vt:lpstr>My pet – can you describe your pet ?</vt:lpstr>
      <vt:lpstr>My pet – can you describe your pet ?</vt:lpstr>
      <vt:lpstr>Describe the  pet.  What are the missing words ?</vt:lpstr>
      <vt:lpstr>Guess – What pet is it ?</vt:lpstr>
      <vt:lpstr>Použité  zdroje</vt:lpstr>
      <vt:lpstr>Použité  zdroje</vt:lpstr>
      <vt:lpstr>Použité  zdroje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JZ</dc:creator>
  <cp:lastModifiedBy>JZ</cp:lastModifiedBy>
  <cp:revision>89</cp:revision>
  <dcterms:modified xsi:type="dcterms:W3CDTF">2012-06-07T20:27:13Z</dcterms:modified>
</cp:coreProperties>
</file>