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2" r:id="rId2"/>
    <p:sldId id="263" r:id="rId3"/>
    <p:sldId id="264" r:id="rId4"/>
    <p:sldId id="265" r:id="rId5"/>
    <p:sldId id="266" r:id="rId6"/>
    <p:sldId id="267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VY_32_INOVACE_3C49Čj8_Vedlejší věty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Vedlejší věty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VY_32_INOVACE_3C49Čj8_Vedlejší věty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Vedlejší věty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94427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druhů vět vedlejších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20888"/>
            <a:ext cx="8229600" cy="2525142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C00000"/>
                </a:solidFill>
              </a:rPr>
              <a:t>Věty vedlejší</a:t>
            </a:r>
            <a:endParaRPr lang="cs-CZ" sz="8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420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Vedlejší věty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jsou připojeny k větě </a:t>
            </a:r>
            <a:r>
              <a:rPr lang="cs-CZ" dirty="0" smtClean="0"/>
              <a:t>řídící </a:t>
            </a:r>
            <a:r>
              <a:rPr lang="cs-CZ" dirty="0" smtClean="0">
                <a:solidFill>
                  <a:srgbClr val="C00000"/>
                </a:solidFill>
              </a:rPr>
              <a:t>spojovacími výrazy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sz="3600" dirty="0"/>
              <a:t>s</a:t>
            </a:r>
            <a:r>
              <a:rPr lang="cs-CZ" sz="3600" dirty="0" smtClean="0"/>
              <a:t>pojkami</a:t>
            </a:r>
            <a:r>
              <a:rPr lang="cs-CZ" dirty="0" smtClean="0"/>
              <a:t> (podřadicími) – protože, když, aby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ztažnými zájmeny </a:t>
            </a:r>
            <a:r>
              <a:rPr lang="cs-CZ" dirty="0" smtClean="0"/>
              <a:t>– kdo, který, jenž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ztažnými příslovci </a:t>
            </a:r>
            <a:r>
              <a:rPr lang="cs-CZ" dirty="0" smtClean="0"/>
              <a:t>– kde, tam, kudy</a:t>
            </a:r>
          </a:p>
        </p:txBody>
      </p:sp>
    </p:spTree>
    <p:extLst>
      <p:ext uri="{BB962C8B-B14F-4D97-AF65-F5344CB8AC3E}">
        <p14:creationId xmlns:p14="http://schemas.microsoft.com/office/powerpoint/2010/main" val="3558573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Podle větného členu, který větný člen řídící věty věta vedlejší </a:t>
            </a:r>
            <a:r>
              <a:rPr lang="cs-CZ" sz="2800" dirty="0" smtClean="0">
                <a:solidFill>
                  <a:srgbClr val="C00000"/>
                </a:solidFill>
              </a:rPr>
              <a:t>zastupuje, </a:t>
            </a:r>
            <a:r>
              <a:rPr lang="cs-CZ" sz="2800" dirty="0">
                <a:solidFill>
                  <a:srgbClr val="C00000"/>
                </a:solidFill>
              </a:rPr>
              <a:t>rozlišují se věty vedlejší</a:t>
            </a:r>
            <a:r>
              <a:rPr lang="cs-CZ" sz="2800" dirty="0" smtClean="0"/>
              <a:t>: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9185386"/>
              </p:ext>
            </p:extLst>
          </p:nvPr>
        </p:nvGraphicFramePr>
        <p:xfrm>
          <a:off x="457200" y="1628802"/>
          <a:ext cx="8229600" cy="46145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726153"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/>
                        <a:t>podmětné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 i="1" dirty="0" smtClean="0">
                          <a:solidFill>
                            <a:schemeClr val="accent1">
                              <a:lumMod val="40000"/>
                              <a:lumOff val="60000"/>
                            </a:schemeClr>
                          </a:solidFill>
                        </a:rPr>
                        <a:t>Kdo</a:t>
                      </a:r>
                      <a:r>
                        <a:rPr lang="cs-CZ" b="0" i="1" dirty="0" smtClean="0">
                          <a:solidFill>
                            <a:srgbClr val="C00000"/>
                          </a:solidFill>
                        </a:rPr>
                        <a:t> jinému</a:t>
                      </a:r>
                      <a:r>
                        <a:rPr lang="cs-CZ" b="0" i="1" baseline="0" dirty="0" smtClean="0">
                          <a:solidFill>
                            <a:srgbClr val="C00000"/>
                          </a:solidFill>
                        </a:rPr>
                        <a:t> jámu kopá</a:t>
                      </a:r>
                      <a:r>
                        <a:rPr lang="cs-CZ" b="0" i="1" baseline="0" dirty="0" smtClean="0"/>
                        <a:t>, </a:t>
                      </a:r>
                      <a:r>
                        <a:rPr lang="cs-CZ" b="0" baseline="0" dirty="0" smtClean="0"/>
                        <a:t>sám do ní padá.</a:t>
                      </a:r>
                    </a:p>
                    <a:p>
                      <a:r>
                        <a:rPr lang="cs-CZ" b="0" baseline="0" dirty="0" smtClean="0"/>
                        <a:t>Ten, </a:t>
                      </a:r>
                      <a:r>
                        <a:rPr lang="cs-CZ" b="0" i="1" baseline="0" dirty="0" smtClean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</a:rPr>
                        <a:t>komu</a:t>
                      </a:r>
                      <a:r>
                        <a:rPr lang="cs-CZ" b="0" i="1" baseline="0" dirty="0" smtClean="0">
                          <a:solidFill>
                            <a:srgbClr val="C00000"/>
                          </a:solidFill>
                        </a:rPr>
                        <a:t> se to nelíbí</a:t>
                      </a:r>
                      <a:r>
                        <a:rPr lang="cs-CZ" b="0" baseline="0" dirty="0" smtClean="0"/>
                        <a:t>, ať jde raději pryč.</a:t>
                      </a:r>
                      <a:endParaRPr lang="cs-CZ" b="0" dirty="0"/>
                    </a:p>
                  </a:txBody>
                  <a:tcPr/>
                </a:tc>
              </a:tr>
              <a:tr h="726153"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/>
                        <a:t>přísudkové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Byl,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i="1" dirty="0" smtClean="0">
                          <a:solidFill>
                            <a:srgbClr val="0070C0"/>
                          </a:solidFill>
                        </a:rPr>
                        <a:t>jako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by ho opařil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Renata už není, </a:t>
                      </a:r>
                      <a:r>
                        <a:rPr lang="cs-CZ" i="1" dirty="0" smtClean="0">
                          <a:solidFill>
                            <a:srgbClr val="0070C0"/>
                          </a:solidFill>
                        </a:rPr>
                        <a:t>jako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 bývala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726153"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/>
                        <a:t>předmětné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Mluvíme</a:t>
                      </a:r>
                      <a:r>
                        <a:rPr lang="cs-CZ" baseline="0" dirty="0" smtClean="0"/>
                        <a:t> o tom,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i="1" baseline="0" dirty="0" smtClean="0">
                          <a:solidFill>
                            <a:srgbClr val="0070C0"/>
                          </a:solidFill>
                        </a:rPr>
                        <a:t>co 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se stalo včera</a:t>
                      </a:r>
                      <a:r>
                        <a:rPr lang="cs-CZ" baseline="0" dirty="0" smtClean="0"/>
                        <a:t>.</a:t>
                      </a:r>
                    </a:p>
                    <a:p>
                      <a:r>
                        <a:rPr lang="cs-CZ" baseline="0" dirty="0" smtClean="0"/>
                        <a:t>Byl jsem velmi pyšný na to, </a:t>
                      </a:r>
                      <a:r>
                        <a:rPr lang="cs-CZ" i="1" baseline="0" dirty="0" smtClean="0">
                          <a:solidFill>
                            <a:srgbClr val="0070C0"/>
                          </a:solidFill>
                        </a:rPr>
                        <a:t>že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 jsem to dokázal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726153"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/>
                        <a:t>přívlastkové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Měl jsem pocit, </a:t>
                      </a:r>
                      <a:r>
                        <a:rPr lang="cs-CZ" i="1" dirty="0" smtClean="0">
                          <a:solidFill>
                            <a:srgbClr val="0070C0"/>
                          </a:solidFill>
                        </a:rPr>
                        <a:t>jako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 by mi někdo koukal přes rameno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Na otázku, proč to udělal, nedokázal odpovědět.</a:t>
                      </a:r>
                      <a:endParaRPr lang="cs-CZ" dirty="0"/>
                    </a:p>
                  </a:txBody>
                  <a:tcPr/>
                </a:tc>
              </a:tr>
              <a:tr h="983818"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/>
                        <a:t>příslovečné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místní, časové, způsobové, měrové, příčinné (důvodové),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účelové, přípustkové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26153"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/>
                        <a:t>doplňkové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Pozorovali jsme letadlo, </a:t>
                      </a:r>
                      <a:r>
                        <a:rPr lang="cs-CZ" i="1" dirty="0" smtClean="0">
                          <a:solidFill>
                            <a:srgbClr val="0070C0"/>
                          </a:solidFill>
                        </a:rPr>
                        <a:t>jak </a:t>
                      </a:r>
                      <a:r>
                        <a:rPr lang="cs-CZ" i="1" dirty="0" smtClean="0">
                          <a:solidFill>
                            <a:srgbClr val="C00000"/>
                          </a:solidFill>
                        </a:rPr>
                        <a:t>přistává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Nikdy ho nikdo neviděl, </a:t>
                      </a:r>
                      <a:r>
                        <a:rPr lang="cs-CZ" i="1" dirty="0" smtClean="0">
                          <a:solidFill>
                            <a:srgbClr val="0070C0"/>
                          </a:solidFill>
                        </a:rPr>
                        <a:t>aby</a:t>
                      </a:r>
                      <a:r>
                        <a:rPr lang="cs-CZ" i="1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i="1" baseline="0" dirty="0" smtClean="0">
                          <a:solidFill>
                            <a:srgbClr val="C00000"/>
                          </a:solidFill>
                        </a:rPr>
                        <a:t>bruslil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6966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Příslovečné věty vedlejší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>
                <a:solidFill>
                  <a:srgbClr val="C00000"/>
                </a:solidFill>
              </a:rPr>
              <a:t>Místní</a:t>
            </a:r>
            <a:r>
              <a:rPr lang="cs-CZ" sz="2800" dirty="0"/>
              <a:t>: Je vždycky tam, </a:t>
            </a:r>
            <a:r>
              <a:rPr lang="cs-CZ" sz="2800" i="1" dirty="0">
                <a:solidFill>
                  <a:srgbClr val="0070C0"/>
                </a:solidFill>
              </a:rPr>
              <a:t>kde</a:t>
            </a:r>
            <a:r>
              <a:rPr lang="cs-CZ" sz="2800" i="1" dirty="0">
                <a:solidFill>
                  <a:srgbClr val="C00000"/>
                </a:solidFill>
              </a:rPr>
              <a:t> se něco děje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Časová</a:t>
            </a:r>
            <a:r>
              <a:rPr lang="cs-CZ" sz="2800" dirty="0"/>
              <a:t>: Přijď k nám, </a:t>
            </a:r>
            <a:r>
              <a:rPr lang="cs-CZ" sz="2800" i="1" dirty="0">
                <a:solidFill>
                  <a:srgbClr val="0070C0"/>
                </a:solidFill>
              </a:rPr>
              <a:t>kdykoli </a:t>
            </a:r>
            <a:r>
              <a:rPr lang="cs-CZ" sz="2800" i="1" dirty="0">
                <a:solidFill>
                  <a:srgbClr val="C00000"/>
                </a:solidFill>
              </a:rPr>
              <a:t>budeš chtít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Způsobová</a:t>
            </a:r>
            <a:r>
              <a:rPr lang="cs-CZ" sz="2800" dirty="0"/>
              <a:t>: Tvářil se, </a:t>
            </a:r>
            <a:r>
              <a:rPr lang="cs-CZ" sz="2800" i="1" dirty="0">
                <a:solidFill>
                  <a:srgbClr val="0070C0"/>
                </a:solidFill>
              </a:rPr>
              <a:t>jako</a:t>
            </a:r>
            <a:r>
              <a:rPr lang="cs-CZ" sz="2800" i="1" dirty="0">
                <a:solidFill>
                  <a:srgbClr val="C00000"/>
                </a:solidFill>
              </a:rPr>
              <a:t> by mu ulítly včely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Měrová</a:t>
            </a:r>
            <a:r>
              <a:rPr lang="cs-CZ" sz="2800" dirty="0"/>
              <a:t>: Dám ti tolik peněz, </a:t>
            </a:r>
            <a:r>
              <a:rPr lang="cs-CZ" sz="2800" i="1" dirty="0">
                <a:solidFill>
                  <a:srgbClr val="0070C0"/>
                </a:solidFill>
              </a:rPr>
              <a:t>kolik</a:t>
            </a:r>
            <a:r>
              <a:rPr lang="cs-CZ" sz="2800" i="1" dirty="0">
                <a:solidFill>
                  <a:srgbClr val="C00000"/>
                </a:solidFill>
              </a:rPr>
              <a:t> uneseš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Příčinná</a:t>
            </a:r>
            <a:r>
              <a:rPr lang="cs-CZ" sz="2800" dirty="0"/>
              <a:t>: Dnes nepřijdu, </a:t>
            </a:r>
            <a:r>
              <a:rPr lang="cs-CZ" sz="2800" i="1" dirty="0">
                <a:solidFill>
                  <a:srgbClr val="0070C0"/>
                </a:solidFill>
              </a:rPr>
              <a:t>protože</a:t>
            </a:r>
            <a:r>
              <a:rPr lang="cs-CZ" sz="2800" i="1" dirty="0">
                <a:solidFill>
                  <a:srgbClr val="C00000"/>
                </a:solidFill>
              </a:rPr>
              <a:t> mi není dobře</a:t>
            </a:r>
            <a:r>
              <a:rPr lang="cs-CZ" sz="2800" dirty="0"/>
              <a:t>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Účelová</a:t>
            </a:r>
            <a:r>
              <a:rPr lang="cs-CZ" sz="2800" dirty="0" smtClean="0"/>
              <a:t>: Zavři dveře, </a:t>
            </a:r>
            <a:r>
              <a:rPr lang="cs-CZ" sz="2800" i="1" dirty="0" smtClean="0">
                <a:solidFill>
                  <a:srgbClr val="0070C0"/>
                </a:solidFill>
              </a:rPr>
              <a:t>ať</a:t>
            </a:r>
            <a:r>
              <a:rPr lang="cs-CZ" sz="2800" i="1" dirty="0" smtClean="0">
                <a:solidFill>
                  <a:srgbClr val="C00000"/>
                </a:solidFill>
              </a:rPr>
              <a:t> netáhne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Podmínková</a:t>
            </a:r>
            <a:r>
              <a:rPr lang="cs-CZ" sz="2800" dirty="0" smtClean="0"/>
              <a:t>: </a:t>
            </a:r>
            <a:r>
              <a:rPr lang="cs-CZ" sz="2800" i="1" dirty="0" smtClean="0">
                <a:solidFill>
                  <a:srgbClr val="0070C0"/>
                </a:solidFill>
              </a:rPr>
              <a:t>Jestliže</a:t>
            </a:r>
            <a:r>
              <a:rPr lang="cs-CZ" sz="2800" i="1" dirty="0" smtClean="0"/>
              <a:t> mě uvidí</a:t>
            </a:r>
            <a:r>
              <a:rPr lang="cs-CZ" sz="2800" dirty="0" smtClean="0"/>
              <a:t>, bude zle.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Přípustková</a:t>
            </a:r>
            <a:r>
              <a:rPr lang="cs-CZ" sz="2800" dirty="0" smtClean="0"/>
              <a:t>:  </a:t>
            </a:r>
            <a:r>
              <a:rPr lang="cs-CZ" sz="2800" i="1" dirty="0" smtClean="0">
                <a:solidFill>
                  <a:srgbClr val="0070C0"/>
                </a:solidFill>
              </a:rPr>
              <a:t>Ačkoliv</a:t>
            </a:r>
            <a:r>
              <a:rPr lang="cs-CZ" sz="2800" i="1" dirty="0" smtClean="0">
                <a:solidFill>
                  <a:srgbClr val="C00000"/>
                </a:solidFill>
              </a:rPr>
              <a:t> je ještě brzy</a:t>
            </a:r>
            <a:r>
              <a:rPr lang="cs-CZ" sz="2800" dirty="0" smtClean="0"/>
              <a:t>, musíme se vrátit.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376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Určete druhy vedlejších vět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598723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/>
                <a:gridCol w="3456384"/>
                <a:gridCol w="274664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Zavolej mi,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kdybys chtěl přijet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když nebudeš</a:t>
                      </a:r>
                      <a:r>
                        <a:rPr lang="cs-CZ" baseline="0" dirty="0" smtClean="0"/>
                        <a:t> mít čas.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až budeš mít čas.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protože jinak nepřijdu.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kdo se cítíš sám.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kde zítra budeš.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Díval se z okna,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které bylo otevřené.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aby všechno viděl.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přestože to nebylo bezpečné.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protože byl zvědavý.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jak to všechno dopadne.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když kamarádi</a:t>
                      </a:r>
                      <a:r>
                        <a:rPr lang="cs-CZ" baseline="0" dirty="0" smtClean="0"/>
                        <a:t> přicházeli.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1459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 hlavní větě vymyslete vedlejší věty určených druhů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528224"/>
              </p:ext>
            </p:extLst>
          </p:nvPr>
        </p:nvGraphicFramePr>
        <p:xfrm>
          <a:off x="251520" y="1844825"/>
          <a:ext cx="8229600" cy="432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369368"/>
                <a:gridCol w="3117032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Děti</a:t>
                      </a:r>
                      <a:r>
                        <a:rPr lang="cs-CZ" baseline="0" dirty="0" smtClean="0"/>
                        <a:t> šly do lesa,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</a:t>
                      </a:r>
                      <a:r>
                        <a:rPr lang="cs-CZ" baseline="0" dirty="0" smtClean="0"/>
                        <a:t> v. příslovečná časová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 v. příslovečná přípustková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 v. příslovečná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účelová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 v. příslovečná příčinná</a:t>
                      </a:r>
                      <a:endParaRPr lang="cs-CZ" dirty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 v. přívlastková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15421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305</TotalTime>
  <Words>420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Věty vedlejší</vt:lpstr>
      <vt:lpstr>Vedlejší věty</vt:lpstr>
      <vt:lpstr>Podle větného členu, který větný člen řídící věty věta vedlejší zastupuje, rozlišují se věty vedlejší: </vt:lpstr>
      <vt:lpstr>Příslovečné věty vedlejší</vt:lpstr>
      <vt:lpstr>Určete druhy vedlejších vět</vt:lpstr>
      <vt:lpstr>K hlavní větě vymyslete vedlejší věty určených druhů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37</cp:revision>
  <dcterms:created xsi:type="dcterms:W3CDTF">2012-02-22T11:30:46Z</dcterms:created>
  <dcterms:modified xsi:type="dcterms:W3CDTF">2012-06-07T09:27:24Z</dcterms:modified>
</cp:coreProperties>
</file>