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7" r:id="rId2"/>
    <p:sldId id="259" r:id="rId3"/>
    <p:sldId id="262" r:id="rId4"/>
    <p:sldId id="261" r:id="rId5"/>
    <p:sldId id="263" r:id="rId6"/>
    <p:sldId id="260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2" autoAdjust="0"/>
    <p:restoredTop sz="89662" autoAdjust="0"/>
  </p:normalViewPr>
  <p:slideViewPr>
    <p:cSldViewPr>
      <p:cViewPr varScale="1">
        <p:scale>
          <a:sx n="60" d="100"/>
          <a:sy n="60" d="100"/>
        </p:scale>
        <p:origin x="-158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5%99ebo%C5%88_%28z%C3%A1mek%29" TargetMode="External"/><Relationship Id="rId2" Type="http://schemas.openxmlformats.org/officeDocument/2006/relationships/hyperlink" Target="http://cs.wikipedia.org/wiki/V%C3%A1clav_B%C5%99eza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Ro%C5%BEmberkov%C3%A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281190"/>
              </p:ext>
            </p:extLst>
          </p:nvPr>
        </p:nvGraphicFramePr>
        <p:xfrm>
          <a:off x="1665288" y="2414588"/>
          <a:ext cx="5813425" cy="310366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VY_32_INOVACE_3097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Archivář Václav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Březan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Archivář Václav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Březan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seznamuje s historií svého města prostřednictvím návštěvy městského muzea a především archívních záznamů a kronik. Má k dispozici Kroniky posledních Rožmberků a PC.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významné osobnosti Třeboňska. Chápe souvislost našich státních dějin s regionálními a uvádí je do souvislostí.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Archivář Václav </a:t>
            </a:r>
            <a:r>
              <a:rPr lang="cs-CZ" b="1" dirty="0" err="1" smtClean="0">
                <a:solidFill>
                  <a:srgbClr val="002060"/>
                </a:solidFill>
              </a:rPr>
              <a:t>Březan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1568 – 1618</a:t>
            </a:r>
          </a:p>
          <a:p>
            <a:pPr marL="0" indent="0" algn="ctr">
              <a:buNone/>
            </a:pPr>
            <a:r>
              <a:rPr lang="cs-CZ" b="1" dirty="0" smtClean="0"/>
              <a:t>Rožmberský archivář a knihovník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(Syn mlynáře z Března u Postoloprt)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Vystudoval </a:t>
            </a:r>
            <a:r>
              <a:rPr lang="cs-CZ" b="1" dirty="0" smtClean="0"/>
              <a:t>bratrskou školu </a:t>
            </a:r>
            <a:r>
              <a:rPr lang="cs-CZ" dirty="0" smtClean="0"/>
              <a:t>v Mladé Boleslavi</a:t>
            </a:r>
          </a:p>
          <a:p>
            <a:pPr marL="0" indent="0">
              <a:buNone/>
            </a:pPr>
            <a:r>
              <a:rPr lang="cs-CZ" dirty="0" smtClean="0"/>
              <a:t>Studoval na </a:t>
            </a:r>
            <a:r>
              <a:rPr lang="cs-CZ" b="1" dirty="0" smtClean="0"/>
              <a:t>univerzitě </a:t>
            </a:r>
            <a:r>
              <a:rPr lang="cs-CZ" dirty="0" smtClean="0"/>
              <a:t>v </a:t>
            </a:r>
            <a:r>
              <a:rPr lang="cs-CZ" dirty="0" err="1" smtClean="0"/>
              <a:t>Heidelberku</a:t>
            </a:r>
            <a:r>
              <a:rPr lang="cs-CZ" dirty="0" smtClean="0"/>
              <a:t> a ve Štrasburku</a:t>
            </a:r>
          </a:p>
          <a:p>
            <a:pPr marL="0" indent="0">
              <a:buNone/>
            </a:pPr>
            <a:r>
              <a:rPr lang="cs-CZ" dirty="0" smtClean="0"/>
              <a:t>Ovládal kromě češtiny </a:t>
            </a:r>
            <a:r>
              <a:rPr lang="cs-CZ" b="1" dirty="0" smtClean="0"/>
              <a:t>latinu, němčinu, francouzštinu a řečtinu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38341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 rožmberských službách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od roku 1593 do roku 1611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Písařem</a:t>
            </a:r>
            <a:r>
              <a:rPr lang="cs-CZ" dirty="0" smtClean="0"/>
              <a:t> v soudní kanceláři</a:t>
            </a:r>
          </a:p>
          <a:p>
            <a:r>
              <a:rPr lang="cs-CZ" dirty="0" smtClean="0"/>
              <a:t>Od r. 1596 </a:t>
            </a:r>
            <a:r>
              <a:rPr lang="cs-CZ" b="1" dirty="0" smtClean="0"/>
              <a:t>spravoval</a:t>
            </a:r>
            <a:r>
              <a:rPr lang="cs-CZ" dirty="0" smtClean="0"/>
              <a:t> rozsáhlý rožmberský </a:t>
            </a:r>
            <a:r>
              <a:rPr lang="cs-CZ" b="1" dirty="0" smtClean="0"/>
              <a:t>archív  </a:t>
            </a:r>
            <a:r>
              <a:rPr lang="cs-CZ" dirty="0" smtClean="0"/>
              <a:t>(původně v Českém Krumlově)</a:t>
            </a:r>
          </a:p>
          <a:p>
            <a:r>
              <a:rPr lang="cs-CZ" dirty="0" smtClean="0"/>
              <a:t>Staral se i o </a:t>
            </a:r>
            <a:r>
              <a:rPr lang="cs-CZ" b="1" dirty="0" smtClean="0"/>
              <a:t>rožmberskou knihovnu </a:t>
            </a:r>
            <a:r>
              <a:rPr lang="cs-CZ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nejlepší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šlechtická knihovna ve střední Evropě </a:t>
            </a:r>
            <a:r>
              <a:rPr lang="cs-CZ" dirty="0" smtClean="0"/>
              <a:t>(11000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svazků)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375" y="4437113"/>
            <a:ext cx="161925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57566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 prodeji českého Krumlova císaři </a:t>
            </a:r>
            <a:r>
              <a:rPr lang="cs-CZ" b="1" dirty="0" err="1" smtClean="0"/>
              <a:t>rudolfu</a:t>
            </a:r>
            <a:r>
              <a:rPr lang="cs-CZ" b="1" dirty="0" smtClean="0"/>
              <a:t> II. se rodový archiv přestěhoval do </a:t>
            </a:r>
            <a:r>
              <a:rPr lang="cs-CZ" b="1" dirty="0" err="1" smtClean="0"/>
              <a:t>třeboně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36896" y="3501008"/>
            <a:ext cx="86868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4824"/>
            <a:ext cx="5400600" cy="424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4657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Zde sepisoval </a:t>
            </a:r>
            <a:r>
              <a:rPr lang="cs-CZ" b="1" dirty="0" err="1" smtClean="0"/>
              <a:t>Březan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>
                <a:solidFill>
                  <a:srgbClr val="7030A0"/>
                </a:solidFill>
              </a:rPr>
              <a:t>„historii rožmberskou“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dějiny rožmberského rodu </a:t>
            </a:r>
            <a:r>
              <a:rPr lang="cs-CZ" b="1" dirty="0" smtClean="0"/>
              <a:t>od počátku po poslední Rožmberky</a:t>
            </a:r>
          </a:p>
          <a:p>
            <a:r>
              <a:rPr lang="cs-CZ" dirty="0" smtClean="0"/>
              <a:t>Celkem </a:t>
            </a:r>
            <a:r>
              <a:rPr lang="cs-CZ" b="1" dirty="0" smtClean="0"/>
              <a:t>5 svazků</a:t>
            </a:r>
            <a:r>
              <a:rPr lang="cs-CZ" dirty="0" smtClean="0"/>
              <a:t>, dochovaly se dva poslední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„Životy posledních Rožmberků“ </a:t>
            </a:r>
            <a:r>
              <a:rPr lang="cs-CZ" dirty="0" smtClean="0"/>
              <a:t>I. (Vilém), II.   </a:t>
            </a:r>
          </a:p>
          <a:p>
            <a:pPr marL="0" indent="0">
              <a:buNone/>
            </a:pPr>
            <a:r>
              <a:rPr lang="cs-CZ" dirty="0" smtClean="0"/>
              <a:t>    (Petr Vok)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413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Titulní list Životopisu Viléma z </a:t>
            </a:r>
            <a:r>
              <a:rPr lang="cs-CZ" b="1" dirty="0" err="1" smtClean="0"/>
              <a:t>rožmberka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12636895" y="6021288"/>
            <a:ext cx="45719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4784"/>
            <a:ext cx="4176464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36954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Zjisti, kde se v Třeboni nachází </a:t>
            </a:r>
            <a:r>
              <a:rPr lang="cs-CZ" b="1" dirty="0" smtClean="0"/>
              <a:t>Březanova ulice?</a:t>
            </a:r>
          </a:p>
          <a:p>
            <a:r>
              <a:rPr lang="cs-CZ" b="1" dirty="0" smtClean="0"/>
              <a:t>Jaké číslo </a:t>
            </a:r>
            <a:r>
              <a:rPr lang="cs-CZ" dirty="0" smtClean="0"/>
              <a:t>má dům, v němž Václav </a:t>
            </a:r>
            <a:r>
              <a:rPr lang="cs-CZ" dirty="0" err="1" smtClean="0"/>
              <a:t>Březan</a:t>
            </a:r>
            <a:r>
              <a:rPr lang="cs-CZ" dirty="0" smtClean="0"/>
              <a:t> bydlel?</a:t>
            </a:r>
          </a:p>
          <a:p>
            <a:r>
              <a:rPr lang="cs-CZ" dirty="0" smtClean="0"/>
              <a:t>V jakém </a:t>
            </a:r>
            <a:r>
              <a:rPr lang="cs-CZ" b="1" dirty="0" smtClean="0"/>
              <a:t>stylu</a:t>
            </a:r>
            <a:r>
              <a:rPr lang="cs-CZ" dirty="0" smtClean="0"/>
              <a:t> je vystavěn?</a:t>
            </a:r>
          </a:p>
          <a:p>
            <a:r>
              <a:rPr lang="cs-CZ" dirty="0" smtClean="0"/>
              <a:t>Co je zde </a:t>
            </a:r>
            <a:r>
              <a:rPr lang="cs-CZ" b="1" dirty="0" smtClean="0"/>
              <a:t>dnes</a:t>
            </a:r>
            <a:r>
              <a:rPr lang="cs-CZ" dirty="0" smtClean="0"/>
              <a:t> umístěno?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307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Kostela sv. Jiljí k zámku</a:t>
            </a:r>
          </a:p>
          <a:p>
            <a:r>
              <a:rPr lang="cs-CZ" dirty="0" smtClean="0"/>
              <a:t>Čp. 118</a:t>
            </a:r>
          </a:p>
          <a:p>
            <a:r>
              <a:rPr lang="cs-CZ" dirty="0" smtClean="0"/>
              <a:t>Renesanční dům se sgrafitovou fasádou</a:t>
            </a:r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ékárna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403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smrti Petra Voka přešel </a:t>
            </a:r>
            <a:r>
              <a:rPr lang="cs-CZ" dirty="0" err="1" smtClean="0"/>
              <a:t>Březan</a:t>
            </a:r>
            <a:r>
              <a:rPr lang="cs-CZ" dirty="0" smtClean="0"/>
              <a:t> do služeb Jana Jiřího ze </a:t>
            </a:r>
            <a:r>
              <a:rPr lang="cs-CZ" dirty="0" err="1" smtClean="0"/>
              <a:t>Švamberka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Sepsal ještě </a:t>
            </a:r>
            <a:r>
              <a:rPr lang="cs-CZ" b="1" dirty="0" smtClean="0"/>
              <a:t>dějiny  </a:t>
            </a:r>
            <a:r>
              <a:rPr lang="cs-CZ" b="1" dirty="0" err="1" smtClean="0"/>
              <a:t>Švamberků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82332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cs.wikipedia.org/wiki/V%C3%A1clav_B%C5%99ezan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://cs.wikipedia.org/wiki/T%C5%99ebo%C5%88_%</a:t>
            </a:r>
            <a:r>
              <a:rPr lang="cs-CZ" dirty="0" smtClean="0">
                <a:hlinkClick r:id="rId3"/>
              </a:rPr>
              <a:t>28z%C3%A1mek%29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cs.wikipedia.org/wiki/Ro%C5%BEmberkov%C3%A9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4213131" y="3608100"/>
            <a:ext cx="163158" cy="107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4244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1271</TotalTime>
  <Words>309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Archivář Václav Březan</vt:lpstr>
      <vt:lpstr>V rožmberských službách od roku 1593 do roku 1611</vt:lpstr>
      <vt:lpstr>Po prodeji českého Krumlova císaři rudolfu II. se rodový archiv přestěhoval do třeboně</vt:lpstr>
      <vt:lpstr>Zde sepisoval Březan  „historii rožmberskou“</vt:lpstr>
      <vt:lpstr>Titulní list Životopisu Viléma z rožmberka</vt:lpstr>
      <vt:lpstr>Úkol:</vt:lpstr>
      <vt:lpstr>Řešení:</vt:lpstr>
      <vt:lpstr>závěr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158</cp:revision>
  <dcterms:created xsi:type="dcterms:W3CDTF">2011-11-10T09:46:05Z</dcterms:created>
  <dcterms:modified xsi:type="dcterms:W3CDTF">2012-03-29T12:39:25Z</dcterms:modified>
</cp:coreProperties>
</file>