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STREBON" initials="Z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2" autoAdjust="0"/>
    <p:restoredTop sz="89662" autoAdjust="0"/>
  </p:normalViewPr>
  <p:slideViewPr>
    <p:cSldViewPr>
      <p:cViewPr varScale="1">
        <p:scale>
          <a:sx n="62" d="100"/>
          <a:sy n="62" d="100"/>
        </p:scale>
        <p:origin x="-152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6F14D-2AEF-45BE-8D35-C356B218F67C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0F5C9F-6A3D-4734-928D-94D72670B3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137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istr_t%C5%99ebo%C5%88sk%C3%A9ho_olt%C3%A1%C5%99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0560544"/>
              </p:ext>
            </p:extLst>
          </p:nvPr>
        </p:nvGraphicFramePr>
        <p:xfrm>
          <a:off x="1665288" y="2414588"/>
          <a:ext cx="5813425" cy="328654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Anna Zabranská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5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VY_32_INOVACE_3100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Mistr třeboňského oltáře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Gotické umění v Třeboni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Regionální výchova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0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7.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je touto prezentací motivován k návštěvě třeboňského dvoulodního gotického kostela a ke zhlédnutí dalších významných gotických děl. Pracuje s dostupnou literaturou zaměřenou na historii Třeboně a s PC.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10000"/>
                          </a:schemeClr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poznává významné osobnosti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 hmotné památky Třeboňska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. Chápe souvislost našich státních dějin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regionálními.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46861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Gotické umění v </a:t>
            </a:r>
            <a:r>
              <a:rPr lang="cs-CZ" b="1" dirty="0" err="1" smtClean="0">
                <a:solidFill>
                  <a:srgbClr val="002060"/>
                </a:solidFill>
              </a:rPr>
              <a:t>třeboni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Mistr třeboňského oltáře</a:t>
            </a:r>
          </a:p>
          <a:p>
            <a:pPr marL="0" indent="0" algn="ctr">
              <a:buNone/>
            </a:pPr>
            <a:r>
              <a:rPr lang="cs-CZ" b="1" dirty="0" smtClean="0"/>
              <a:t>14. století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24944"/>
            <a:ext cx="2736304" cy="338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82320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Z jeho života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Působil na dvoře krále Václava IV.</a:t>
            </a:r>
          </a:p>
          <a:p>
            <a:endParaRPr lang="cs-CZ" dirty="0"/>
          </a:p>
          <a:p>
            <a:r>
              <a:rPr lang="cs-CZ" dirty="0" smtClean="0"/>
              <a:t>Byl </a:t>
            </a:r>
            <a:r>
              <a:rPr lang="cs-CZ" b="1" dirty="0" smtClean="0">
                <a:solidFill>
                  <a:srgbClr val="002060"/>
                </a:solidFill>
              </a:rPr>
              <a:t>ve službách mnišského řádu augustiniánů  </a:t>
            </a:r>
            <a:r>
              <a:rPr lang="cs-CZ" dirty="0" smtClean="0"/>
              <a:t>v Roudnici nad Labem.</a:t>
            </a:r>
          </a:p>
          <a:p>
            <a:endParaRPr lang="cs-CZ" dirty="0"/>
          </a:p>
          <a:p>
            <a:r>
              <a:rPr lang="cs-CZ" dirty="0" smtClean="0"/>
              <a:t>Tvořil pro augustiniány </a:t>
            </a:r>
            <a:r>
              <a:rPr lang="cs-CZ" b="1" dirty="0" smtClean="0"/>
              <a:t>v Třeboni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15247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Malířský styl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Je to tzv. krásný styl:</a:t>
            </a:r>
          </a:p>
          <a:p>
            <a:r>
              <a:rPr lang="cs-CZ" dirty="0"/>
              <a:t> </a:t>
            </a:r>
            <a:r>
              <a:rPr lang="cs-CZ" dirty="0" smtClean="0"/>
              <a:t>    štíhlá prohnutá postava</a:t>
            </a:r>
          </a:p>
          <a:p>
            <a:r>
              <a:rPr lang="cs-CZ" dirty="0"/>
              <a:t> </a:t>
            </a:r>
            <a:r>
              <a:rPr lang="cs-CZ" dirty="0" smtClean="0"/>
              <a:t>    řasnatý oděv</a:t>
            </a:r>
          </a:p>
          <a:p>
            <a:r>
              <a:rPr lang="cs-CZ" dirty="0"/>
              <a:t> </a:t>
            </a:r>
            <a:r>
              <a:rPr lang="cs-CZ" dirty="0" smtClean="0"/>
              <a:t>    výraz ve tváři</a:t>
            </a:r>
          </a:p>
          <a:p>
            <a:r>
              <a:rPr lang="cs-CZ" dirty="0"/>
              <a:t> </a:t>
            </a:r>
            <a:r>
              <a:rPr lang="cs-CZ" dirty="0" smtClean="0"/>
              <a:t>    náznak pohybů a gest</a:t>
            </a:r>
          </a:p>
          <a:p>
            <a:r>
              <a:rPr lang="cs-CZ" dirty="0"/>
              <a:t> </a:t>
            </a:r>
            <a:r>
              <a:rPr lang="cs-CZ" dirty="0" smtClean="0"/>
              <a:t>    pastelové barvy a skalnatá krajina</a:t>
            </a:r>
          </a:p>
          <a:p>
            <a:r>
              <a:rPr lang="cs-CZ" dirty="0"/>
              <a:t> </a:t>
            </a:r>
            <a:r>
              <a:rPr lang="cs-CZ" dirty="0" smtClean="0"/>
              <a:t>    zlaté hvězdy na červeném nebi</a:t>
            </a:r>
          </a:p>
          <a:p>
            <a:r>
              <a:rPr lang="cs-CZ" dirty="0"/>
              <a:t> </a:t>
            </a:r>
            <a:r>
              <a:rPr lang="cs-CZ" dirty="0" smtClean="0"/>
              <a:t>    spojení skutečnosti s nadpřirozeným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31663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Ukázka obrazů třeboňského oltáře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Kristus na hoře Olivetské</a:t>
            </a: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                               </a:t>
            </a:r>
            <a:r>
              <a:rPr lang="cs-CZ" b="1" dirty="0" smtClean="0">
                <a:solidFill>
                  <a:srgbClr val="002060"/>
                </a:solidFill>
              </a:rPr>
              <a:t>Kladení Krista do hrobu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76872"/>
            <a:ext cx="2095500" cy="306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32856"/>
            <a:ext cx="2095500" cy="301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30439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Úkol: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na PC další deskové obrazy Mistra třeboňského oltáře a napiš jejich názvy.</a:t>
            </a:r>
          </a:p>
          <a:p>
            <a:r>
              <a:rPr lang="cs-CZ" dirty="0" smtClean="0"/>
              <a:t>Kdy zhruba vznikly?</a:t>
            </a:r>
          </a:p>
          <a:p>
            <a:r>
              <a:rPr lang="cs-CZ" dirty="0" smtClean="0"/>
              <a:t>Kde jsou uloženy originály?</a:t>
            </a:r>
          </a:p>
          <a:p>
            <a:r>
              <a:rPr lang="cs-CZ" dirty="0" smtClean="0"/>
              <a:t>Na opačných stranách obrazů jsou znázorněny tři světice a další světci. Kteří?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72131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Řešení: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Adorace, Zmrtvýchvstání</a:t>
            </a:r>
          </a:p>
          <a:p>
            <a:endParaRPr lang="cs-CZ" dirty="0" smtClean="0"/>
          </a:p>
          <a:p>
            <a:r>
              <a:rPr lang="cs-CZ" dirty="0" smtClean="0"/>
              <a:t>1380</a:t>
            </a:r>
          </a:p>
          <a:p>
            <a:endParaRPr lang="cs-CZ" dirty="0" smtClean="0"/>
          </a:p>
          <a:p>
            <a:r>
              <a:rPr lang="cs-CZ" dirty="0" smtClean="0"/>
              <a:t>Alšova jihočeská galerie Hluboká n. Vltavou; NG</a:t>
            </a:r>
          </a:p>
          <a:p>
            <a:endParaRPr lang="cs-CZ" dirty="0" smtClean="0"/>
          </a:p>
          <a:p>
            <a:r>
              <a:rPr lang="cs-CZ" dirty="0" smtClean="0"/>
              <a:t>Jsou to </a:t>
            </a:r>
            <a:r>
              <a:rPr lang="cs-CZ" b="1" dirty="0" smtClean="0"/>
              <a:t>světice</a:t>
            </a:r>
            <a:r>
              <a:rPr lang="cs-CZ" dirty="0" smtClean="0"/>
              <a:t> Kateřina, Máří Magdalena a Markéta;  </a:t>
            </a:r>
            <a:r>
              <a:rPr lang="cs-CZ" b="1" dirty="0" smtClean="0"/>
              <a:t>apoštolové </a:t>
            </a:r>
            <a:r>
              <a:rPr lang="cs-CZ" dirty="0" smtClean="0"/>
              <a:t>sv. Jakub Mladší, Bartoloměj, Filip, Jiljí, Augustin a Jeroným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05800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Hodnocení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00808"/>
            <a:ext cx="8686800" cy="46085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Způsob malby Mistra třeboňského oltáře </a:t>
            </a:r>
            <a:r>
              <a:rPr lang="cs-CZ" b="1" dirty="0" smtClean="0">
                <a:solidFill>
                  <a:srgbClr val="002060"/>
                </a:solidFill>
              </a:rPr>
              <a:t>ovlivnil </a:t>
            </a:r>
            <a:r>
              <a:rPr lang="cs-CZ" dirty="0" smtClean="0"/>
              <a:t>středověké </a:t>
            </a:r>
            <a:r>
              <a:rPr lang="cs-CZ" b="1" dirty="0" smtClean="0">
                <a:solidFill>
                  <a:srgbClr val="002060"/>
                </a:solidFill>
              </a:rPr>
              <a:t>malířství ve střední Evropě</a:t>
            </a:r>
            <a:r>
              <a:rPr lang="cs-CZ" dirty="0" smtClean="0"/>
              <a:t>(hlavně v Německu), ale zaujal i novodobé výtvarníky (Jan Zrzavý).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Kopie obrazů </a:t>
            </a:r>
            <a:r>
              <a:rPr lang="cs-CZ" dirty="0" smtClean="0"/>
              <a:t>jsou v třeboňském zámku.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55077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6868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cs.wikipedia.org/wiki/Mistr_t%C5%99ebo%C5%88sk%C3%A9ho_olt%C3%A1%C5%99e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http://cs.wikipedia.org/wiki/Kostel_svat%C3%A9ho_Jilj%C3%AD_a_Panny_Marie_Kr%C3%A1lovny</a:t>
            </a:r>
          </a:p>
        </p:txBody>
      </p:sp>
    </p:spTree>
    <p:extLst>
      <p:ext uri="{BB962C8B-B14F-4D97-AF65-F5344CB8AC3E}">
        <p14:creationId xmlns:p14="http://schemas.microsoft.com/office/powerpoint/2010/main" val="13467313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1346</TotalTime>
  <Words>299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Gotické umění v třeboni</vt:lpstr>
      <vt:lpstr>Z jeho života</vt:lpstr>
      <vt:lpstr>Malířský styl</vt:lpstr>
      <vt:lpstr>Ukázka obrazů třeboňského oltáře</vt:lpstr>
      <vt:lpstr>Úkol:</vt:lpstr>
      <vt:lpstr>Řešení:</vt:lpstr>
      <vt:lpstr>Hodnocení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169</cp:revision>
  <dcterms:created xsi:type="dcterms:W3CDTF">2011-11-10T09:46:05Z</dcterms:created>
  <dcterms:modified xsi:type="dcterms:W3CDTF">2012-03-30T10:01:57Z</dcterms:modified>
</cp:coreProperties>
</file>