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8" r:id="rId3"/>
    <p:sldId id="267" r:id="rId4"/>
    <p:sldId id="260" r:id="rId5"/>
    <p:sldId id="262" r:id="rId6"/>
    <p:sldId id="263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C5C8A8-D6B5-4170-8A4D-53A926EF4D0C}" type="doc">
      <dgm:prSet loTypeId="urn:microsoft.com/office/officeart/2005/8/layout/vList5" loCatId="list" qsTypeId="urn:microsoft.com/office/officeart/2005/8/quickstyle/simple1#3" qsCatId="simple" csTypeId="urn:microsoft.com/office/officeart/2005/8/colors/accent1_2#3" csCatId="accent1"/>
      <dgm:spPr/>
      <dgm:t>
        <a:bodyPr/>
        <a:lstStyle/>
        <a:p>
          <a:endParaRPr lang="cs-CZ"/>
        </a:p>
      </dgm:t>
    </dgm:pt>
    <dgm:pt modelId="{AF2D779D-3946-4111-9B2A-6656F0CCC45C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</dgm:pt>
    <dgm:pt modelId="{832C2486-D7AD-4936-88A4-00B6AA14EC29}" type="parTrans" cxnId="{DAAC9A06-5497-4D33-8A9F-111D62F1F0C5}">
      <dgm:prSet/>
      <dgm:spPr/>
      <dgm:t>
        <a:bodyPr/>
        <a:lstStyle/>
        <a:p>
          <a:endParaRPr lang="cs-CZ"/>
        </a:p>
      </dgm:t>
    </dgm:pt>
    <dgm:pt modelId="{D07C0A55-6FEF-4931-8462-C0FDF608CA2E}" type="sibTrans" cxnId="{DAAC9A06-5497-4D33-8A9F-111D62F1F0C5}">
      <dgm:prSet/>
      <dgm:spPr/>
      <dgm:t>
        <a:bodyPr/>
        <a:lstStyle/>
        <a:p>
          <a:endParaRPr lang="cs-CZ"/>
        </a:p>
      </dgm:t>
    </dgm:pt>
    <dgm:pt modelId="{CA4A62A1-E5EA-4EF1-A569-F078EDD40357}" type="pres">
      <dgm:prSet presAssocID="{66C5C8A8-D6B5-4170-8A4D-53A926EF4D0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267A6A3-5876-43E9-8979-D7F986DE7239}" type="pres">
      <dgm:prSet presAssocID="{AF2D779D-3946-4111-9B2A-6656F0CCC45C}" presName="linNode" presStyleCnt="0"/>
      <dgm:spPr/>
    </dgm:pt>
    <dgm:pt modelId="{24D95995-66E6-4987-B10B-4DE4EB61B19C}" type="pres">
      <dgm:prSet presAssocID="{AF2D779D-3946-4111-9B2A-6656F0CCC45C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AAC9A06-5497-4D33-8A9F-111D62F1F0C5}" srcId="{66C5C8A8-D6B5-4170-8A4D-53A926EF4D0C}" destId="{AF2D779D-3946-4111-9B2A-6656F0CCC45C}" srcOrd="0" destOrd="0" parTransId="{832C2486-D7AD-4936-88A4-00B6AA14EC29}" sibTransId="{D07C0A55-6FEF-4931-8462-C0FDF608CA2E}"/>
    <dgm:cxn modelId="{61352A86-10F9-4B62-BBCD-E61088FB6275}" type="presOf" srcId="{AF2D779D-3946-4111-9B2A-6656F0CCC45C}" destId="{24D95995-66E6-4987-B10B-4DE4EB61B19C}" srcOrd="0" destOrd="0" presId="urn:microsoft.com/office/officeart/2005/8/layout/vList5"/>
    <dgm:cxn modelId="{DB493358-2E90-4267-8E1A-32DF4980CCA7}" type="presOf" srcId="{66C5C8A8-D6B5-4170-8A4D-53A926EF4D0C}" destId="{CA4A62A1-E5EA-4EF1-A569-F078EDD40357}" srcOrd="0" destOrd="0" presId="urn:microsoft.com/office/officeart/2005/8/layout/vList5"/>
    <dgm:cxn modelId="{1C08DB96-29FB-4505-B564-686BDFB91C52}" type="presParOf" srcId="{CA4A62A1-E5EA-4EF1-A569-F078EDD40357}" destId="{8267A6A3-5876-43E9-8979-D7F986DE7239}" srcOrd="0" destOrd="0" presId="urn:microsoft.com/office/officeart/2005/8/layout/vList5"/>
    <dgm:cxn modelId="{BC3139E9-A12E-4459-BFCD-F10CD1B53896}" type="presParOf" srcId="{8267A6A3-5876-43E9-8979-D7F986DE7239}" destId="{24D95995-66E6-4987-B10B-4DE4EB61B19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C5C8A8-D6B5-4170-8A4D-53A926EF4D0C}" type="doc">
      <dgm:prSet loTypeId="urn:microsoft.com/office/officeart/2005/8/layout/vList5" loCatId="list" qsTypeId="urn:microsoft.com/office/officeart/2005/8/quickstyle/simple1#4" qsCatId="simple" csTypeId="urn:microsoft.com/office/officeart/2005/8/colors/accent1_2#4" csCatId="accent1"/>
      <dgm:spPr/>
      <dgm:t>
        <a:bodyPr/>
        <a:lstStyle/>
        <a:p>
          <a:endParaRPr lang="cs-CZ"/>
        </a:p>
      </dgm:t>
    </dgm:pt>
    <dgm:pt modelId="{AF2D779D-3946-4111-9B2A-6656F0CCC45C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</dgm:pt>
    <dgm:pt modelId="{832C2486-D7AD-4936-88A4-00B6AA14EC29}" type="parTrans" cxnId="{DAAC9A06-5497-4D33-8A9F-111D62F1F0C5}">
      <dgm:prSet/>
      <dgm:spPr/>
      <dgm:t>
        <a:bodyPr/>
        <a:lstStyle/>
        <a:p>
          <a:endParaRPr lang="cs-CZ"/>
        </a:p>
      </dgm:t>
    </dgm:pt>
    <dgm:pt modelId="{D07C0A55-6FEF-4931-8462-C0FDF608CA2E}" type="sibTrans" cxnId="{DAAC9A06-5497-4D33-8A9F-111D62F1F0C5}">
      <dgm:prSet/>
      <dgm:spPr/>
      <dgm:t>
        <a:bodyPr/>
        <a:lstStyle/>
        <a:p>
          <a:endParaRPr lang="cs-CZ"/>
        </a:p>
      </dgm:t>
    </dgm:pt>
    <dgm:pt modelId="{CA4A62A1-E5EA-4EF1-A569-F078EDD40357}" type="pres">
      <dgm:prSet presAssocID="{66C5C8A8-D6B5-4170-8A4D-53A926EF4D0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267A6A3-5876-43E9-8979-D7F986DE7239}" type="pres">
      <dgm:prSet presAssocID="{AF2D779D-3946-4111-9B2A-6656F0CCC45C}" presName="linNode" presStyleCnt="0"/>
      <dgm:spPr/>
    </dgm:pt>
    <dgm:pt modelId="{24D95995-66E6-4987-B10B-4DE4EB61B19C}" type="pres">
      <dgm:prSet presAssocID="{AF2D779D-3946-4111-9B2A-6656F0CCC45C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AAC9A06-5497-4D33-8A9F-111D62F1F0C5}" srcId="{66C5C8A8-D6B5-4170-8A4D-53A926EF4D0C}" destId="{AF2D779D-3946-4111-9B2A-6656F0CCC45C}" srcOrd="0" destOrd="0" parTransId="{832C2486-D7AD-4936-88A4-00B6AA14EC29}" sibTransId="{D07C0A55-6FEF-4931-8462-C0FDF608CA2E}"/>
    <dgm:cxn modelId="{9470B53F-0A96-4AB9-9F0D-974BDC5E0DAF}" type="presOf" srcId="{AF2D779D-3946-4111-9B2A-6656F0CCC45C}" destId="{24D95995-66E6-4987-B10B-4DE4EB61B19C}" srcOrd="0" destOrd="0" presId="urn:microsoft.com/office/officeart/2005/8/layout/vList5"/>
    <dgm:cxn modelId="{3D86A14B-67B2-4C38-A965-11540D842352}" type="presOf" srcId="{66C5C8A8-D6B5-4170-8A4D-53A926EF4D0C}" destId="{CA4A62A1-E5EA-4EF1-A569-F078EDD40357}" srcOrd="0" destOrd="0" presId="urn:microsoft.com/office/officeart/2005/8/layout/vList5"/>
    <dgm:cxn modelId="{0AD58706-3C4B-4B17-A8CE-5B6280990A15}" type="presParOf" srcId="{CA4A62A1-E5EA-4EF1-A569-F078EDD40357}" destId="{8267A6A3-5876-43E9-8979-D7F986DE7239}" srcOrd="0" destOrd="0" presId="urn:microsoft.com/office/officeart/2005/8/layout/vList5"/>
    <dgm:cxn modelId="{E0F4E209-C8FA-41F4-A002-6BF169643247}" type="presParOf" srcId="{8267A6A3-5876-43E9-8979-D7F986DE7239}" destId="{24D95995-66E6-4987-B10B-4DE4EB61B19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2CF89-870F-45C0-BC4E-9018F7A7FAAD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3C001-2D20-4361-B867-5AF3D521DF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26C1A-37FB-4B64-A85F-864B8C9C9B31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57483-FF2F-442C-AF5F-BEA2DFED24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91D7B-5A74-4BC7-8741-12972CCFEC0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E85EA-6F19-49F2-9F33-DF8569D7AE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BA764-BBAE-4F8E-B22A-CD07E5B0028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C66FB-3E9D-40AF-9BF9-14DD3F48A7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1F154-27F5-4142-B420-9CA957ED698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85B9C-A53D-44F4-AB95-9BC990D1C4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D2AAF-26E6-4F20-BC94-22D27B529EDB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4B5BC-120B-40AB-8A28-473FF5ADE3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D73F2-0D6D-474F-BC4E-86BC94C79EB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FA9C7-072E-4C52-BA7F-D95845D304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72885-6139-4A54-AE52-B8CF574FA838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C8648-84B2-40C8-BC98-B5FDDF42C6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0E64E-DE2C-45C3-A4C9-4379E6B6ADD2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FAD06-0628-4862-AAAB-F4A66D212E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0B9E9-DCB4-4B04-92A1-9A2562C9B790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C87F1-92C7-4409-BA7E-0EA7577E59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93DB5-0D08-4932-A5E7-525B67C35B4D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B3414-34CE-4774-98AC-A38B33B6FB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97982-CAB1-4775-A60A-22D648A1961F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ECDEA-E239-437B-8941-A3BD2D9314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DD385-C9C8-48A1-865B-D258877F2AB5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DAD11-846F-45FA-B4C2-7AF0F6558C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73CBA-B3F4-400B-9E5D-7E97F6CBD24D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48F38-5302-4DF8-9129-382A7ED5B2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0F01D-6129-4877-A525-F57F96DC1F15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587FE-F755-4BCA-AC75-E53BE2BABA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CEE47-EF28-4953-A2E5-EEF0041A1F7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DBB4B-984A-4B42-B25A-907CB4958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03673-24C8-4532-8FC7-34191F00007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BAC27-13B5-4DF9-BE6E-AE43D740BC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BEC76-DC7F-4549-A6D4-9AD85A854DEF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FBFD0-FF3C-4862-AEDE-6708B05834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C4550-D168-460D-8242-AEE50AFDCF8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CB025-2E64-47AD-A62F-B85BA72271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2F91B-E994-4948-A088-9EF0B9ADD598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43BFC-5E3C-4EC0-AB5B-0A154C7A73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4191B-CE96-44E8-92E1-776E1F0008C6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DB1B5-DA3A-4B88-B246-DCDE73CE8E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86B6E-4490-40AB-A8A3-F8FAEF48B90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09C8F-ED76-4C99-973A-B9D2F022C6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BC5FE5-7F72-4198-B811-DA8525FDF1A6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F99FE9-C0E7-4C65-97DC-C944347E18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>
    <p:checker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10BE8F-3804-4156-AF76-C0ED330534C6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FF4ACA-CF82-41D0-A0F8-B2E5D39C98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</p:sldLayoutIdLst>
  <p:transition spd="slow">
    <p:checker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7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7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16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9607" y="1052736"/>
            <a:ext cx="7772400" cy="1944216"/>
          </a:xfr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sz="6000" dirty="0" smtClean="0"/>
              <a:t>Slovní úlohy o pohybu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5604" name="TextovéPole 3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r>
              <a:rPr lang="cs-CZ">
                <a:latin typeface="Calibri" pitchFamily="34" charset="0"/>
              </a:rPr>
              <a:t>VY_32_INOVACE_055_Slovní úlohy o pohybu</a:t>
            </a:r>
            <a:endParaRPr lang="cs-CZ" b="1">
              <a:latin typeface="Calibri" pitchFamily="34" charset="0"/>
            </a:endParaRPr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4446588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Slovní úlohy o pohybu</a:t>
            </a:r>
          </a:p>
        </p:txBody>
      </p:sp>
      <p:sp>
        <p:nvSpPr>
          <p:cNvPr id="26626" name="TextovéPole 3"/>
          <p:cNvSpPr txBox="1">
            <a:spLocks noChangeArrowheads="1"/>
          </p:cNvSpPr>
          <p:nvPr/>
        </p:nvSpPr>
        <p:spPr bwMode="auto">
          <a:xfrm>
            <a:off x="6011863" y="5805488"/>
            <a:ext cx="2952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Mgr. Viktor Douša</a:t>
            </a:r>
          </a:p>
          <a:p>
            <a:endParaRPr lang="cs-CZ">
              <a:latin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331640" y="3068960"/>
            <a:ext cx="4032448" cy="25452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150558" y="188640"/>
            <a:ext cx="481798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Úlohy o pohybu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7650" name="TextovéPole 6"/>
          <p:cNvSpPr txBox="1">
            <a:spLocks noChangeArrowheads="1"/>
          </p:cNvSpPr>
          <p:nvPr/>
        </p:nvSpPr>
        <p:spPr bwMode="auto">
          <a:xfrm>
            <a:off x="611188" y="1412875"/>
            <a:ext cx="55451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Calibri" pitchFamily="34" charset="0"/>
              </a:rPr>
              <a:t>I. Tělesa se pohybují proti sobě</a:t>
            </a:r>
          </a:p>
        </p:txBody>
      </p:sp>
      <p:sp>
        <p:nvSpPr>
          <p:cNvPr id="27651" name="TextovéPole 7"/>
          <p:cNvSpPr txBox="1">
            <a:spLocks noChangeArrowheads="1"/>
          </p:cNvSpPr>
          <p:nvPr/>
        </p:nvSpPr>
        <p:spPr bwMode="auto">
          <a:xfrm>
            <a:off x="646113" y="2565400"/>
            <a:ext cx="820896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Př. 1    </a:t>
            </a:r>
            <a:r>
              <a:rPr lang="cs-CZ" sz="2800">
                <a:latin typeface="Calibri" pitchFamily="34" charset="0"/>
              </a:rPr>
              <a:t>Vzdálenost mezi Prahou a Turnovem je 89 km. </a:t>
            </a:r>
          </a:p>
          <a:p>
            <a:r>
              <a:rPr lang="cs-CZ" sz="2800">
                <a:latin typeface="Calibri" pitchFamily="34" charset="0"/>
              </a:rPr>
              <a:t>Z Turnova vyjelo v 8  hodin nákladní auto průměrnou rychlostí  42km/h.  V 8 h</a:t>
            </a:r>
            <a:r>
              <a:rPr lang="cs-CZ" sz="2800" b="1">
                <a:latin typeface="Calibri" pitchFamily="34" charset="0"/>
              </a:rPr>
              <a:t> </a:t>
            </a:r>
            <a:r>
              <a:rPr lang="cs-CZ" sz="2800">
                <a:latin typeface="Calibri" pitchFamily="34" charset="0"/>
              </a:rPr>
              <a:t>30 min vyjelo z Prahy po stejné trase do Turnova osobní auto průměrnou rychlostí  72 km/h. </a:t>
            </a:r>
          </a:p>
          <a:p>
            <a:r>
              <a:rPr lang="cs-CZ" sz="2800">
                <a:latin typeface="Calibri" pitchFamily="34" charset="0"/>
              </a:rPr>
              <a:t>Kdy a v jaké vzdálenosti od Turnova se obě auta setkají?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ovéPole 8"/>
          <p:cNvSpPr txBox="1">
            <a:spLocks noChangeArrowheads="1"/>
          </p:cNvSpPr>
          <p:nvPr/>
        </p:nvSpPr>
        <p:spPr bwMode="auto">
          <a:xfrm>
            <a:off x="468313" y="333375"/>
            <a:ext cx="38163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000000"/>
                </a:solidFill>
                <a:latin typeface="Calibri" pitchFamily="34" charset="0"/>
              </a:rPr>
              <a:t>a) grafické znázornění</a:t>
            </a: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1247775" y="3429000"/>
            <a:ext cx="6551613" cy="0"/>
          </a:xfrm>
          <a:prstGeom prst="straightConnector1">
            <a:avLst/>
          </a:prstGeom>
          <a:ln w="571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5" name="TextovéPole 13"/>
          <p:cNvSpPr txBox="1">
            <a:spLocks noChangeArrowheads="1"/>
          </p:cNvSpPr>
          <p:nvPr/>
        </p:nvSpPr>
        <p:spPr bwMode="auto">
          <a:xfrm>
            <a:off x="1066800" y="2781300"/>
            <a:ext cx="3603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0000"/>
                </a:solidFill>
                <a:latin typeface="Calibri" pitchFamily="34" charset="0"/>
              </a:rPr>
              <a:t>P</a:t>
            </a:r>
          </a:p>
        </p:txBody>
      </p:sp>
      <p:sp>
        <p:nvSpPr>
          <p:cNvPr id="28676" name="TextovéPole 14"/>
          <p:cNvSpPr txBox="1">
            <a:spLocks noChangeArrowheads="1"/>
          </p:cNvSpPr>
          <p:nvPr/>
        </p:nvSpPr>
        <p:spPr bwMode="auto">
          <a:xfrm>
            <a:off x="7620000" y="2762250"/>
            <a:ext cx="3603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0000"/>
                </a:solidFill>
                <a:latin typeface="Calibri" pitchFamily="34" charset="0"/>
              </a:rPr>
              <a:t>T</a:t>
            </a:r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1168400" y="4005263"/>
            <a:ext cx="6710363" cy="0"/>
          </a:xfrm>
          <a:prstGeom prst="straightConnector1">
            <a:avLst/>
          </a:prstGeom>
          <a:ln w="38100">
            <a:solidFill>
              <a:schemeClr val="tx2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8" name="TextovéPole 19"/>
          <p:cNvSpPr txBox="1">
            <a:spLocks noChangeArrowheads="1"/>
          </p:cNvSpPr>
          <p:nvPr/>
        </p:nvSpPr>
        <p:spPr bwMode="auto">
          <a:xfrm>
            <a:off x="3479800" y="4292600"/>
            <a:ext cx="2087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 b="1">
                <a:solidFill>
                  <a:srgbClr val="1F497D"/>
                </a:solidFill>
                <a:latin typeface="Calibri" pitchFamily="34" charset="0"/>
              </a:rPr>
              <a:t>S = 89 km</a:t>
            </a: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1247775" y="2636838"/>
            <a:ext cx="3348038" cy="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4595813" y="2636838"/>
            <a:ext cx="1944687" cy="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6516688" y="2636838"/>
            <a:ext cx="1223962" cy="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741349" y="2030088"/>
            <a:ext cx="360040" cy="461665"/>
          </a:xfrm>
          <a:prstGeom prst="rect">
            <a:avLst/>
          </a:prstGeom>
          <a:blipFill rotWithShape="1">
            <a:blip r:embed="rId2"/>
            <a:stretch>
              <a:fillRect r="-27119" b="-131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25" name="Přímá spojnice 24"/>
          <p:cNvCxnSpPr/>
          <p:nvPr/>
        </p:nvCxnSpPr>
        <p:spPr>
          <a:xfrm>
            <a:off x="4595813" y="1916113"/>
            <a:ext cx="0" cy="14414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Diagram 28"/>
          <p:cNvGraphicFramePr/>
          <p:nvPr/>
        </p:nvGraphicFramePr>
        <p:xfrm>
          <a:off x="2435315" y="888087"/>
          <a:ext cx="4224917" cy="8847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" name="TextovéPole 2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92080" y="1988840"/>
            <a:ext cx="360040" cy="461665"/>
          </a:xfrm>
          <a:prstGeom prst="rect">
            <a:avLst/>
          </a:prstGeom>
          <a:blipFill rotWithShape="1">
            <a:blip r:embed="rId8"/>
            <a:stretch>
              <a:fillRect r="-28814" b="-131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32" name="Obdélník 3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893251" y="2030088"/>
            <a:ext cx="470065" cy="461665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33" name="TextovéPole 3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65657" y="5476927"/>
            <a:ext cx="2250681" cy="461665"/>
          </a:xfrm>
          <a:prstGeom prst="rect">
            <a:avLst/>
          </a:prstGeom>
          <a:blipFill rotWithShape="1">
            <a:blip r:embed="rId10"/>
            <a:stretch>
              <a:fillRect t="-10526" r="-2981" b="-2894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34" name="TextovéPole 3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24413" y="5448072"/>
            <a:ext cx="2257798" cy="461665"/>
          </a:xfrm>
          <a:prstGeom prst="rect">
            <a:avLst/>
          </a:prstGeom>
          <a:blipFill rotWithShape="1">
            <a:blip r:embed="rId11"/>
            <a:stretch>
              <a:fillRect t="-10667" r="-2965" b="-3066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35" name="TextovéPole 3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24413" y="5949280"/>
            <a:ext cx="2853730" cy="830997"/>
          </a:xfrm>
          <a:prstGeom prst="rect">
            <a:avLst/>
          </a:prstGeom>
          <a:blipFill rotWithShape="1">
            <a:blip r:embed="rId12"/>
            <a:stretch>
              <a:fillRect t="-5882" r="-213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28690" name="TextovéPole 35"/>
          <p:cNvSpPr txBox="1">
            <a:spLocks noChangeArrowheads="1"/>
          </p:cNvSpPr>
          <p:nvPr/>
        </p:nvSpPr>
        <p:spPr bwMode="auto">
          <a:xfrm>
            <a:off x="1265238" y="5013325"/>
            <a:ext cx="2605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latin typeface="Calibri" pitchFamily="34" charset="0"/>
              </a:rPr>
              <a:t>Dráha  osobního  auta</a:t>
            </a:r>
          </a:p>
        </p:txBody>
      </p:sp>
      <p:sp>
        <p:nvSpPr>
          <p:cNvPr id="28691" name="TextovéPole 36"/>
          <p:cNvSpPr txBox="1">
            <a:spLocks noChangeArrowheads="1"/>
          </p:cNvSpPr>
          <p:nvPr/>
        </p:nvSpPr>
        <p:spPr bwMode="auto">
          <a:xfrm>
            <a:off x="5024438" y="4979988"/>
            <a:ext cx="30765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latin typeface="Calibri" pitchFamily="34" charset="0"/>
              </a:rPr>
              <a:t>Dráha  nákladního auta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ovéPole 3"/>
          <p:cNvSpPr txBox="1">
            <a:spLocks noChangeArrowheads="1"/>
          </p:cNvSpPr>
          <p:nvPr/>
        </p:nvSpPr>
        <p:spPr bwMode="auto">
          <a:xfrm>
            <a:off x="468313" y="333375"/>
            <a:ext cx="61198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000000"/>
                </a:solidFill>
                <a:latin typeface="Calibri" pitchFamily="34" charset="0"/>
              </a:rPr>
              <a:t>a) sestavení rovnice a její řešení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73760" y="1124743"/>
            <a:ext cx="6768752" cy="1362937"/>
          </a:xfrm>
          <a:prstGeom prst="rect">
            <a:avLst/>
          </a:prstGeom>
          <a:blipFill rotWithShape="1">
            <a:blip r:embed="rId2"/>
            <a:stretch>
              <a:fillRect t="-3587" b="-358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7" name="TextovéPole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07904" y="2665091"/>
            <a:ext cx="3816424" cy="270003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8" name="TextovéPole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8503" y="5365126"/>
            <a:ext cx="6098529" cy="646331"/>
          </a:xfrm>
          <a:prstGeom prst="rect">
            <a:avLst/>
          </a:prstGeom>
          <a:blipFill rotWithShape="1">
            <a:blip r:embed="rId4"/>
            <a:stretch>
              <a:fillRect r="-100" b="-1415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61975" y="6122988"/>
            <a:ext cx="79930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Auta  se potkají za 36 minut po výjezdu osobního auta z Prahy, tedy v 9h 6min  ve vzdálenosti 46 km od Turnova.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ovéPole 6"/>
          <p:cNvSpPr txBox="1">
            <a:spLocks noChangeArrowheads="1"/>
          </p:cNvSpPr>
          <p:nvPr/>
        </p:nvSpPr>
        <p:spPr bwMode="auto">
          <a:xfrm>
            <a:off x="611188" y="476250"/>
            <a:ext cx="55451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0000"/>
                </a:solidFill>
                <a:latin typeface="Calibri" pitchFamily="34" charset="0"/>
              </a:rPr>
              <a:t>II. Tělesa se pohybují za sebou</a:t>
            </a:r>
          </a:p>
        </p:txBody>
      </p:sp>
      <p:sp>
        <p:nvSpPr>
          <p:cNvPr id="30722" name="TextovéPole 7"/>
          <p:cNvSpPr txBox="1">
            <a:spLocks noChangeArrowheads="1"/>
          </p:cNvSpPr>
          <p:nvPr/>
        </p:nvSpPr>
        <p:spPr bwMode="auto">
          <a:xfrm>
            <a:off x="661988" y="1700213"/>
            <a:ext cx="820896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Calibri" pitchFamily="34" charset="0"/>
              </a:rPr>
              <a:t>Př. 2 </a:t>
            </a:r>
            <a:r>
              <a:rPr lang="cs-CZ" sz="2800">
                <a:latin typeface="Calibri" pitchFamily="34" charset="0"/>
              </a:rPr>
              <a:t>   Tahač s nákladem vyjel po silnici z místa B průměrnou rychlostí 20 km/h. Za dvě hodiny za ním vyjel motocykl průměrnou rychlostí 70 km/h. </a:t>
            </a:r>
          </a:p>
          <a:p>
            <a:r>
              <a:rPr lang="cs-CZ" sz="2800">
                <a:solidFill>
                  <a:srgbClr val="000000"/>
                </a:solidFill>
                <a:latin typeface="Calibri" pitchFamily="34" charset="0"/>
              </a:rPr>
              <a:t>Kdy a jak daleko od místa B motocykl dohoní tahač?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ovéPole 8"/>
          <p:cNvSpPr txBox="1">
            <a:spLocks noChangeArrowheads="1"/>
          </p:cNvSpPr>
          <p:nvPr/>
        </p:nvSpPr>
        <p:spPr bwMode="auto">
          <a:xfrm>
            <a:off x="468313" y="333375"/>
            <a:ext cx="38163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000000"/>
                </a:solidFill>
                <a:latin typeface="Calibri" pitchFamily="34" charset="0"/>
              </a:rPr>
              <a:t>a) grafické znázornění</a:t>
            </a: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1247775" y="3429000"/>
            <a:ext cx="6551613" cy="0"/>
          </a:xfrm>
          <a:prstGeom prst="straightConnector1">
            <a:avLst/>
          </a:prstGeom>
          <a:ln w="571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47" name="TextovéPole 13"/>
          <p:cNvSpPr txBox="1">
            <a:spLocks noChangeArrowheads="1"/>
          </p:cNvSpPr>
          <p:nvPr/>
        </p:nvSpPr>
        <p:spPr bwMode="auto">
          <a:xfrm>
            <a:off x="1066800" y="2781300"/>
            <a:ext cx="3603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31748" name="TextovéPole 14"/>
          <p:cNvSpPr txBox="1">
            <a:spLocks noChangeArrowheads="1"/>
          </p:cNvSpPr>
          <p:nvPr/>
        </p:nvSpPr>
        <p:spPr bwMode="auto">
          <a:xfrm>
            <a:off x="7620000" y="2762250"/>
            <a:ext cx="3603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0000"/>
                </a:solidFill>
                <a:latin typeface="Calibri" pitchFamily="34" charset="0"/>
              </a:rPr>
              <a:t>X</a:t>
            </a:r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1168400" y="4005263"/>
            <a:ext cx="6710363" cy="0"/>
          </a:xfrm>
          <a:prstGeom prst="straightConnector1">
            <a:avLst/>
          </a:prstGeom>
          <a:ln w="38100">
            <a:solidFill>
              <a:schemeClr val="tx2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79431" y="4293096"/>
            <a:ext cx="2088232" cy="400110"/>
          </a:xfrm>
          <a:prstGeom prst="rect">
            <a:avLst/>
          </a:prstGeom>
          <a:blipFill rotWithShape="1">
            <a:blip r:embed="rId2"/>
            <a:stretch>
              <a:fillRect t="-7576" b="-2575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1247775" y="2636838"/>
            <a:ext cx="3348038" cy="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522788" y="2636838"/>
            <a:ext cx="3217862" cy="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Diagram 28"/>
          <p:cNvGraphicFramePr/>
          <p:nvPr/>
        </p:nvGraphicFramePr>
        <p:xfrm>
          <a:off x="2435315" y="888087"/>
          <a:ext cx="4224917" cy="8847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3" name="TextovéPole 3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16182" y="2060848"/>
            <a:ext cx="1942583" cy="400110"/>
          </a:xfrm>
          <a:prstGeom prst="rect">
            <a:avLst/>
          </a:prstGeom>
          <a:blipFill rotWithShape="1">
            <a:blip r:embed="rId8"/>
            <a:stretch>
              <a:fillRect t="-7576" r="-2821" b="-2575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34" name="TextovéPole 3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22133" y="5527964"/>
            <a:ext cx="2257798" cy="461665"/>
          </a:xfrm>
          <a:prstGeom prst="rect">
            <a:avLst/>
          </a:prstGeom>
          <a:blipFill rotWithShape="1">
            <a:blip r:embed="rId9"/>
            <a:stretch>
              <a:fillRect t="-10526" r="-2973" b="-2894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35" name="TextovéPole 3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95387" y="2030070"/>
            <a:ext cx="2251963" cy="461665"/>
          </a:xfrm>
          <a:prstGeom prst="rect">
            <a:avLst/>
          </a:prstGeom>
          <a:blipFill rotWithShape="1">
            <a:blip r:embed="rId10"/>
            <a:stretch>
              <a:fillRect r="-1897" b="-1973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31757" name="TextovéPole 35"/>
          <p:cNvSpPr txBox="1">
            <a:spLocks noChangeArrowheads="1"/>
          </p:cNvSpPr>
          <p:nvPr/>
        </p:nvSpPr>
        <p:spPr bwMode="auto">
          <a:xfrm>
            <a:off x="611188" y="5016500"/>
            <a:ext cx="2605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solidFill>
                  <a:srgbClr val="000000"/>
                </a:solidFill>
                <a:latin typeface="Calibri" pitchFamily="34" charset="0"/>
              </a:rPr>
              <a:t>Dráha  tahače</a:t>
            </a:r>
          </a:p>
        </p:txBody>
      </p:sp>
      <p:sp>
        <p:nvSpPr>
          <p:cNvPr id="31758" name="TextovéPole 36"/>
          <p:cNvSpPr txBox="1">
            <a:spLocks noChangeArrowheads="1"/>
          </p:cNvSpPr>
          <p:nvPr/>
        </p:nvSpPr>
        <p:spPr bwMode="auto">
          <a:xfrm>
            <a:off x="5721350" y="4976813"/>
            <a:ext cx="3074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solidFill>
                  <a:srgbClr val="000000"/>
                </a:solidFill>
                <a:latin typeface="Calibri" pitchFamily="34" charset="0"/>
              </a:rPr>
              <a:t>Dráha  motocyklu</a:t>
            </a:r>
          </a:p>
        </p:txBody>
      </p:sp>
      <p:grpSp>
        <p:nvGrpSpPr>
          <p:cNvPr id="31759" name="Skupina 3"/>
          <p:cNvGrpSpPr>
            <a:grpSpLocks/>
          </p:cNvGrpSpPr>
          <p:nvPr/>
        </p:nvGrpSpPr>
        <p:grpSpPr bwMode="auto">
          <a:xfrm>
            <a:off x="514350" y="5527675"/>
            <a:ext cx="4343400" cy="461963"/>
            <a:chOff x="498176" y="5517231"/>
            <a:chExt cx="4344221" cy="461666"/>
          </a:xfrm>
        </p:grpSpPr>
        <p:sp>
          <p:nvSpPr>
            <p:cNvPr id="22" name="TextovéPole 21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98176" y="5517232"/>
              <a:ext cx="2404826" cy="461665"/>
            </a:xfrm>
            <a:prstGeom prst="rect">
              <a:avLst/>
            </a:prstGeom>
            <a:blipFill rotWithShape="1">
              <a:blip r:embed="rId11"/>
              <a:stretch>
                <a:fillRect t="-10526" r="-2785" b="-28947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  <p:sp>
          <p:nvSpPr>
            <p:cNvPr id="23" name="TextovéPole 22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2867176" y="5517231"/>
              <a:ext cx="1975221" cy="461665"/>
            </a:xfrm>
            <a:prstGeom prst="rect">
              <a:avLst/>
            </a:prstGeom>
            <a:blipFill rotWithShape="1">
              <a:blip r:embed="rId12"/>
              <a:stretch>
                <a:fillRect l="-4938" t="-10526" r="-3704" b="-28947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>
                  <a:noFill/>
                  <a:latin typeface="+mn-lt"/>
                  <a:cs typeface="+mn-cs"/>
                </a:rPr>
                <a:t> </a:t>
              </a:r>
            </a:p>
          </p:txBody>
        </p:sp>
      </p:grp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ovéPole 3"/>
          <p:cNvSpPr txBox="1">
            <a:spLocks noChangeArrowheads="1"/>
          </p:cNvSpPr>
          <p:nvPr/>
        </p:nvSpPr>
        <p:spPr bwMode="auto">
          <a:xfrm>
            <a:off x="468313" y="333375"/>
            <a:ext cx="61198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000000"/>
                </a:solidFill>
                <a:latin typeface="Calibri" pitchFamily="34" charset="0"/>
              </a:rPr>
              <a:t>a) sestavení rovnice a její řešení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73760" y="1124743"/>
            <a:ext cx="6768752" cy="1370055"/>
          </a:xfrm>
          <a:prstGeom prst="rect">
            <a:avLst/>
          </a:prstGeom>
          <a:blipFill rotWithShape="1">
            <a:blip r:embed="rId2"/>
            <a:stretch>
              <a:fillRect t="-3571" b="-3125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7" name="TextovéPole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07904" y="2665091"/>
            <a:ext cx="3816424" cy="270003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8" name="TextovéPole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8503" y="5365126"/>
            <a:ext cx="2940933" cy="369332"/>
          </a:xfrm>
          <a:prstGeom prst="rect">
            <a:avLst/>
          </a:prstGeom>
          <a:blipFill rotWithShape="1">
            <a:blip r:embed="rId4"/>
            <a:stretch>
              <a:fillRect t="-8197" r="-830" b="-24590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61975" y="6122988"/>
            <a:ext cx="833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rgbClr val="000000"/>
                </a:solidFill>
                <a:latin typeface="Calibri" pitchFamily="34" charset="0"/>
              </a:rPr>
              <a:t>Motocykl dohoní tahač za 48 minut ve vzdálenosti 56 km od místa B.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ovéPole 1"/>
          <p:cNvSpPr txBox="1">
            <a:spLocks noChangeArrowheads="1"/>
          </p:cNvSpPr>
          <p:nvPr/>
        </p:nvSpPr>
        <p:spPr bwMode="auto">
          <a:xfrm>
            <a:off x="304800" y="333375"/>
            <a:ext cx="85121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endParaRPr lang="cs-CZ" sz="2400" b="1">
              <a:solidFill>
                <a:srgbClr val="FFFFFF"/>
              </a:solidFill>
              <a:latin typeface="Calibri" pitchFamily="34" charset="0"/>
            </a:endParaRPr>
          </a:p>
          <a:p>
            <a:endParaRPr lang="cs-CZ" sz="15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3795" name="TextovéPole 2"/>
          <p:cNvSpPr txBox="1">
            <a:spLocks noChangeArrowheads="1"/>
          </p:cNvSpPr>
          <p:nvPr/>
        </p:nvSpPr>
        <p:spPr bwMode="auto">
          <a:xfrm>
            <a:off x="565150" y="363538"/>
            <a:ext cx="7993063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Zdroj informací:</a:t>
            </a:r>
          </a:p>
          <a:p>
            <a:r>
              <a:rPr lang="cs-CZ">
                <a:latin typeface="Calibri" pitchFamily="34" charset="0"/>
              </a:rPr>
              <a:t>MÜLLEROVÁ, Jana, et al. </a:t>
            </a:r>
            <a:r>
              <a:rPr lang="cs-CZ" i="1">
                <a:latin typeface="Calibri" pitchFamily="34" charset="0"/>
              </a:rPr>
              <a:t>Matematika pro 9. ročník ZŠ : Algebra</a:t>
            </a:r>
            <a:r>
              <a:rPr lang="cs-CZ">
                <a:latin typeface="Calibri" pitchFamily="34" charset="0"/>
              </a:rPr>
              <a:t>. 1. vydání. Praha : Kvarta, 2000. Slovní úlohy, s. 129 - 133.</a:t>
            </a:r>
            <a:endParaRPr lang="cs-CZ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202</Words>
  <Application>Microsoft Office PowerPoint</Application>
  <PresentationFormat>On-screen Show (4:3)</PresentationFormat>
  <Paragraphs>27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Calibri</vt:lpstr>
      <vt:lpstr>Arial</vt:lpstr>
      <vt:lpstr>Times New Roman</vt:lpstr>
      <vt:lpstr>1_Motiv systému Office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o pohybu</dc:title>
  <dc:creator>Viky</dc:creator>
  <cp:lastModifiedBy>DUM</cp:lastModifiedBy>
  <cp:revision>36</cp:revision>
  <dcterms:created xsi:type="dcterms:W3CDTF">2011-04-13T15:28:08Z</dcterms:created>
  <dcterms:modified xsi:type="dcterms:W3CDTF">2012-03-03T18:31:44Z</dcterms:modified>
</cp:coreProperties>
</file>