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6CD01-510A-4D51-A155-1F5E4AB65EB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1947A-BEC4-4AFC-8CA8-0D273A1ADD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CD9FE-194F-4BFF-A473-C63C2A7C9BE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F1194-2D7E-4006-8DEB-AFFF27C28B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C9B877-29CC-4EB2-996F-C9EA97D50F6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22CD1-9A16-413C-A5DF-C3FA28E7A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37176-E165-4877-BE7C-8BC2069F470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CBDE7-1BDE-4209-A2D3-60D344779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04DFA-4B0C-46A5-AD67-683D0E38D31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7F71E-3B61-48AB-BAED-B61EEA86E6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DBF49-392E-4B3D-A96B-A5F7CB7488F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F4D68-8BCC-44C5-B522-27FEDD518C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85C5B-08E4-439B-A9EF-B737431E99A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C854CA-16E6-4097-8023-99272B07DC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C13FD-A0A8-4595-A0FC-644215A0974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04DEB-EEC0-465A-908C-2CACFD3882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E44EC-6977-45AF-8604-0DDCA8EB8B95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E6D44-D38F-4494-BA49-AC16499CE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63CFE-8D81-43F8-986E-3E3968870E2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6A275-E41C-46E7-AD8A-4271619F7E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008F5-B131-4EF6-84AF-1E3F47E78E0B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D55CC-95D4-4ACF-9806-AF1446F19B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5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5A26B9-0396-4A50-B6D9-11108FA62DE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A5BF8BB-B79A-4039-9167-118829083B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ransition spd="slow">
    <p:checker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9607" y="1052736"/>
            <a:ext cx="7772400" cy="1944216"/>
          </a:xfr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smtClean="0"/>
              <a:t>Lineární  </a:t>
            </a:r>
            <a:r>
              <a:rPr lang="cs-CZ" dirty="0" smtClean="0"/>
              <a:t> </a:t>
            </a:r>
            <a:r>
              <a:rPr lang="cs-CZ" sz="6000" dirty="0" smtClean="0"/>
              <a:t>funkce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3316" name="TextovéPole 3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r>
              <a:rPr lang="cs-CZ">
                <a:latin typeface="Calibri" pitchFamily="34" charset="0"/>
              </a:rPr>
              <a:t>VY_32_INOVACE_056_Lineární funkce</a:t>
            </a:r>
            <a:endParaRPr lang="cs-CZ" b="1">
              <a:latin typeface="Calibri" pitchFamily="34" charset="0"/>
            </a:endParaRPr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444658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56685" y="433504"/>
            <a:ext cx="3655275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 </a:t>
            </a:r>
            <a:r>
              <a:rPr lang="cs-CZ" sz="4000" dirty="0"/>
              <a:t>Lineární </a:t>
            </a:r>
            <a:r>
              <a:rPr lang="cs-CZ" sz="2000" dirty="0"/>
              <a:t> </a:t>
            </a:r>
            <a:r>
              <a:rPr lang="cs-CZ" sz="4000" dirty="0"/>
              <a:t>funkce</a:t>
            </a:r>
            <a:r>
              <a:rPr lang="cs-CZ" sz="2000" dirty="0"/>
              <a:t> </a:t>
            </a:r>
            <a:endParaRPr lang="cs-CZ" sz="4000" dirty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57213" y="1484313"/>
            <a:ext cx="82629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Funkce je určena rovnicí:</a:t>
            </a:r>
            <a:r>
              <a:rPr lang="cs-CZ" sz="2800" b="1">
                <a:latin typeface="Calibri" pitchFamily="34" charset="0"/>
              </a:rPr>
              <a:t>    y = ax + b</a:t>
            </a:r>
            <a:r>
              <a:rPr lang="cs-CZ" sz="2800">
                <a:latin typeface="Calibri" pitchFamily="34" charset="0"/>
              </a:rPr>
              <a:t>,   kde a, b </a:t>
            </a:r>
            <a:r>
              <a:rPr lang="cs-CZ" sz="2800">
                <a:latin typeface="Symbol" pitchFamily="18" charset="2"/>
              </a:rPr>
              <a:t>Î </a:t>
            </a:r>
            <a:r>
              <a:rPr lang="cs-CZ" sz="2800">
                <a:latin typeface="Calibri" pitchFamily="34" charset="0"/>
              </a:rPr>
              <a:t>R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7213" y="2260600"/>
            <a:ext cx="82629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Definiční obor funkce:         </a:t>
            </a:r>
            <a:r>
              <a:rPr lang="cs-CZ" sz="2800" b="1">
                <a:latin typeface="Calibri" pitchFamily="34" charset="0"/>
              </a:rPr>
              <a:t>D = R   </a:t>
            </a:r>
            <a:r>
              <a:rPr lang="cs-CZ" i="1">
                <a:latin typeface="Calibri" pitchFamily="34" charset="0"/>
              </a:rPr>
              <a:t>(množina všech reálných čísel)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57213" y="3141663"/>
            <a:ext cx="82629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Grafem lineární funkce y = ax + b, x </a:t>
            </a:r>
            <a:r>
              <a:rPr lang="cs-CZ" sz="2800">
                <a:latin typeface="Symbol" pitchFamily="18" charset="2"/>
              </a:rPr>
              <a:t>Î </a:t>
            </a:r>
            <a:r>
              <a:rPr lang="cs-CZ" sz="2800">
                <a:latin typeface="Calibri" pitchFamily="34" charset="0"/>
              </a:rPr>
              <a:t>R  je </a:t>
            </a:r>
            <a:r>
              <a:rPr lang="cs-CZ" sz="2800" b="1">
                <a:latin typeface="Calibri" pitchFamily="34" charset="0"/>
              </a:rPr>
              <a:t>přímka</a:t>
            </a:r>
            <a:r>
              <a:rPr lang="cs-CZ" sz="2800">
                <a:latin typeface="Calibri" pitchFamily="34" charset="0"/>
              </a:rPr>
              <a:t>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57213" y="5157788"/>
            <a:ext cx="41116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Tabulka: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83568" y="5733256"/>
          <a:ext cx="2880321" cy="74168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080120"/>
                <a:gridCol w="840094"/>
                <a:gridCol w="96010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-2</a:t>
                      </a:r>
                      <a:endParaRPr lang="cs-CZ" sz="18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y = 2x + 2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-2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59" name="Skupina 58"/>
          <p:cNvGrpSpPr>
            <a:grpSpLocks/>
          </p:cNvGrpSpPr>
          <p:nvPr/>
        </p:nvGrpSpPr>
        <p:grpSpPr bwMode="auto">
          <a:xfrm>
            <a:off x="4284663" y="3694113"/>
            <a:ext cx="3798887" cy="2974975"/>
            <a:chOff x="4283968" y="3693467"/>
            <a:chExt cx="3799293" cy="2975893"/>
          </a:xfrm>
        </p:grpSpPr>
        <p:sp>
          <p:nvSpPr>
            <p:cNvPr id="8" name="TextovéPole 7"/>
            <p:cNvSpPr txBox="1"/>
            <p:nvPr/>
          </p:nvSpPr>
          <p:spPr>
            <a:xfrm>
              <a:off x="5638546" y="3976392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y</a:t>
              </a:r>
              <a:endParaRPr lang="cs-CZ" sz="1400" b="1" dirty="0">
                <a:latin typeface="+mn-lt"/>
                <a:cs typeface="+mn-cs"/>
              </a:endParaRPr>
            </a:p>
          </p:txBody>
        </p:sp>
        <p:grpSp>
          <p:nvGrpSpPr>
            <p:cNvPr id="14348" name="Skupina 20"/>
            <p:cNvGrpSpPr>
              <a:grpSpLocks/>
            </p:cNvGrpSpPr>
            <p:nvPr/>
          </p:nvGrpSpPr>
          <p:grpSpPr bwMode="auto">
            <a:xfrm>
              <a:off x="4283968" y="3977680"/>
              <a:ext cx="3744416" cy="2691680"/>
              <a:chOff x="4572000" y="3789040"/>
              <a:chExt cx="3744416" cy="2691680"/>
            </a:xfrm>
          </p:grpSpPr>
          <p:cxnSp>
            <p:nvCxnSpPr>
              <p:cNvPr id="13" name="Přímá spojnice se šipkou 12"/>
              <p:cNvCxnSpPr/>
              <p:nvPr/>
            </p:nvCxnSpPr>
            <p:spPr>
              <a:xfrm flipV="1">
                <a:off x="6299385" y="3789077"/>
                <a:ext cx="0" cy="2691643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se šipkou 13"/>
              <p:cNvCxnSpPr/>
              <p:nvPr/>
            </p:nvCxnSpPr>
            <p:spPr>
              <a:xfrm>
                <a:off x="4572000" y="5418354"/>
                <a:ext cx="3743725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4" name="Přímá spojnice 23"/>
            <p:cNvCxnSpPr/>
            <p:nvPr/>
          </p:nvCxnSpPr>
          <p:spPr>
            <a:xfrm>
              <a:off x="6379692" y="5537123"/>
              <a:ext cx="0" cy="14291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6732155" y="5537123"/>
              <a:ext cx="0" cy="14291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7092555" y="5537123"/>
              <a:ext cx="0" cy="14291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7452957" y="5537123"/>
              <a:ext cx="0" cy="14291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5638250" y="5541887"/>
              <a:ext cx="0" cy="14450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5292138" y="5541887"/>
              <a:ext cx="0" cy="14450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4931737" y="5541887"/>
              <a:ext cx="0" cy="14450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4571336" y="5541887"/>
              <a:ext cx="0" cy="144507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flipH="1">
              <a:off x="5943082" y="5229053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H="1">
              <a:off x="5943082" y="4868579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H="1">
              <a:off x="5943082" y="4482697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 flipH="1">
              <a:off x="5943082" y="5950000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H="1">
              <a:off x="5952608" y="6308886"/>
              <a:ext cx="14289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TextovéPole 37"/>
            <p:cNvSpPr txBox="1"/>
            <p:nvPr/>
          </p:nvSpPr>
          <p:spPr>
            <a:xfrm>
              <a:off x="7812360" y="5715310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x</a:t>
              </a:r>
              <a:endParaRPr lang="cs-CZ" sz="1400" b="1" dirty="0">
                <a:latin typeface="+mn-lt"/>
                <a:cs typeface="+mn-cs"/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6156176" y="4715271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2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02578" y="5589039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0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156176" y="6155431"/>
              <a:ext cx="360040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-2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5076057" y="5169631"/>
              <a:ext cx="351474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-2</a:t>
              </a:r>
              <a:endParaRPr lang="cs-CZ" sz="1400" dirty="0">
                <a:latin typeface="+mn-lt"/>
                <a:cs typeface="+mn-cs"/>
              </a:endParaRPr>
            </a:p>
          </p:txBody>
        </p:sp>
        <p:cxnSp>
          <p:nvCxnSpPr>
            <p:cNvPr id="44" name="Přímá spojnice 43"/>
            <p:cNvCxnSpPr/>
            <p:nvPr/>
          </p:nvCxnSpPr>
          <p:spPr>
            <a:xfrm>
              <a:off x="5292138" y="5686394"/>
              <a:ext cx="0" cy="628844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 flipH="1" flipV="1">
              <a:off x="5292138" y="6308886"/>
              <a:ext cx="722390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flipV="1">
              <a:off x="5147660" y="3693467"/>
              <a:ext cx="1440016" cy="2952073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Obdélník 56"/>
            <p:cNvSpPr/>
            <p:nvPr/>
          </p:nvSpPr>
          <p:spPr>
            <a:xfrm>
              <a:off x="6588224" y="3793014"/>
              <a:ext cx="976549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600" b="1" dirty="0">
                  <a:ln>
                    <a:solidFill>
                      <a:schemeClr val="tx1"/>
                    </a:solidFill>
                  </a:ln>
                  <a:solidFill>
                    <a:schemeClr val="accent1"/>
                  </a:solidFill>
                  <a:latin typeface="+mn-lt"/>
                  <a:cs typeface="+mn-cs"/>
                </a:rPr>
                <a:t>y = 2x + 2</a:t>
              </a:r>
              <a:endParaRPr lang="cs-CZ" sz="1600" b="1" dirty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557213" y="3962400"/>
            <a:ext cx="31511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Př. </a:t>
            </a:r>
          </a:p>
          <a:p>
            <a:r>
              <a:rPr lang="cs-CZ" sz="2400">
                <a:latin typeface="Calibri" pitchFamily="34" charset="0"/>
              </a:rPr>
              <a:t>Graf lineární funkce</a:t>
            </a:r>
          </a:p>
          <a:p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y = 2x + 2,</a:t>
            </a:r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D = R 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5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70284"/>
            <a:ext cx="7056784" cy="63843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8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Rostoucí a klesající lineární funkce</a:t>
            </a:r>
            <a:endParaRPr lang="cs-CZ" dirty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57213" y="1484313"/>
            <a:ext cx="394335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Lineární funkce</a:t>
            </a:r>
            <a:r>
              <a:rPr lang="cs-CZ" sz="2800" b="1">
                <a:latin typeface="Calibri" pitchFamily="34" charset="0"/>
              </a:rPr>
              <a:t> y = ax + b </a:t>
            </a:r>
            <a:r>
              <a:rPr lang="cs-CZ" sz="2800">
                <a:latin typeface="Calibri" pitchFamily="34" charset="0"/>
              </a:rPr>
              <a:t>je </a:t>
            </a:r>
            <a:r>
              <a:rPr lang="cs-CZ" sz="2800" b="1">
                <a:latin typeface="Calibri" pitchFamily="34" charset="0"/>
              </a:rPr>
              <a:t>rostoucí</a:t>
            </a:r>
            <a:r>
              <a:rPr lang="cs-CZ" sz="2800">
                <a:latin typeface="Calibri" pitchFamily="34" charset="0"/>
              </a:rPr>
              <a:t>, když </a:t>
            </a:r>
            <a:r>
              <a:rPr lang="cs-CZ" sz="2800" b="1">
                <a:latin typeface="Calibri" pitchFamily="34" charset="0"/>
              </a:rPr>
              <a:t>a &gt; 0.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787900" y="1458913"/>
            <a:ext cx="394335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Lineární funkce</a:t>
            </a:r>
            <a:r>
              <a:rPr lang="cs-CZ" sz="2800" b="1">
                <a:latin typeface="Calibri" pitchFamily="34" charset="0"/>
              </a:rPr>
              <a:t> y = ax + b </a:t>
            </a:r>
            <a:r>
              <a:rPr lang="cs-CZ" sz="2800">
                <a:latin typeface="Calibri" pitchFamily="34" charset="0"/>
              </a:rPr>
              <a:t>je </a:t>
            </a:r>
            <a:r>
              <a:rPr lang="cs-CZ" sz="2800" b="1">
                <a:latin typeface="Calibri" pitchFamily="34" charset="0"/>
              </a:rPr>
              <a:t>klesající</a:t>
            </a:r>
            <a:r>
              <a:rPr lang="cs-CZ" sz="2800">
                <a:latin typeface="Calibri" pitchFamily="34" charset="0"/>
              </a:rPr>
              <a:t>, když </a:t>
            </a:r>
            <a:r>
              <a:rPr lang="cs-CZ" sz="2800" b="1">
                <a:latin typeface="Calibri" pitchFamily="34" charset="0"/>
              </a:rPr>
              <a:t>a &lt; 0.</a:t>
            </a: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439738" y="2908300"/>
            <a:ext cx="3798887" cy="2976563"/>
            <a:chOff x="4283968" y="3693467"/>
            <a:chExt cx="3799293" cy="2975893"/>
          </a:xfrm>
        </p:grpSpPr>
        <p:sp>
          <p:nvSpPr>
            <p:cNvPr id="6" name="TextovéPole 5"/>
            <p:cNvSpPr txBox="1"/>
            <p:nvPr/>
          </p:nvSpPr>
          <p:spPr>
            <a:xfrm>
              <a:off x="5638546" y="3976392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y</a:t>
              </a:r>
              <a:endParaRPr lang="cs-CZ" sz="1400" b="1" dirty="0">
                <a:latin typeface="+mn-lt"/>
                <a:cs typeface="+mn-cs"/>
              </a:endParaRPr>
            </a:p>
          </p:txBody>
        </p:sp>
        <p:grpSp>
          <p:nvGrpSpPr>
            <p:cNvPr id="15397" name="Skupina 6"/>
            <p:cNvGrpSpPr>
              <a:grpSpLocks/>
            </p:cNvGrpSpPr>
            <p:nvPr/>
          </p:nvGrpSpPr>
          <p:grpSpPr bwMode="auto">
            <a:xfrm>
              <a:off x="4283968" y="3977680"/>
              <a:ext cx="3744416" cy="2691680"/>
              <a:chOff x="4572000" y="3789040"/>
              <a:chExt cx="3744416" cy="2691680"/>
            </a:xfrm>
          </p:grpSpPr>
          <p:cxnSp>
            <p:nvCxnSpPr>
              <p:cNvPr id="30" name="Přímá spojnice se šipkou 29"/>
              <p:cNvCxnSpPr/>
              <p:nvPr/>
            </p:nvCxnSpPr>
            <p:spPr>
              <a:xfrm flipV="1">
                <a:off x="6299385" y="3788926"/>
                <a:ext cx="0" cy="2691794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se šipkou 30"/>
              <p:cNvCxnSpPr/>
              <p:nvPr/>
            </p:nvCxnSpPr>
            <p:spPr>
              <a:xfrm>
                <a:off x="4572000" y="5418921"/>
                <a:ext cx="3743725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8" name="Přímá spojnice 7"/>
            <p:cNvCxnSpPr/>
            <p:nvPr/>
          </p:nvCxnSpPr>
          <p:spPr>
            <a:xfrm>
              <a:off x="6379692" y="5536140"/>
              <a:ext cx="0" cy="14442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6732155" y="5536140"/>
              <a:ext cx="0" cy="14442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092555" y="5536140"/>
              <a:ext cx="0" cy="14442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7452957" y="5536140"/>
              <a:ext cx="0" cy="14442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5638250" y="5542489"/>
              <a:ext cx="0" cy="14442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5292138" y="5542489"/>
              <a:ext cx="0" cy="14442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4931737" y="5542489"/>
              <a:ext cx="0" cy="14442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4571336" y="5542489"/>
              <a:ext cx="0" cy="144429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5943082" y="5229821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5943082" y="4869540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H="1">
              <a:off x="5943082" y="4482277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5943082" y="5948797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5952608" y="6309078"/>
              <a:ext cx="14289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7812360" y="5715310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x</a:t>
              </a:r>
              <a:endParaRPr lang="cs-CZ" sz="1400" b="1" dirty="0">
                <a:latin typeface="+mn-lt"/>
                <a:cs typeface="+mn-cs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156176" y="4715271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2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002578" y="5589039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0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156176" y="6155431"/>
              <a:ext cx="360040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-2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076057" y="5169631"/>
              <a:ext cx="351474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-2</a:t>
              </a:r>
              <a:endParaRPr lang="cs-CZ" sz="1400" dirty="0">
                <a:latin typeface="+mn-lt"/>
                <a:cs typeface="+mn-cs"/>
              </a:endParaRPr>
            </a:p>
          </p:txBody>
        </p:sp>
        <p:cxnSp>
          <p:nvCxnSpPr>
            <p:cNvPr id="26" name="Přímá spojnice 25"/>
            <p:cNvCxnSpPr/>
            <p:nvPr/>
          </p:nvCxnSpPr>
          <p:spPr>
            <a:xfrm>
              <a:off x="5292138" y="5686918"/>
              <a:ext cx="0" cy="628508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H="1" flipV="1">
              <a:off x="5292138" y="6309078"/>
              <a:ext cx="722390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V="1">
              <a:off x="5147660" y="3693467"/>
              <a:ext cx="1440016" cy="2952085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Obdélník 28"/>
            <p:cNvSpPr/>
            <p:nvPr/>
          </p:nvSpPr>
          <p:spPr>
            <a:xfrm>
              <a:off x="6588224" y="3793014"/>
              <a:ext cx="976549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600" b="1" dirty="0">
                  <a:ln>
                    <a:solidFill>
                      <a:schemeClr val="tx1"/>
                    </a:solidFill>
                  </a:ln>
                  <a:solidFill>
                    <a:schemeClr val="accent1"/>
                  </a:solidFill>
                  <a:latin typeface="+mn-lt"/>
                  <a:cs typeface="+mn-cs"/>
                </a:rPr>
                <a:t>y = 2x + 2</a:t>
              </a:r>
              <a:endParaRPr lang="cs-CZ" sz="1600" b="1" dirty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  <a:latin typeface="+mn-lt"/>
                <a:cs typeface="+mn-cs"/>
              </a:endParaRPr>
            </a:p>
          </p:txBody>
        </p:sp>
      </p:grpSp>
      <p:grpSp>
        <p:nvGrpSpPr>
          <p:cNvPr id="32" name="Skupina 31"/>
          <p:cNvGrpSpPr>
            <a:grpSpLocks/>
          </p:cNvGrpSpPr>
          <p:nvPr/>
        </p:nvGrpSpPr>
        <p:grpSpPr bwMode="auto">
          <a:xfrm>
            <a:off x="4832350" y="2855913"/>
            <a:ext cx="3830638" cy="3165475"/>
            <a:chOff x="4253013" y="3634434"/>
            <a:chExt cx="3830248" cy="3164620"/>
          </a:xfrm>
        </p:grpSpPr>
        <p:sp>
          <p:nvSpPr>
            <p:cNvPr id="33" name="TextovéPole 32"/>
            <p:cNvSpPr txBox="1"/>
            <p:nvPr/>
          </p:nvSpPr>
          <p:spPr>
            <a:xfrm>
              <a:off x="5638546" y="3976392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y</a:t>
              </a:r>
              <a:endParaRPr lang="cs-CZ" sz="1400" b="1" dirty="0">
                <a:latin typeface="+mn-lt"/>
                <a:cs typeface="+mn-cs"/>
              </a:endParaRPr>
            </a:p>
          </p:txBody>
        </p:sp>
        <p:grpSp>
          <p:nvGrpSpPr>
            <p:cNvPr id="15371" name="Skupina 33"/>
            <p:cNvGrpSpPr>
              <a:grpSpLocks/>
            </p:cNvGrpSpPr>
            <p:nvPr/>
          </p:nvGrpSpPr>
          <p:grpSpPr bwMode="auto">
            <a:xfrm>
              <a:off x="4283968" y="3977680"/>
              <a:ext cx="3744416" cy="2691680"/>
              <a:chOff x="4572000" y="3789040"/>
              <a:chExt cx="3744416" cy="2691680"/>
            </a:xfrm>
          </p:grpSpPr>
          <p:cxnSp>
            <p:nvCxnSpPr>
              <p:cNvPr id="57" name="Přímá spojnice se šipkou 56"/>
              <p:cNvCxnSpPr/>
              <p:nvPr/>
            </p:nvCxnSpPr>
            <p:spPr>
              <a:xfrm flipV="1">
                <a:off x="6299816" y="3788601"/>
                <a:ext cx="0" cy="2691673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se šipkou 57"/>
              <p:cNvCxnSpPr/>
              <p:nvPr/>
            </p:nvCxnSpPr>
            <p:spPr>
              <a:xfrm>
                <a:off x="4572792" y="5418523"/>
                <a:ext cx="3742944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5" name="Přímá spojnice 34"/>
            <p:cNvCxnSpPr/>
            <p:nvPr/>
          </p:nvCxnSpPr>
          <p:spPr>
            <a:xfrm>
              <a:off x="6380046" y="5535745"/>
              <a:ext cx="0" cy="14442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6732436" y="5535745"/>
              <a:ext cx="0" cy="14442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7092762" y="5535745"/>
              <a:ext cx="0" cy="14442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7453087" y="5535745"/>
              <a:ext cx="0" cy="14442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5638760" y="5542094"/>
              <a:ext cx="0" cy="14442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5292720" y="5542094"/>
              <a:ext cx="0" cy="14442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4932394" y="5542094"/>
              <a:ext cx="0" cy="14442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4572069" y="5542094"/>
              <a:ext cx="0" cy="144423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flipH="1">
              <a:off x="5943529" y="5229440"/>
              <a:ext cx="14286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 flipH="1">
              <a:off x="5943529" y="4869175"/>
              <a:ext cx="14286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 flipH="1">
              <a:off x="5943529" y="4481930"/>
              <a:ext cx="14286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 flipH="1">
              <a:off x="5943529" y="5949970"/>
              <a:ext cx="14286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 flipH="1">
              <a:off x="5951465" y="6308648"/>
              <a:ext cx="14444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TextovéPole 47"/>
            <p:cNvSpPr txBox="1"/>
            <p:nvPr/>
          </p:nvSpPr>
          <p:spPr>
            <a:xfrm>
              <a:off x="7812360" y="5715310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x</a:t>
              </a:r>
              <a:endParaRPr lang="cs-CZ" sz="1400" b="1" dirty="0">
                <a:latin typeface="+mn-lt"/>
                <a:cs typeface="+mn-cs"/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156176" y="4715271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2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6002578" y="5589039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0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 flipH="1">
              <a:off x="5580111" y="6155431"/>
              <a:ext cx="329335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-2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588224" y="5169631"/>
              <a:ext cx="219689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2</a:t>
              </a:r>
              <a:endParaRPr lang="cs-CZ" sz="1400" dirty="0">
                <a:latin typeface="+mn-lt"/>
                <a:cs typeface="+mn-cs"/>
              </a:endParaRPr>
            </a:p>
          </p:txBody>
        </p:sp>
        <p:cxnSp>
          <p:nvCxnSpPr>
            <p:cNvPr id="53" name="Přímá spojnice 52"/>
            <p:cNvCxnSpPr/>
            <p:nvPr/>
          </p:nvCxnSpPr>
          <p:spPr>
            <a:xfrm>
              <a:off x="6722912" y="5646840"/>
              <a:ext cx="0" cy="680853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 flipH="1" flipV="1">
              <a:off x="6011784" y="6308648"/>
              <a:ext cx="723826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 flipH="1" flipV="1">
              <a:off x="5360975" y="3634434"/>
              <a:ext cx="1623848" cy="316462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bdélník 55"/>
            <p:cNvSpPr/>
            <p:nvPr/>
          </p:nvSpPr>
          <p:spPr>
            <a:xfrm>
              <a:off x="4253013" y="3820186"/>
              <a:ext cx="1039067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600" b="1" dirty="0">
                  <a:ln>
                    <a:solidFill>
                      <a:schemeClr val="tx1"/>
                    </a:solidFill>
                  </a:ln>
                  <a:solidFill>
                    <a:schemeClr val="accent1"/>
                  </a:solidFill>
                  <a:latin typeface="+mn-lt"/>
                  <a:cs typeface="+mn-cs"/>
                </a:rPr>
                <a:t>y = -2x + 2</a:t>
              </a:r>
              <a:endParaRPr lang="cs-CZ" sz="1600" b="1" dirty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64" name="Obdélník 63"/>
          <p:cNvSpPr/>
          <p:nvPr/>
        </p:nvSpPr>
        <p:spPr>
          <a:xfrm>
            <a:off x="1751013" y="6308725"/>
            <a:ext cx="784225" cy="4619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</a:rPr>
              <a:t>a = </a:t>
            </a:r>
            <a:r>
              <a:rPr lang="cs-CZ" sz="2400" b="1" dirty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6142038" y="6308725"/>
            <a:ext cx="879475" cy="4619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</a:rPr>
              <a:t>a = -2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4" grpId="0" animBg="1"/>
      <p:bldP spid="6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70284"/>
            <a:ext cx="4104456" cy="63843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Konstantní funkce</a:t>
            </a:r>
            <a:endParaRPr lang="cs-CZ" dirty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57213" y="1484313"/>
            <a:ext cx="82629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Lineární funkce  </a:t>
            </a:r>
            <a:r>
              <a:rPr lang="cs-CZ" sz="2800" b="1">
                <a:latin typeface="Calibri" pitchFamily="34" charset="0"/>
              </a:rPr>
              <a:t>y = ax + b</a:t>
            </a:r>
            <a:r>
              <a:rPr lang="cs-CZ" sz="2800">
                <a:latin typeface="Calibri" pitchFamily="34" charset="0"/>
              </a:rPr>
              <a:t>,   kde </a:t>
            </a:r>
            <a:r>
              <a:rPr lang="cs-CZ" sz="2800" b="1">
                <a:latin typeface="Calibri" pitchFamily="34" charset="0"/>
              </a:rPr>
              <a:t>a = 0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90550" y="2276475"/>
            <a:ext cx="82629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Grafem je pro x </a:t>
            </a:r>
            <a:r>
              <a:rPr lang="cs-CZ" sz="2800">
                <a:latin typeface="Symbol" pitchFamily="18" charset="2"/>
              </a:rPr>
              <a:t>Î </a:t>
            </a:r>
            <a:r>
              <a:rPr lang="cs-CZ" sz="2800">
                <a:latin typeface="Calibri" pitchFamily="34" charset="0"/>
              </a:rPr>
              <a:t>R  </a:t>
            </a:r>
            <a:r>
              <a:rPr lang="cs-CZ" sz="2800" b="1">
                <a:latin typeface="Calibri" pitchFamily="34" charset="0"/>
              </a:rPr>
              <a:t>přímka </a:t>
            </a:r>
            <a:r>
              <a:rPr lang="cs-CZ" sz="2800">
                <a:latin typeface="Calibri" pitchFamily="34" charset="0"/>
              </a:rPr>
              <a:t>rovnoběžná s osou x.</a:t>
            </a: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4284663" y="3976688"/>
            <a:ext cx="3798887" cy="2692400"/>
            <a:chOff x="4283968" y="3976392"/>
            <a:chExt cx="3799293" cy="2692968"/>
          </a:xfrm>
        </p:grpSpPr>
        <p:sp>
          <p:nvSpPr>
            <p:cNvPr id="6" name="TextovéPole 5"/>
            <p:cNvSpPr txBox="1"/>
            <p:nvPr/>
          </p:nvSpPr>
          <p:spPr>
            <a:xfrm>
              <a:off x="5638546" y="3976392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y</a:t>
              </a:r>
              <a:endParaRPr lang="cs-CZ" sz="1400" b="1" dirty="0">
                <a:latin typeface="+mn-lt"/>
                <a:cs typeface="+mn-cs"/>
              </a:endParaRPr>
            </a:p>
          </p:txBody>
        </p:sp>
        <p:grpSp>
          <p:nvGrpSpPr>
            <p:cNvPr id="16394" name="Skupina 6"/>
            <p:cNvGrpSpPr>
              <a:grpSpLocks/>
            </p:cNvGrpSpPr>
            <p:nvPr/>
          </p:nvGrpSpPr>
          <p:grpSpPr bwMode="auto">
            <a:xfrm>
              <a:off x="4283968" y="3977680"/>
              <a:ext cx="3744416" cy="2691680"/>
              <a:chOff x="4572000" y="3789040"/>
              <a:chExt cx="3744416" cy="2691680"/>
            </a:xfrm>
          </p:grpSpPr>
          <p:cxnSp>
            <p:nvCxnSpPr>
              <p:cNvPr id="30" name="Přímá spojnice se šipkou 29"/>
              <p:cNvCxnSpPr/>
              <p:nvPr/>
            </p:nvCxnSpPr>
            <p:spPr>
              <a:xfrm flipV="1">
                <a:off x="6299385" y="3789339"/>
                <a:ext cx="0" cy="2691381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se šipkou 30"/>
              <p:cNvCxnSpPr/>
              <p:nvPr/>
            </p:nvCxnSpPr>
            <p:spPr>
              <a:xfrm>
                <a:off x="4572000" y="5418458"/>
                <a:ext cx="3743725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8" name="Přímá spojnice 7"/>
            <p:cNvCxnSpPr/>
            <p:nvPr/>
          </p:nvCxnSpPr>
          <p:spPr>
            <a:xfrm>
              <a:off x="6379692" y="5535646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6732155" y="5535646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092555" y="5535646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7452957" y="5535646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5638250" y="5541997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5292138" y="5541997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4931737" y="5541997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4571336" y="5541997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5943082" y="5229193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5943082" y="4868755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H="1">
              <a:off x="5943082" y="4481323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5943082" y="5950070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5952608" y="6308921"/>
              <a:ext cx="14289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7812360" y="5715310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x</a:t>
              </a:r>
              <a:endParaRPr lang="cs-CZ" sz="1400" b="1" dirty="0">
                <a:latin typeface="+mn-lt"/>
                <a:cs typeface="+mn-cs"/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029618" y="4586281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2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002578" y="5589039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0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116343" y="5742927"/>
              <a:ext cx="351474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-2</a:t>
              </a:r>
              <a:endParaRPr lang="cs-CZ" sz="1400" dirty="0">
                <a:latin typeface="+mn-lt"/>
                <a:cs typeface="+mn-cs"/>
              </a:endParaRPr>
            </a:p>
          </p:txBody>
        </p:sp>
        <p:cxnSp>
          <p:nvCxnSpPr>
            <p:cNvPr id="26" name="Přímá spojnice 25"/>
            <p:cNvCxnSpPr/>
            <p:nvPr/>
          </p:nvCxnSpPr>
          <p:spPr>
            <a:xfrm>
              <a:off x="5293726" y="4868755"/>
              <a:ext cx="0" cy="746282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H="1" flipV="1">
              <a:off x="5282612" y="4868755"/>
              <a:ext cx="660471" cy="7939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4499891" y="4868755"/>
              <a:ext cx="3311879" cy="7939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Obdélník 28"/>
            <p:cNvSpPr/>
            <p:nvPr/>
          </p:nvSpPr>
          <p:spPr>
            <a:xfrm>
              <a:off x="7180307" y="4401615"/>
              <a:ext cx="582211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600" b="1" dirty="0">
                  <a:ln>
                    <a:solidFill>
                      <a:schemeClr val="tx1"/>
                    </a:solidFill>
                  </a:ln>
                  <a:solidFill>
                    <a:schemeClr val="accent1"/>
                  </a:solidFill>
                  <a:latin typeface="+mn-lt"/>
                  <a:cs typeface="+mn-cs"/>
                </a:rPr>
                <a:t>y = 2</a:t>
              </a:r>
              <a:endParaRPr lang="cs-CZ" sz="1600" b="1" dirty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  <a:latin typeface="+mn-lt"/>
                <a:cs typeface="+mn-cs"/>
              </a:endParaRPr>
            </a:p>
          </p:txBody>
        </p:sp>
      </p:grpSp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683568" y="5418778"/>
          <a:ext cx="2880321" cy="74168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080120"/>
                <a:gridCol w="840094"/>
                <a:gridCol w="96010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-2</a:t>
                      </a:r>
                      <a:endParaRPr lang="cs-CZ" sz="18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y = 0x + 2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557213" y="3648075"/>
            <a:ext cx="3151187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Př. </a:t>
            </a:r>
          </a:p>
          <a:p>
            <a:r>
              <a:rPr lang="cs-CZ" sz="2400">
                <a:latin typeface="Calibri" pitchFamily="34" charset="0"/>
              </a:rPr>
              <a:t>Graf konstantní funkce</a:t>
            </a:r>
          </a:p>
          <a:p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y = 0x + 2,</a:t>
            </a:r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D = R </a:t>
            </a:r>
          </a:p>
          <a:p>
            <a:r>
              <a:rPr lang="cs-CZ" sz="2400" b="1">
                <a:latin typeface="Calibri" pitchFamily="34" charset="0"/>
              </a:rPr>
              <a:t> </a:t>
            </a:r>
            <a:r>
              <a:rPr lang="cs-CZ" sz="2400" i="1">
                <a:latin typeface="Calibri" pitchFamily="34" charset="0"/>
              </a:rPr>
              <a:t>upravíme na tvar  </a:t>
            </a:r>
            <a:r>
              <a:rPr lang="cs-CZ" sz="2400" b="1">
                <a:latin typeface="Calibri" pitchFamily="34" charset="0"/>
              </a:rPr>
              <a:t>y = 2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70284"/>
            <a:ext cx="4104456" cy="63843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Přímá úměrnost</a:t>
            </a:r>
            <a:endParaRPr lang="cs-CZ" dirty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57213" y="1484313"/>
            <a:ext cx="826293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Lineární funkce  </a:t>
            </a:r>
            <a:r>
              <a:rPr lang="cs-CZ" sz="2800" b="1">
                <a:latin typeface="Calibri" pitchFamily="34" charset="0"/>
              </a:rPr>
              <a:t>y = ax + b</a:t>
            </a:r>
            <a:r>
              <a:rPr lang="cs-CZ" sz="2800">
                <a:latin typeface="Calibri" pitchFamily="34" charset="0"/>
              </a:rPr>
              <a:t>,   kde  </a:t>
            </a:r>
            <a:r>
              <a:rPr lang="cs-CZ" sz="2800" b="1">
                <a:latin typeface="Calibri" pitchFamily="34" charset="0"/>
              </a:rPr>
              <a:t>a ≠ 0,  b = 0,  x </a:t>
            </a:r>
            <a:r>
              <a:rPr lang="cs-CZ" sz="2800" b="1">
                <a:latin typeface="Symbol" pitchFamily="18" charset="2"/>
              </a:rPr>
              <a:t>Î </a:t>
            </a:r>
            <a:r>
              <a:rPr lang="cs-CZ" sz="2800" b="1">
                <a:latin typeface="Calibri" pitchFamily="34" charset="0"/>
              </a:rPr>
              <a:t>R </a:t>
            </a:r>
          </a:p>
          <a:p>
            <a:endParaRPr lang="cs-CZ" sz="2800" b="1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90550" y="2276475"/>
            <a:ext cx="82629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Grafem je </a:t>
            </a:r>
            <a:r>
              <a:rPr lang="cs-CZ" sz="2800" b="1">
                <a:latin typeface="Calibri" pitchFamily="34" charset="0"/>
              </a:rPr>
              <a:t>přímka </a:t>
            </a:r>
            <a:r>
              <a:rPr lang="cs-CZ" sz="2800">
                <a:latin typeface="Calibri" pitchFamily="34" charset="0"/>
              </a:rPr>
              <a:t>procházející počátkem.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83568" y="5418778"/>
          <a:ext cx="2880321" cy="74168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080120"/>
                <a:gridCol w="840094"/>
                <a:gridCol w="96010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1800" b="1" kern="12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y = 2x 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0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chemeClr val="tx1"/>
                            </a:solidFill>
                          </a:ln>
                        </a:rPr>
                        <a:t>2</a:t>
                      </a:r>
                      <a:endParaRPr lang="cs-CZ" b="1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57213" y="3648075"/>
            <a:ext cx="31511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Př. </a:t>
            </a:r>
          </a:p>
          <a:p>
            <a:r>
              <a:rPr lang="cs-CZ" sz="2400">
                <a:latin typeface="Calibri" pitchFamily="34" charset="0"/>
              </a:rPr>
              <a:t>Graf přímé úměrnosti</a:t>
            </a:r>
          </a:p>
          <a:p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y = 2x ,</a:t>
            </a:r>
            <a:r>
              <a:rPr lang="cs-CZ" sz="2400">
                <a:latin typeface="Calibri" pitchFamily="34" charset="0"/>
              </a:rPr>
              <a:t> </a:t>
            </a:r>
            <a:r>
              <a:rPr lang="cs-CZ" sz="2400" b="1">
                <a:latin typeface="Calibri" pitchFamily="34" charset="0"/>
              </a:rPr>
              <a:t>D = R </a:t>
            </a: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4284663" y="3976688"/>
            <a:ext cx="3798887" cy="2692400"/>
            <a:chOff x="4283968" y="3976392"/>
            <a:chExt cx="3799293" cy="2692968"/>
          </a:xfrm>
        </p:grpSpPr>
        <p:sp>
          <p:nvSpPr>
            <p:cNvPr id="11" name="TextovéPole 10"/>
            <p:cNvSpPr txBox="1"/>
            <p:nvPr/>
          </p:nvSpPr>
          <p:spPr>
            <a:xfrm>
              <a:off x="5638546" y="3976392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y</a:t>
              </a:r>
              <a:endParaRPr lang="cs-CZ" sz="1400" b="1" dirty="0">
                <a:latin typeface="+mn-lt"/>
                <a:cs typeface="+mn-cs"/>
              </a:endParaRPr>
            </a:p>
          </p:txBody>
        </p:sp>
        <p:grpSp>
          <p:nvGrpSpPr>
            <p:cNvPr id="17418" name="Skupina 11"/>
            <p:cNvGrpSpPr>
              <a:grpSpLocks/>
            </p:cNvGrpSpPr>
            <p:nvPr/>
          </p:nvGrpSpPr>
          <p:grpSpPr bwMode="auto">
            <a:xfrm>
              <a:off x="4283968" y="3977680"/>
              <a:ext cx="3744416" cy="2691680"/>
              <a:chOff x="4572000" y="3789040"/>
              <a:chExt cx="3744416" cy="2691680"/>
            </a:xfrm>
          </p:grpSpPr>
          <p:cxnSp>
            <p:nvCxnSpPr>
              <p:cNvPr id="34" name="Přímá spojnice se šipkou 33"/>
              <p:cNvCxnSpPr/>
              <p:nvPr/>
            </p:nvCxnSpPr>
            <p:spPr>
              <a:xfrm flipV="1">
                <a:off x="6299385" y="3789339"/>
                <a:ext cx="0" cy="2691381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se šipkou 34"/>
              <p:cNvCxnSpPr/>
              <p:nvPr/>
            </p:nvCxnSpPr>
            <p:spPr>
              <a:xfrm>
                <a:off x="4572000" y="5418458"/>
                <a:ext cx="3743725" cy="0"/>
              </a:xfrm>
              <a:prstGeom prst="straightConnector1">
                <a:avLst/>
              </a:prstGeom>
              <a:ln w="3810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3" name="Přímá spojnice 12"/>
            <p:cNvCxnSpPr/>
            <p:nvPr/>
          </p:nvCxnSpPr>
          <p:spPr>
            <a:xfrm>
              <a:off x="6379692" y="5535646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6732155" y="5535646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7092555" y="5535646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7452957" y="5535646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5638250" y="5541997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5292138" y="5541997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4931737" y="5541997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4571336" y="5541997"/>
              <a:ext cx="0" cy="144492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H="1">
              <a:off x="5943082" y="5229193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>
              <a:off x="5943082" y="4868755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flipH="1">
              <a:off x="5943082" y="4481323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5943082" y="5950070"/>
              <a:ext cx="144478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H="1">
              <a:off x="5952608" y="6308921"/>
              <a:ext cx="14289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/>
            <p:cNvSpPr txBox="1"/>
            <p:nvPr/>
          </p:nvSpPr>
          <p:spPr>
            <a:xfrm>
              <a:off x="7812360" y="5715310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b="1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x</a:t>
              </a:r>
              <a:endParaRPr lang="cs-CZ" sz="1400" b="1" dirty="0">
                <a:latin typeface="+mn-lt"/>
                <a:cs typeface="+mn-cs"/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029618" y="4586281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2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002578" y="5589039"/>
              <a:ext cx="270901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0</a:t>
              </a:r>
              <a:endParaRPr lang="cs-CZ" sz="1400" dirty="0">
                <a:latin typeface="+mn-lt"/>
                <a:cs typeface="+mn-cs"/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6253445" y="5720990"/>
              <a:ext cx="252028" cy="30777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400" dirty="0">
                  <a:ln>
                    <a:solidFill>
                      <a:schemeClr val="tx1"/>
                    </a:solidFill>
                  </a:ln>
                  <a:latin typeface="+mn-lt"/>
                  <a:cs typeface="+mn-cs"/>
                </a:rPr>
                <a:t>1</a:t>
              </a:r>
              <a:endParaRPr lang="cs-CZ" sz="1400" dirty="0">
                <a:latin typeface="+mn-lt"/>
                <a:cs typeface="+mn-cs"/>
              </a:endParaRPr>
            </a:p>
          </p:txBody>
        </p:sp>
        <p:cxnSp>
          <p:nvCxnSpPr>
            <p:cNvPr id="30" name="Přímá spojnice 29"/>
            <p:cNvCxnSpPr/>
            <p:nvPr/>
          </p:nvCxnSpPr>
          <p:spPr>
            <a:xfrm>
              <a:off x="6379692" y="4856053"/>
              <a:ext cx="0" cy="746282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H="1">
              <a:off x="6003414" y="4868755"/>
              <a:ext cx="388980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flipV="1">
              <a:off x="5508061" y="3976392"/>
              <a:ext cx="1368571" cy="2621515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bdélník 32"/>
            <p:cNvSpPr/>
            <p:nvPr/>
          </p:nvSpPr>
          <p:spPr>
            <a:xfrm>
              <a:off x="7092280" y="3976392"/>
              <a:ext cx="676788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1600" b="1" dirty="0">
                  <a:ln>
                    <a:solidFill>
                      <a:schemeClr val="tx1"/>
                    </a:solidFill>
                  </a:ln>
                  <a:solidFill>
                    <a:schemeClr val="accent1"/>
                  </a:solidFill>
                  <a:latin typeface="+mn-lt"/>
                  <a:cs typeface="+mn-cs"/>
                </a:rPr>
                <a:t>y = 2x</a:t>
              </a:r>
              <a:endParaRPr lang="cs-CZ" sz="1600" b="1" dirty="0">
                <a:ln>
                  <a:solidFill>
                    <a:schemeClr val="tx1"/>
                  </a:solidFill>
                </a:ln>
                <a:solidFill>
                  <a:schemeClr val="accent1"/>
                </a:solidFill>
                <a:latin typeface="+mn-lt"/>
                <a:cs typeface="+mn-cs"/>
              </a:endParaRPr>
            </a:p>
          </p:txBody>
        </p:sp>
      </p:grp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304800" y="333375"/>
            <a:ext cx="851217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endParaRPr lang="cs-CZ" sz="2400" b="1">
              <a:solidFill>
                <a:srgbClr val="FFFFFF"/>
              </a:solidFill>
              <a:latin typeface="Calibri" pitchFamily="34" charset="0"/>
            </a:endParaRPr>
          </a:p>
          <a:p>
            <a:endParaRPr lang="cs-CZ" sz="15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755650" y="471488"/>
            <a:ext cx="6840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Text a grafy: Mgr. Viktor Douša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146</Words>
  <Application>Microsoft Office PowerPoint</Application>
  <PresentationFormat>On-screen Show (4:3)</PresentationFormat>
  <Paragraphs>29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Calibri</vt:lpstr>
      <vt:lpstr>Arial</vt:lpstr>
      <vt:lpstr>Symbol</vt:lpstr>
      <vt:lpstr>Times New Roman</vt:lpstr>
      <vt:lpstr>1_Motiv systému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1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  funkce</dc:title>
  <dc:creator>Viky</dc:creator>
  <cp:lastModifiedBy>DUM</cp:lastModifiedBy>
  <cp:revision>28</cp:revision>
  <dcterms:created xsi:type="dcterms:W3CDTF">2011-04-28T14:50:33Z</dcterms:created>
  <dcterms:modified xsi:type="dcterms:W3CDTF">2012-03-03T18:33:43Z</dcterms:modified>
</cp:coreProperties>
</file>