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33" autoAdjust="0"/>
  </p:normalViewPr>
  <p:slideViewPr>
    <p:cSldViewPr>
      <p:cViewPr varScale="1">
        <p:scale>
          <a:sx n="52" d="100"/>
          <a:sy n="5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A56EB-7655-40FB-BF9D-60E1908BF34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CC0F9-7ECE-4F80-95AC-407555F09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750D2-D433-4D43-9132-35A232070EA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E0525-3402-4AD3-BD8D-94BB253C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0B4CF-2031-4201-BD52-00DB098EC28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B5DA7-A7F5-4DED-B2F5-D31EDA8F0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A4CED-BF91-4CA4-863C-076EFE62F7C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A94B2-ACCC-4261-82F3-7F8BAFE46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90E9C-CB65-4ECA-BCE5-875ABCBD780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B36DE-60AF-448F-9D78-7829A715D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1E608-BBCC-465A-97E5-E870286CE92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A0DC9-AEE7-4822-9FC8-107DA5617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77A38-EF41-4F29-9BA2-846511EF1C9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CD763-ECDA-4AAF-90E8-918DD366B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56976-B8F8-407E-94A9-1FEB8F5F737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5D8A9-CB2A-4A54-971A-C982D2F97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25161-1093-4745-86CA-6CFA6AFD2DC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C9371-5F75-4400-85FE-B56EF174F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9E945-BDC9-4599-98E4-A9C9E29731E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789C6-FC43-4963-9267-1AF54EE54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6F963-728B-4E75-B24C-1B9A966EEFA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513CD-C407-4538-B89E-746FF8215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30257-3AFE-47AA-869B-89BF381186E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62B32-781D-40BB-8451-A9D871BF9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85D54-846E-4FA0-A126-B96227173B8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96E99-F1A9-4C1D-873F-3248A5AC1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A889E-1853-4B8F-8F1B-9654ABAEE82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5D958-FFD4-4D96-9332-2F5FB635D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C7AF1-F81F-41A7-ACFB-8EFB4E7A288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85543-295F-428D-8CC8-7849215CF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35952-DC3D-4FAC-B661-B99CB8CE503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1D3B8-AB2A-4035-B4F6-D8A02EC42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77B2B-FD07-468C-B1FB-C56E3E04C57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9F9E2-0E05-497A-A3FC-736A1C1F1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DFF2D-4380-4F49-A34F-F3887230156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D8F70-FD1F-4A3A-97B4-66352CF80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4D416-5650-4BA1-9984-006CA48C2C5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25EB3-9409-4D30-A7F3-F3B63CDC8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B6831-AE45-452F-8415-1AA0CAD5FEE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09409-6A0C-4210-B01A-5391F4BEB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F18C48-BD6E-4827-A507-200C23AA36F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7C60A-3EFF-4825-8005-42C10BCA4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D1074-64D3-4ED2-ACCF-AAB4038F19D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25E23-31B4-4A4D-A61C-996B1D7A9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1BC2C8-2A27-4A11-89FD-B64635671CC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250A7D-D832-4504-A294-52837D9AA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 spd="slow"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E576D83-34FD-48B4-A964-D542117A8BB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F80792-8F51-4F78-8FAE-A8F882E10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3.png"/><Relationship Id="rId10" Type="http://schemas.openxmlformats.org/officeDocument/2006/relationships/image" Target="../media/image14.png"/><Relationship Id="rId4" Type="http://schemas.openxmlformats.org/officeDocument/2006/relationships/image" Target="../media/image2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9607" y="1052736"/>
            <a:ext cx="7772400" cy="194421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Funkce – základní pojmy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5604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r>
              <a:rPr lang="cs-CZ">
                <a:latin typeface="Calibri" pitchFamily="34" charset="0"/>
              </a:rPr>
              <a:t>VY_32_INOVACE_058_Funkce – základní pojmy</a:t>
            </a:r>
            <a:endParaRPr lang="cs-CZ" b="1">
              <a:latin typeface="Calibri" pitchFamily="34" charset="0"/>
            </a:endParaRPr>
          </a:p>
        </p:txBody>
      </p:sp>
      <p:pic>
        <p:nvPicPr>
          <p:cNvPr id="256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6685" y="433504"/>
            <a:ext cx="3878412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Definice</a:t>
            </a:r>
            <a:r>
              <a:rPr lang="cs-CZ" sz="2000" dirty="0"/>
              <a:t> </a:t>
            </a:r>
            <a:r>
              <a:rPr lang="cs-CZ" sz="4000" dirty="0"/>
              <a:t>funkce</a:t>
            </a:r>
            <a:r>
              <a:rPr lang="cs-CZ" sz="2000" dirty="0"/>
              <a:t> </a:t>
            </a:r>
            <a:r>
              <a:rPr lang="cs-CZ" sz="4000" dirty="0"/>
              <a:t>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9900" y="1484313"/>
            <a:ext cx="80645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Funkcí </a:t>
            </a:r>
            <a:r>
              <a:rPr lang="cs-CZ" sz="2800" b="1">
                <a:latin typeface="Calibri" pitchFamily="34" charset="0"/>
              </a:rPr>
              <a:t>f</a:t>
            </a:r>
            <a:r>
              <a:rPr lang="cs-CZ" sz="2800">
                <a:latin typeface="Calibri" pitchFamily="34" charset="0"/>
              </a:rPr>
              <a:t> nazýváme přiřazení, které každému prvku množiny </a:t>
            </a:r>
            <a:r>
              <a:rPr lang="cs-CZ" sz="2800" b="1">
                <a:latin typeface="Calibri" pitchFamily="34" charset="0"/>
              </a:rPr>
              <a:t>D </a:t>
            </a:r>
            <a:r>
              <a:rPr lang="cs-CZ" sz="2800">
                <a:latin typeface="Calibri" pitchFamily="34" charset="0"/>
              </a:rPr>
              <a:t>přiřazuje právě jedno reálné číslo. </a:t>
            </a:r>
          </a:p>
        </p:txBody>
      </p:sp>
      <p:grpSp>
        <p:nvGrpSpPr>
          <p:cNvPr id="1033" name="Skupina 1032"/>
          <p:cNvGrpSpPr>
            <a:grpSpLocks/>
          </p:cNvGrpSpPr>
          <p:nvPr/>
        </p:nvGrpSpPr>
        <p:grpSpPr bwMode="auto">
          <a:xfrm>
            <a:off x="573088" y="2949575"/>
            <a:ext cx="7854950" cy="3119438"/>
            <a:chOff x="550223" y="2422031"/>
            <a:chExt cx="7855042" cy="3118231"/>
          </a:xfrm>
        </p:grpSpPr>
        <p:grpSp>
          <p:nvGrpSpPr>
            <p:cNvPr id="26630" name="Skupina 1030"/>
            <p:cNvGrpSpPr>
              <a:grpSpLocks/>
            </p:cNvGrpSpPr>
            <p:nvPr/>
          </p:nvGrpSpPr>
          <p:grpSpPr bwMode="auto">
            <a:xfrm>
              <a:off x="5017223" y="2422031"/>
              <a:ext cx="3388042" cy="3033628"/>
              <a:chOff x="4352310" y="2884294"/>
              <a:chExt cx="3388042" cy="3033628"/>
            </a:xfrm>
          </p:grpSpPr>
          <p:cxnSp>
            <p:nvCxnSpPr>
              <p:cNvPr id="9" name="Přímá spojnice se šipkou 8"/>
              <p:cNvCxnSpPr/>
              <p:nvPr/>
            </p:nvCxnSpPr>
            <p:spPr>
              <a:xfrm flipH="1" flipV="1">
                <a:off x="4906631" y="3068373"/>
                <a:ext cx="71439" cy="2665968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se šipkou 11"/>
              <p:cNvCxnSpPr/>
              <p:nvPr/>
            </p:nvCxnSpPr>
            <p:spPr>
              <a:xfrm>
                <a:off x="4644690" y="5445528"/>
                <a:ext cx="2879759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Volný tvar 14"/>
              <p:cNvSpPr/>
              <p:nvPr/>
            </p:nvSpPr>
            <p:spPr>
              <a:xfrm>
                <a:off x="5397174" y="3401619"/>
                <a:ext cx="1555768" cy="1655122"/>
              </a:xfrm>
              <a:custGeom>
                <a:avLst/>
                <a:gdLst>
                  <a:gd name="connsiteX0" fmla="*/ 0 w 1556622"/>
                  <a:gd name="connsiteY0" fmla="*/ 1654445 h 1654445"/>
                  <a:gd name="connsiteX1" fmla="*/ 654423 w 1556622"/>
                  <a:gd name="connsiteY1" fmla="*/ 1331716 h 1654445"/>
                  <a:gd name="connsiteX2" fmla="*/ 1066800 w 1556622"/>
                  <a:gd name="connsiteY2" fmla="*/ 757975 h 1654445"/>
                  <a:gd name="connsiteX3" fmla="*/ 1174376 w 1556622"/>
                  <a:gd name="connsiteY3" fmla="*/ 238022 h 1654445"/>
                  <a:gd name="connsiteX4" fmla="*/ 1515035 w 1556622"/>
                  <a:gd name="connsiteY4" fmla="*/ 13904 h 1654445"/>
                  <a:gd name="connsiteX5" fmla="*/ 1550894 w 1556622"/>
                  <a:gd name="connsiteY5" fmla="*/ 22869 h 1654445"/>
                  <a:gd name="connsiteX6" fmla="*/ 1550894 w 1556622"/>
                  <a:gd name="connsiteY6" fmla="*/ 22869 h 16544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556622" h="1654445">
                    <a:moveTo>
                      <a:pt x="0" y="1654445"/>
                    </a:moveTo>
                    <a:cubicBezTo>
                      <a:pt x="238311" y="1567786"/>
                      <a:pt x="476623" y="1481128"/>
                      <a:pt x="654423" y="1331716"/>
                    </a:cubicBezTo>
                    <a:cubicBezTo>
                      <a:pt x="832223" y="1182304"/>
                      <a:pt x="980141" y="940257"/>
                      <a:pt x="1066800" y="757975"/>
                    </a:cubicBezTo>
                    <a:cubicBezTo>
                      <a:pt x="1153459" y="575693"/>
                      <a:pt x="1099670" y="362034"/>
                      <a:pt x="1174376" y="238022"/>
                    </a:cubicBezTo>
                    <a:cubicBezTo>
                      <a:pt x="1249082" y="114010"/>
                      <a:pt x="1452282" y="49763"/>
                      <a:pt x="1515035" y="13904"/>
                    </a:cubicBezTo>
                    <a:cubicBezTo>
                      <a:pt x="1577788" y="-21955"/>
                      <a:pt x="1550894" y="22869"/>
                      <a:pt x="1550894" y="22869"/>
                    </a:cubicBezTo>
                    <a:lnTo>
                      <a:pt x="1550894" y="22869"/>
                    </a:lnTo>
                  </a:path>
                </a:pathLst>
              </a:cu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637" name="TextovéPole 15"/>
              <p:cNvSpPr txBox="1">
                <a:spLocks noChangeArrowheads="1"/>
              </p:cNvSpPr>
              <p:nvPr/>
            </p:nvSpPr>
            <p:spPr bwMode="auto">
              <a:xfrm>
                <a:off x="7050396" y="5548590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x</a:t>
                </a:r>
              </a:p>
            </p:txBody>
          </p:sp>
          <p:sp>
            <p:nvSpPr>
              <p:cNvPr id="26638" name="TextovéPole 18"/>
              <p:cNvSpPr txBox="1">
                <a:spLocks noChangeArrowheads="1"/>
              </p:cNvSpPr>
              <p:nvPr/>
            </p:nvSpPr>
            <p:spPr bwMode="auto">
              <a:xfrm>
                <a:off x="6906380" y="2884294"/>
                <a:ext cx="83397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y = f(x)</a:t>
                </a:r>
              </a:p>
            </p:txBody>
          </p:sp>
          <p:sp>
            <p:nvSpPr>
              <p:cNvPr id="26639" name="TextovéPole 19"/>
              <p:cNvSpPr txBox="1">
                <a:spLocks noChangeArrowheads="1"/>
              </p:cNvSpPr>
              <p:nvPr/>
            </p:nvSpPr>
            <p:spPr bwMode="auto">
              <a:xfrm>
                <a:off x="4352310" y="3068960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y</a:t>
                </a:r>
              </a:p>
            </p:txBody>
          </p:sp>
          <p:cxnSp>
            <p:nvCxnSpPr>
              <p:cNvPr id="18" name="Přímá spojnice 17"/>
              <p:cNvCxnSpPr>
                <a:stCxn id="15" idx="4"/>
              </p:cNvCxnSpPr>
              <p:nvPr/>
            </p:nvCxnSpPr>
            <p:spPr>
              <a:xfrm flipH="1">
                <a:off x="4787567" y="3415901"/>
                <a:ext cx="2124100" cy="2380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stCxn id="15" idx="0"/>
              </p:cNvCxnSpPr>
              <p:nvPr/>
            </p:nvCxnSpPr>
            <p:spPr>
              <a:xfrm flipH="1">
                <a:off x="4787567" y="5056741"/>
                <a:ext cx="609607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6957705" y="3415901"/>
                <a:ext cx="0" cy="213277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4" name="Přímá spojnice 1023"/>
              <p:cNvCxnSpPr/>
              <p:nvPr/>
            </p:nvCxnSpPr>
            <p:spPr>
              <a:xfrm>
                <a:off x="5397174" y="5056741"/>
                <a:ext cx="0" cy="49193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8" name="Přímá spojnice 1027"/>
              <p:cNvCxnSpPr/>
              <p:nvPr/>
            </p:nvCxnSpPr>
            <p:spPr>
              <a:xfrm>
                <a:off x="5397174" y="5445528"/>
                <a:ext cx="1555768" cy="0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0" name="Přímá spojnice 1029"/>
              <p:cNvCxnSpPr/>
              <p:nvPr/>
            </p:nvCxnSpPr>
            <p:spPr>
              <a:xfrm>
                <a:off x="4906631" y="3439704"/>
                <a:ext cx="36513" cy="1617037"/>
              </a:xfrm>
              <a:prstGeom prst="line">
                <a:avLst/>
              </a:prstGeom>
              <a:ln w="76200"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646" name="TextovéPole 38"/>
              <p:cNvSpPr txBox="1">
                <a:spLocks noChangeArrowheads="1"/>
              </p:cNvSpPr>
              <p:nvPr/>
            </p:nvSpPr>
            <p:spPr bwMode="auto">
              <a:xfrm>
                <a:off x="6084168" y="5056094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b="1">
                    <a:solidFill>
                      <a:srgbClr val="FF0000"/>
                    </a:solidFill>
                    <a:latin typeface="Calibri" pitchFamily="34" charset="0"/>
                  </a:rPr>
                  <a:t>D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5092371" y="4063351"/>
                <a:ext cx="288928" cy="369744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 b="1" dirty="0">
                    <a:solidFill>
                      <a:schemeClr val="accent3">
                        <a:lumMod val="75000"/>
                      </a:schemeClr>
                    </a:solidFill>
                    <a:latin typeface="+mn-lt"/>
                    <a:cs typeface="+mn-cs"/>
                  </a:rPr>
                  <a:t>H</a:t>
                </a:r>
                <a:endParaRPr lang="cs-CZ" b="1" dirty="0">
                  <a:solidFill>
                    <a:schemeClr val="accent3">
                      <a:lumMod val="75000"/>
                    </a:schemeClr>
                  </a:solidFill>
                  <a:latin typeface="+mn-lt"/>
                  <a:cs typeface="+mn-cs"/>
                </a:endParaRPr>
              </a:p>
            </p:txBody>
          </p:sp>
        </p:grpSp>
        <p:sp>
          <p:nvSpPr>
            <p:cNvPr id="26631" name="TextovéPole 1031"/>
            <p:cNvSpPr txBox="1">
              <a:spLocks noChangeArrowheads="1"/>
            </p:cNvSpPr>
            <p:nvPr/>
          </p:nvSpPr>
          <p:spPr bwMode="auto">
            <a:xfrm>
              <a:off x="558280" y="2422031"/>
              <a:ext cx="388843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D</a:t>
              </a:r>
              <a:r>
                <a:rPr lang="cs-CZ" sz="2400">
                  <a:latin typeface="Calibri" pitchFamily="34" charset="0"/>
                </a:rPr>
                <a:t> – definiční obor funkce</a:t>
              </a:r>
            </a:p>
          </p:txBody>
        </p:sp>
        <p:sp>
          <p:nvSpPr>
            <p:cNvPr id="26632" name="TextovéPole 42"/>
            <p:cNvSpPr txBox="1">
              <a:spLocks noChangeArrowheads="1"/>
            </p:cNvSpPr>
            <p:nvPr/>
          </p:nvSpPr>
          <p:spPr bwMode="auto">
            <a:xfrm>
              <a:off x="550223" y="3145536"/>
              <a:ext cx="388843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>
                  <a:latin typeface="Calibri" pitchFamily="34" charset="0"/>
                </a:rPr>
                <a:t>H</a:t>
              </a:r>
              <a:r>
                <a:rPr lang="cs-CZ" sz="2400">
                  <a:latin typeface="Calibri" pitchFamily="34" charset="0"/>
                </a:rPr>
                <a:t> – obor hodnot funkce</a:t>
              </a: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550223" y="3970831"/>
              <a:ext cx="3887833" cy="15694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b="1" dirty="0">
                  <a:latin typeface="+mn-lt"/>
                  <a:cs typeface="+mn-cs"/>
                </a:rPr>
                <a:t>Funkce je dána:</a:t>
              </a:r>
            </a:p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Char char="-"/>
                <a:defRPr/>
              </a:pPr>
              <a:r>
                <a:rPr lang="cs-CZ" sz="2400" dirty="0">
                  <a:latin typeface="+mn-lt"/>
                  <a:cs typeface="+mn-cs"/>
                </a:rPr>
                <a:t>r</a:t>
              </a:r>
              <a:r>
                <a:rPr lang="cs-CZ" sz="2400" dirty="0">
                  <a:latin typeface="+mn-lt"/>
                  <a:cs typeface="+mn-cs"/>
                </a:rPr>
                <a:t>ovnicí       y = f(x),  x </a:t>
              </a:r>
              <a:r>
                <a:rPr lang="cs-CZ" sz="2400" dirty="0">
                  <a:latin typeface="Symbol"/>
                  <a:cs typeface="+mn-cs"/>
                </a:rPr>
                <a:t>Î</a:t>
              </a:r>
              <a:r>
                <a:rPr lang="cs-CZ" sz="2400" dirty="0">
                  <a:latin typeface="+mn-lt"/>
                  <a:cs typeface="+mn-cs"/>
                </a:rPr>
                <a:t> D</a:t>
              </a:r>
            </a:p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Char char="-"/>
                <a:defRPr/>
              </a:pPr>
              <a:r>
                <a:rPr lang="cs-CZ" sz="2400" dirty="0">
                  <a:latin typeface="+mn-lt"/>
                  <a:cs typeface="+mn-cs"/>
                </a:rPr>
                <a:t>t</a:t>
              </a:r>
              <a:r>
                <a:rPr lang="cs-CZ" sz="2400" dirty="0">
                  <a:latin typeface="+mn-lt"/>
                  <a:cs typeface="+mn-cs"/>
                </a:rPr>
                <a:t>abulkou</a:t>
              </a:r>
            </a:p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Tx/>
                <a:buChar char="-"/>
                <a:defRPr/>
              </a:pPr>
              <a:r>
                <a:rPr lang="cs-CZ" sz="2400" dirty="0">
                  <a:latin typeface="+mn-lt"/>
                  <a:cs typeface="+mn-cs"/>
                </a:rPr>
                <a:t>grafem</a:t>
              </a:r>
            </a:p>
          </p:txBody>
        </p:sp>
      </p:grp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 txBox="1">
            <a:spLocks noGrp="1"/>
          </p:cNvSpPr>
          <p:nvPr>
            <p:ph type="title"/>
          </p:nvPr>
        </p:nvSpPr>
        <p:spPr>
          <a:xfrm>
            <a:off x="467544" y="332656"/>
            <a:ext cx="3106688" cy="70788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Graf </a:t>
            </a:r>
            <a:r>
              <a:rPr lang="cs-CZ" sz="2000" dirty="0" smtClean="0"/>
              <a:t> </a:t>
            </a:r>
            <a:r>
              <a:rPr lang="cs-CZ" sz="4000" dirty="0"/>
              <a:t>funkce</a:t>
            </a:r>
            <a:r>
              <a:rPr lang="cs-CZ" sz="2000" dirty="0" smtClean="0"/>
              <a:t> </a:t>
            </a:r>
            <a:r>
              <a:rPr lang="cs-CZ" sz="4000" dirty="0"/>
              <a:t>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1268413"/>
            <a:ext cx="82073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Grafem funkce f, pro kterou platí y = f(x), je množina bodů roviny, které mají souřadnice </a:t>
            </a:r>
            <a:r>
              <a:rPr lang="en-US" sz="2800">
                <a:latin typeface="Calibri" pitchFamily="34" charset="0"/>
              </a:rPr>
              <a:t>[ x </a:t>
            </a:r>
            <a:r>
              <a:rPr lang="cs-CZ" sz="2800">
                <a:latin typeface="Calibri" pitchFamily="34" charset="0"/>
              </a:rPr>
              <a:t>;</a:t>
            </a:r>
            <a:r>
              <a:rPr lang="en-US" sz="2800">
                <a:latin typeface="Calibri" pitchFamily="34" charset="0"/>
              </a:rPr>
              <a:t> y</a:t>
            </a:r>
            <a:r>
              <a:rPr lang="cs-CZ" sz="2800">
                <a:latin typeface="Calibri" pitchFamily="34" charset="0"/>
              </a:rPr>
              <a:t> </a:t>
            </a:r>
            <a:r>
              <a:rPr lang="en-US" sz="2800">
                <a:latin typeface="Calibri" pitchFamily="34" charset="0"/>
              </a:rPr>
              <a:t>]</a:t>
            </a:r>
            <a:r>
              <a:rPr lang="cs-CZ" sz="2800">
                <a:latin typeface="Calibri" pitchFamily="34" charset="0"/>
              </a:rPr>
              <a:t>.</a:t>
            </a:r>
          </a:p>
        </p:txBody>
      </p:sp>
      <p:grpSp>
        <p:nvGrpSpPr>
          <p:cNvPr id="65" name="Skupina 64"/>
          <p:cNvGrpSpPr>
            <a:grpSpLocks/>
          </p:cNvGrpSpPr>
          <p:nvPr/>
        </p:nvGrpSpPr>
        <p:grpSpPr bwMode="auto">
          <a:xfrm>
            <a:off x="365125" y="2070100"/>
            <a:ext cx="3303588" cy="4621213"/>
            <a:chOff x="365317" y="2070501"/>
            <a:chExt cx="3303189" cy="4621469"/>
          </a:xfrm>
        </p:grpSpPr>
        <p:grpSp>
          <p:nvGrpSpPr>
            <p:cNvPr id="27672" name="Skupina 9"/>
            <p:cNvGrpSpPr>
              <a:grpSpLocks/>
            </p:cNvGrpSpPr>
            <p:nvPr/>
          </p:nvGrpSpPr>
          <p:grpSpPr bwMode="auto">
            <a:xfrm>
              <a:off x="483567" y="3429361"/>
              <a:ext cx="3184939" cy="2848962"/>
              <a:chOff x="599873" y="3429000"/>
              <a:chExt cx="3184939" cy="2848962"/>
            </a:xfrm>
          </p:grpSpPr>
          <p:cxnSp>
            <p:nvCxnSpPr>
              <p:cNvPr id="20" name="Přímá spojnice se šipkou 19"/>
              <p:cNvCxnSpPr/>
              <p:nvPr/>
            </p:nvCxnSpPr>
            <p:spPr>
              <a:xfrm flipV="1">
                <a:off x="1043530" y="3429115"/>
                <a:ext cx="0" cy="2663973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se šipkou 20"/>
              <p:cNvCxnSpPr/>
              <p:nvPr/>
            </p:nvCxnSpPr>
            <p:spPr>
              <a:xfrm>
                <a:off x="754640" y="5804147"/>
                <a:ext cx="3025409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85" name="TextovéPole 21"/>
              <p:cNvSpPr txBox="1">
                <a:spLocks noChangeArrowheads="1"/>
              </p:cNvSpPr>
              <p:nvPr/>
            </p:nvSpPr>
            <p:spPr bwMode="auto">
              <a:xfrm>
                <a:off x="3496780" y="5908630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x</a:t>
                </a:r>
              </a:p>
            </p:txBody>
          </p:sp>
          <p:sp>
            <p:nvSpPr>
              <p:cNvPr id="27686" name="TextovéPole 22"/>
              <p:cNvSpPr txBox="1">
                <a:spLocks noChangeArrowheads="1"/>
              </p:cNvSpPr>
              <p:nvPr/>
            </p:nvSpPr>
            <p:spPr bwMode="auto">
              <a:xfrm>
                <a:off x="599873" y="3458216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y</a:t>
                </a:r>
              </a:p>
            </p:txBody>
          </p:sp>
          <p:sp>
            <p:nvSpPr>
              <p:cNvPr id="27687" name="TextovéPole 23"/>
              <p:cNvSpPr txBox="1">
                <a:spLocks noChangeArrowheads="1"/>
              </p:cNvSpPr>
              <p:nvPr/>
            </p:nvSpPr>
            <p:spPr bwMode="auto">
              <a:xfrm>
                <a:off x="743889" y="5811234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0</a:t>
                </a:r>
              </a:p>
            </p:txBody>
          </p:sp>
        </p:grpSp>
        <p:sp>
          <p:nvSpPr>
            <p:cNvPr id="16" name="Obdélník 15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1451101" y="5865911"/>
              <a:ext cx="481157" cy="369332"/>
            </a:xfrm>
            <a:prstGeom prst="rect">
              <a:avLst/>
            </a:prstGeom>
            <a:blipFill rotWithShape="1">
              <a:blip r:embed="rId2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17" name="Obdélník 16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21531" y="5885073"/>
              <a:ext cx="620618" cy="369332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46" name="Obdélník 45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65317" y="4903401"/>
              <a:ext cx="485966" cy="369332"/>
            </a:xfrm>
            <a:prstGeom prst="rect">
              <a:avLst/>
            </a:prstGeom>
            <a:blipFill rotWithShape="1">
              <a:blip r:embed="rId4"/>
              <a:stretch>
                <a:fillRect b="-491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grpSp>
          <p:nvGrpSpPr>
            <p:cNvPr id="27676" name="Skupina 63"/>
            <p:cNvGrpSpPr>
              <a:grpSpLocks/>
            </p:cNvGrpSpPr>
            <p:nvPr/>
          </p:nvGrpSpPr>
          <p:grpSpPr bwMode="auto">
            <a:xfrm>
              <a:off x="846474" y="2070501"/>
              <a:ext cx="2595674" cy="4621469"/>
              <a:chOff x="846474" y="2070501"/>
              <a:chExt cx="2595674" cy="4621469"/>
            </a:xfrm>
          </p:grpSpPr>
          <p:sp>
            <p:nvSpPr>
              <p:cNvPr id="25" name="Ohnutý pruh 24"/>
              <p:cNvSpPr/>
              <p:nvPr/>
            </p:nvSpPr>
            <p:spPr>
              <a:xfrm rot="10800000">
                <a:off x="1281194" y="2070501"/>
                <a:ext cx="2160326" cy="3456179"/>
              </a:xfrm>
              <a:prstGeom prst="blockArc">
                <a:avLst>
                  <a:gd name="adj1" fmla="val 10800000"/>
                  <a:gd name="adj2" fmla="val 0"/>
                  <a:gd name="adj3" fmla="val 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7678" name="Skupina 58"/>
              <p:cNvGrpSpPr>
                <a:grpSpLocks/>
              </p:cNvGrpSpPr>
              <p:nvPr/>
            </p:nvGrpSpPr>
            <p:grpSpPr bwMode="auto">
              <a:xfrm>
                <a:off x="846474" y="5088067"/>
                <a:ext cx="2216225" cy="1603903"/>
                <a:chOff x="846474" y="5088067"/>
                <a:chExt cx="2216225" cy="1603903"/>
              </a:xfrm>
            </p:grpSpPr>
            <p:cxnSp>
              <p:nvCxnSpPr>
                <p:cNvPr id="40" name="Přímá spojnice 39"/>
                <p:cNvCxnSpPr/>
                <p:nvPr/>
              </p:nvCxnSpPr>
              <p:spPr>
                <a:xfrm flipV="1">
                  <a:off x="1619291" y="5112319"/>
                  <a:ext cx="0" cy="70330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nice 41"/>
                <p:cNvCxnSpPr/>
                <p:nvPr/>
              </p:nvCxnSpPr>
              <p:spPr>
                <a:xfrm>
                  <a:off x="846272" y="5093268"/>
                  <a:ext cx="2215882" cy="9526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nice 43"/>
                <p:cNvCxnSpPr/>
                <p:nvPr/>
              </p:nvCxnSpPr>
              <p:spPr>
                <a:xfrm>
                  <a:off x="3062154" y="5088506"/>
                  <a:ext cx="0" cy="711239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7682" name="TextovéPole 54"/>
                <p:cNvSpPr txBox="1">
                  <a:spLocks noChangeArrowheads="1"/>
                </p:cNvSpPr>
                <p:nvPr/>
              </p:nvSpPr>
              <p:spPr bwMode="auto">
                <a:xfrm>
                  <a:off x="981558" y="6322638"/>
                  <a:ext cx="1821717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>
                  <a:spAutoFit/>
                </a:bodyPr>
                <a:lstStyle/>
                <a:p>
                  <a:r>
                    <a:rPr lang="cs-CZ" b="1">
                      <a:latin typeface="Calibri" pitchFamily="34" charset="0"/>
                    </a:rPr>
                    <a:t>Je</a:t>
                  </a:r>
                  <a:r>
                    <a:rPr lang="cs-CZ">
                      <a:latin typeface="Calibri" pitchFamily="34" charset="0"/>
                    </a:rPr>
                    <a:t> grafem funkce.</a:t>
                  </a:r>
                </a:p>
              </p:txBody>
            </p:sp>
          </p:grpSp>
        </p:grpSp>
      </p:grp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4662488" y="3438525"/>
            <a:ext cx="4243387" cy="3252788"/>
            <a:chOff x="4662772" y="3438489"/>
            <a:chExt cx="4242738" cy="3253481"/>
          </a:xfrm>
        </p:grpSpPr>
        <p:sp>
          <p:nvSpPr>
            <p:cNvPr id="53" name="Obdélník 52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662772" y="5188550"/>
              <a:ext cx="485966" cy="369332"/>
            </a:xfrm>
            <a:prstGeom prst="rect">
              <a:avLst/>
            </a:prstGeom>
            <a:blipFill rotWithShape="1">
              <a:blip r:embed="rId5"/>
              <a:stretch>
                <a:fillRect b="-491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54" name="Obdélník 53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683343" y="3732928"/>
              <a:ext cx="485966" cy="369332"/>
            </a:xfrm>
            <a:prstGeom prst="rect">
              <a:avLst/>
            </a:prstGeom>
            <a:blipFill rotWithShape="1">
              <a:blip r:embed="rId6"/>
              <a:stretch>
                <a:fillRect b="-4918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grpSp>
          <p:nvGrpSpPr>
            <p:cNvPr id="27658" name="Skupina 62"/>
            <p:cNvGrpSpPr>
              <a:grpSpLocks/>
            </p:cNvGrpSpPr>
            <p:nvPr/>
          </p:nvGrpSpPr>
          <p:grpSpPr bwMode="auto">
            <a:xfrm>
              <a:off x="4773426" y="3438489"/>
              <a:ext cx="4132084" cy="3253481"/>
              <a:chOff x="4773426" y="3438489"/>
              <a:chExt cx="4132084" cy="3253481"/>
            </a:xfrm>
          </p:grpSpPr>
          <p:grpSp>
            <p:nvGrpSpPr>
              <p:cNvPr id="27659" name="Skupina 26"/>
              <p:cNvGrpSpPr>
                <a:grpSpLocks/>
              </p:cNvGrpSpPr>
              <p:nvPr/>
            </p:nvGrpSpPr>
            <p:grpSpPr bwMode="auto">
              <a:xfrm>
                <a:off x="4773426" y="3438489"/>
                <a:ext cx="3173252" cy="2924761"/>
                <a:chOff x="495254" y="3429361"/>
                <a:chExt cx="3173252" cy="2924761"/>
              </a:xfrm>
            </p:grpSpPr>
            <p:grpSp>
              <p:nvGrpSpPr>
                <p:cNvPr id="27665" name="Skupina 27"/>
                <p:cNvGrpSpPr>
                  <a:grpSpLocks/>
                </p:cNvGrpSpPr>
                <p:nvPr/>
              </p:nvGrpSpPr>
              <p:grpSpPr bwMode="auto">
                <a:xfrm>
                  <a:off x="495254" y="3429361"/>
                  <a:ext cx="3173252" cy="2848962"/>
                  <a:chOff x="611560" y="3429000"/>
                  <a:chExt cx="3173252" cy="2848962"/>
                </a:xfrm>
              </p:grpSpPr>
              <p:cxnSp>
                <p:nvCxnSpPr>
                  <p:cNvPr id="33" name="Přímá spojnice se šipkou 32"/>
                  <p:cNvCxnSpPr/>
                  <p:nvPr/>
                </p:nvCxnSpPr>
                <p:spPr>
                  <a:xfrm flipV="1">
                    <a:off x="1043748" y="3429000"/>
                    <a:ext cx="0" cy="2664393"/>
                  </a:xfrm>
                  <a:prstGeom prst="straightConnector1">
                    <a:avLst/>
                  </a:prstGeom>
                  <a:ln w="38100"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4" name="Přímá spojnice se šipkou 33"/>
                  <p:cNvCxnSpPr/>
                  <p:nvPr/>
                </p:nvCxnSpPr>
                <p:spPr>
                  <a:xfrm>
                    <a:off x="756454" y="5804406"/>
                    <a:ext cx="3023726" cy="0"/>
                  </a:xfrm>
                  <a:prstGeom prst="straightConnector1">
                    <a:avLst/>
                  </a:prstGeom>
                  <a:ln w="38100"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7669" name="TextovéPole 3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496780" y="5908630"/>
                    <a:ext cx="288032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x</a:t>
                    </a:r>
                  </a:p>
                </p:txBody>
              </p:sp>
              <p:sp>
                <p:nvSpPr>
                  <p:cNvPr id="27670" name="TextovéPole 3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11560" y="3429000"/>
                    <a:ext cx="288032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y</a:t>
                    </a:r>
                  </a:p>
                </p:txBody>
              </p:sp>
              <p:sp>
                <p:nvSpPr>
                  <p:cNvPr id="27671" name="TextovéPole 3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43889" y="5811234"/>
                    <a:ext cx="288032" cy="36933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cs-CZ">
                        <a:latin typeface="Calibri" pitchFamily="34" charset="0"/>
                      </a:rPr>
                      <a:t>0</a:t>
                    </a:r>
                  </a:p>
                </p:txBody>
              </p:sp>
            </p:grpSp>
            <p:sp>
              <p:nvSpPr>
                <p:cNvPr id="29" name="Obdélník 2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49393" y="5984790"/>
                  <a:ext cx="481157" cy="369332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r>
                    <a:rPr lang="cs-CZ">
                      <a:noFill/>
                      <a:latin typeface="+mn-lt"/>
                      <a:cs typeface="+mn-cs"/>
                    </a:rPr>
                    <a:t> </a:t>
                  </a:r>
                </a:p>
              </p:txBody>
            </p:sp>
          </p:grpSp>
          <p:sp>
            <p:nvSpPr>
              <p:cNvPr id="38" name="Ohnutý pruh 37"/>
              <p:cNvSpPr/>
              <p:nvPr/>
            </p:nvSpPr>
            <p:spPr>
              <a:xfrm rot="16200000">
                <a:off x="6098051" y="2914341"/>
                <a:ext cx="2159460" cy="3455458"/>
              </a:xfrm>
              <a:prstGeom prst="blockArc">
                <a:avLst>
                  <a:gd name="adj1" fmla="val 10800000"/>
                  <a:gd name="adj2" fmla="val 0"/>
                  <a:gd name="adj3" fmla="val 0"/>
                </a:avLst>
              </a:prstGeom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8" name="Přímá spojnice 47"/>
              <p:cNvCxnSpPr/>
              <p:nvPr/>
            </p:nvCxnSpPr>
            <p:spPr>
              <a:xfrm>
                <a:off x="5869087" y="3918016"/>
                <a:ext cx="0" cy="189429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flipH="1">
                <a:off x="5205614" y="5372476"/>
                <a:ext cx="66347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 flipH="1">
                <a:off x="5194503" y="3918016"/>
                <a:ext cx="67458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64" name="TextovéPole 55"/>
              <p:cNvSpPr txBox="1">
                <a:spLocks noChangeArrowheads="1"/>
              </p:cNvSpPr>
              <p:nvPr/>
            </p:nvSpPr>
            <p:spPr bwMode="auto">
              <a:xfrm>
                <a:off x="5222278" y="6322638"/>
                <a:ext cx="207178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b="1">
                    <a:latin typeface="Calibri" pitchFamily="34" charset="0"/>
                  </a:rPr>
                  <a:t>Není</a:t>
                </a:r>
                <a:r>
                  <a:rPr lang="cs-CZ">
                    <a:latin typeface="Calibri" pitchFamily="34" charset="0"/>
                  </a:rPr>
                  <a:t> grafem funkce.</a:t>
                </a:r>
              </a:p>
            </p:txBody>
          </p:sp>
        </p:grpSp>
      </p:grp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2378075" y="2492375"/>
            <a:ext cx="4451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Funkce je přiřazení, které každému prvku x přiřazuje právě jedno reálné číslo y.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851104" cy="648072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Funkce rostoucí a klesající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 noRot="1" noChangeAspect="1" noMove="1" noResize="1" noEditPoints="1" noAdjustHandles="1" noChangeArrowheads="1" noChangeShapeType="1" noTextEdit="1"/>
          </p:cNvSpPr>
          <p:nvPr>
            <p:ph sz="half" idx="2"/>
          </p:nvPr>
        </p:nvSpPr>
        <p:spPr>
          <a:xfrm>
            <a:off x="457200" y="1484785"/>
            <a:ext cx="4040188" cy="1800200"/>
          </a:xfrm>
          <a:blipFill rotWithShape="1">
            <a:blip r:embed="rId2"/>
            <a:stretch>
              <a:fillRect l="-1961" t="-2712" r="-1961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6" name="Zástupný symbol pro obsah 5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4"/>
          </p:nvPr>
        </p:nvSpPr>
        <p:spPr>
          <a:xfrm>
            <a:off x="4644008" y="1484784"/>
            <a:ext cx="4041775" cy="1872208"/>
          </a:xfrm>
          <a:blipFill rotWithShape="1">
            <a:blip r:embed="rId3"/>
            <a:stretch>
              <a:fillRect l="-2112" t="-2606" r="-1961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49" name="Skupina 48"/>
          <p:cNvGrpSpPr>
            <a:grpSpLocks/>
          </p:cNvGrpSpPr>
          <p:nvPr/>
        </p:nvGrpSpPr>
        <p:grpSpPr bwMode="auto">
          <a:xfrm>
            <a:off x="233363" y="3429000"/>
            <a:ext cx="3435350" cy="2849563"/>
            <a:chOff x="233016" y="3429361"/>
            <a:chExt cx="3435490" cy="2848962"/>
          </a:xfrm>
        </p:grpSpPr>
        <p:grpSp>
          <p:nvGrpSpPr>
            <p:cNvPr id="28696" name="Skupina 13"/>
            <p:cNvGrpSpPr>
              <a:grpSpLocks/>
            </p:cNvGrpSpPr>
            <p:nvPr/>
          </p:nvGrpSpPr>
          <p:grpSpPr bwMode="auto">
            <a:xfrm>
              <a:off x="495254" y="3429361"/>
              <a:ext cx="3173252" cy="2848962"/>
              <a:chOff x="611560" y="3429000"/>
              <a:chExt cx="3173252" cy="2848962"/>
            </a:xfrm>
          </p:grpSpPr>
          <p:cxnSp>
            <p:nvCxnSpPr>
              <p:cNvPr id="8" name="Přímá spojnice se šipkou 7"/>
              <p:cNvCxnSpPr/>
              <p:nvPr/>
            </p:nvCxnSpPr>
            <p:spPr>
              <a:xfrm flipV="1">
                <a:off x="1043088" y="3429000"/>
                <a:ext cx="0" cy="2664851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se šipkou 9"/>
              <p:cNvCxnSpPr/>
              <p:nvPr/>
            </p:nvCxnSpPr>
            <p:spPr>
              <a:xfrm>
                <a:off x="755739" y="5804987"/>
                <a:ext cx="3024310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708" name="TextovéPole 10"/>
              <p:cNvSpPr txBox="1">
                <a:spLocks noChangeArrowheads="1"/>
              </p:cNvSpPr>
              <p:nvPr/>
            </p:nvSpPr>
            <p:spPr bwMode="auto">
              <a:xfrm>
                <a:off x="3496780" y="5908630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x</a:t>
                </a:r>
              </a:p>
            </p:txBody>
          </p:sp>
          <p:sp>
            <p:nvSpPr>
              <p:cNvPr id="28709" name="TextovéPole 11"/>
              <p:cNvSpPr txBox="1">
                <a:spLocks noChangeArrowheads="1"/>
              </p:cNvSpPr>
              <p:nvPr/>
            </p:nvSpPr>
            <p:spPr bwMode="auto">
              <a:xfrm>
                <a:off x="611560" y="3429000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y</a:t>
                </a:r>
              </a:p>
            </p:txBody>
          </p:sp>
          <p:sp>
            <p:nvSpPr>
              <p:cNvPr id="28710" name="TextovéPole 12"/>
              <p:cNvSpPr txBox="1">
                <a:spLocks noChangeArrowheads="1"/>
              </p:cNvSpPr>
              <p:nvPr/>
            </p:nvSpPr>
            <p:spPr bwMode="auto">
              <a:xfrm>
                <a:off x="743889" y="5811234"/>
                <a:ext cx="288032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>
                    <a:latin typeface="Calibri" pitchFamily="34" charset="0"/>
                  </a:rPr>
                  <a:t>0</a:t>
                </a:r>
              </a:p>
            </p:txBody>
          </p:sp>
        </p:grpSp>
        <p:cxnSp>
          <p:nvCxnSpPr>
            <p:cNvPr id="22" name="Přímá spojnice 21"/>
            <p:cNvCxnSpPr/>
            <p:nvPr/>
          </p:nvCxnSpPr>
          <p:spPr>
            <a:xfrm flipV="1">
              <a:off x="1450678" y="3756317"/>
              <a:ext cx="2016207" cy="1617322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1630073" y="5229206"/>
              <a:ext cx="0" cy="53963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031892" y="4076924"/>
              <a:ext cx="0" cy="169191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931544" y="4092796"/>
              <a:ext cx="210034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926781" y="5216509"/>
              <a:ext cx="66042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bdélník 40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1451101" y="5865911"/>
              <a:ext cx="481157" cy="369332"/>
            </a:xfrm>
            <a:prstGeom prst="rect">
              <a:avLst/>
            </a:prstGeom>
            <a:blipFill rotWithShape="1">
              <a:blip r:embed="rId4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43" name="Obdélník 42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21531" y="5885073"/>
              <a:ext cx="620618" cy="369332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45" name="Obdélník 44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33016" y="5093521"/>
              <a:ext cx="699166" cy="369332"/>
            </a:xfrm>
            <a:prstGeom prst="rect">
              <a:avLst/>
            </a:prstGeom>
            <a:blipFill rotWithShape="1">
              <a:blip r:embed="rId6"/>
              <a:stretch>
                <a:fillRect l="-6957" t="-8333" r="-6957" b="-26667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47" name="Obdélník 46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33016" y="3908466"/>
              <a:ext cx="699166" cy="369332"/>
            </a:xfrm>
            <a:prstGeom prst="rect">
              <a:avLst/>
            </a:prstGeom>
            <a:blipFill rotWithShape="1">
              <a:blip r:embed="rId7"/>
              <a:stretch>
                <a:fillRect l="-6957" t="-8197" r="-6957" b="-2459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51" name="Skupina 50"/>
          <p:cNvGrpSpPr>
            <a:grpSpLocks/>
          </p:cNvGrpSpPr>
          <p:nvPr/>
        </p:nvGrpSpPr>
        <p:grpSpPr bwMode="auto">
          <a:xfrm>
            <a:off x="4652963" y="3386138"/>
            <a:ext cx="3519487" cy="2868612"/>
            <a:chOff x="4653235" y="3386281"/>
            <a:chExt cx="3519165" cy="2868124"/>
          </a:xfrm>
        </p:grpSpPr>
        <p:grpSp>
          <p:nvGrpSpPr>
            <p:cNvPr id="28680" name="Skupina 49"/>
            <p:cNvGrpSpPr>
              <a:grpSpLocks/>
            </p:cNvGrpSpPr>
            <p:nvPr/>
          </p:nvGrpSpPr>
          <p:grpSpPr bwMode="auto">
            <a:xfrm>
              <a:off x="4932040" y="3386281"/>
              <a:ext cx="3240360" cy="2868124"/>
              <a:chOff x="4932040" y="3386281"/>
              <a:chExt cx="3240360" cy="2868124"/>
            </a:xfrm>
          </p:grpSpPr>
          <p:grpSp>
            <p:nvGrpSpPr>
              <p:cNvPr id="28683" name="Skupina 14"/>
              <p:cNvGrpSpPr>
                <a:grpSpLocks/>
              </p:cNvGrpSpPr>
              <p:nvPr/>
            </p:nvGrpSpPr>
            <p:grpSpPr bwMode="auto">
              <a:xfrm>
                <a:off x="4932040" y="3386281"/>
                <a:ext cx="3240360" cy="2848962"/>
                <a:chOff x="611560" y="3429000"/>
                <a:chExt cx="3240360" cy="2848962"/>
              </a:xfrm>
            </p:grpSpPr>
            <p:cxnSp>
              <p:nvCxnSpPr>
                <p:cNvPr id="16" name="Přímá spojnice se šipkou 15"/>
                <p:cNvCxnSpPr/>
                <p:nvPr/>
              </p:nvCxnSpPr>
              <p:spPr>
                <a:xfrm flipV="1">
                  <a:off x="1043890" y="3429000"/>
                  <a:ext cx="0" cy="2664958"/>
                </a:xfrm>
                <a:prstGeom prst="straightConnector1">
                  <a:avLst/>
                </a:prstGeom>
                <a:ln w="38100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se šipkou 16"/>
                <p:cNvCxnSpPr/>
                <p:nvPr/>
              </p:nvCxnSpPr>
              <p:spPr>
                <a:xfrm>
                  <a:off x="756578" y="5805083"/>
                  <a:ext cx="3023912" cy="0"/>
                </a:xfrm>
                <a:prstGeom prst="straightConnector1">
                  <a:avLst/>
                </a:prstGeom>
                <a:ln w="38100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693" name="TextovéPole 17"/>
                <p:cNvSpPr txBox="1">
                  <a:spLocks noChangeArrowheads="1"/>
                </p:cNvSpPr>
                <p:nvPr/>
              </p:nvSpPr>
              <p:spPr bwMode="auto">
                <a:xfrm>
                  <a:off x="3563888" y="5908630"/>
                  <a:ext cx="288032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x</a:t>
                  </a:r>
                </a:p>
              </p:txBody>
            </p:sp>
            <p:sp>
              <p:nvSpPr>
                <p:cNvPr id="28694" name="TextovéPole 18"/>
                <p:cNvSpPr txBox="1">
                  <a:spLocks noChangeArrowheads="1"/>
                </p:cNvSpPr>
                <p:nvPr/>
              </p:nvSpPr>
              <p:spPr bwMode="auto">
                <a:xfrm>
                  <a:off x="611560" y="3429000"/>
                  <a:ext cx="288032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y</a:t>
                  </a:r>
                </a:p>
              </p:txBody>
            </p:sp>
            <p:sp>
              <p:nvSpPr>
                <p:cNvPr id="28695" name="TextovéPole 19"/>
                <p:cNvSpPr txBox="1">
                  <a:spLocks noChangeArrowheads="1"/>
                </p:cNvSpPr>
                <p:nvPr/>
              </p:nvSpPr>
              <p:spPr bwMode="auto">
                <a:xfrm>
                  <a:off x="743889" y="5811234"/>
                  <a:ext cx="288032" cy="36933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cs-CZ">
                      <a:latin typeface="Calibri" pitchFamily="34" charset="0"/>
                    </a:rPr>
                    <a:t>0</a:t>
                  </a:r>
                </a:p>
              </p:txBody>
            </p:sp>
          </p:grpSp>
          <p:cxnSp>
            <p:nvCxnSpPr>
              <p:cNvPr id="24" name="Přímá spojnice 23"/>
              <p:cNvCxnSpPr/>
              <p:nvPr/>
            </p:nvCxnSpPr>
            <p:spPr>
              <a:xfrm>
                <a:off x="5724699" y="3860862"/>
                <a:ext cx="2015941" cy="1512631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6012010" y="4076726"/>
                <a:ext cx="0" cy="16919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451741" y="5157630"/>
                <a:ext cx="0" cy="61108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 flipH="1">
                <a:off x="5364370" y="4076726"/>
                <a:ext cx="64764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H="1">
                <a:off x="5364370" y="5157630"/>
                <a:ext cx="208737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1581" y="5885073"/>
                <a:ext cx="4811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2011" y="5849231"/>
                <a:ext cx="62061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cs-CZ">
                    <a:noFill/>
                    <a:latin typeface="+mn-lt"/>
                    <a:cs typeface="+mn-cs"/>
                  </a:rPr>
                  <a:t> </a:t>
                </a:r>
              </a:p>
            </p:txBody>
          </p:sp>
        </p:grpSp>
        <p:sp>
          <p:nvSpPr>
            <p:cNvPr id="46" name="Obdélník 45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653235" y="3892406"/>
              <a:ext cx="699166" cy="369332"/>
            </a:xfrm>
            <a:prstGeom prst="rect">
              <a:avLst/>
            </a:prstGeom>
            <a:blipFill rotWithShape="1">
              <a:blip r:embed="rId10"/>
              <a:stretch>
                <a:fillRect l="-6957" t="-8333" r="-6957" b="-26667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  <p:sp>
          <p:nvSpPr>
            <p:cNvPr id="48" name="Obdélník 47"/>
            <p:cNvSpPr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664922" y="4972526"/>
              <a:ext cx="699166" cy="369332"/>
            </a:xfrm>
            <a:prstGeom prst="rect">
              <a:avLst/>
            </a:prstGeom>
            <a:blipFill rotWithShape="1">
              <a:blip r:embed="rId11"/>
              <a:stretch>
                <a:fillRect l="-6957" t="-8333" r="-6957" b="-26667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851217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endParaRPr lang="cs-CZ" sz="2400" b="1">
              <a:solidFill>
                <a:srgbClr val="FFFFFF"/>
              </a:solidFill>
              <a:latin typeface="Calibri" pitchFamily="34" charset="0"/>
            </a:endParaRPr>
          </a:p>
          <a:p>
            <a:endParaRPr lang="cs-CZ" sz="15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TextovéPole 4"/>
          <p:cNvSpPr txBox="1">
            <a:spLocks noChangeArrowheads="1"/>
          </p:cNvSpPr>
          <p:nvPr/>
        </p:nvSpPr>
        <p:spPr bwMode="auto">
          <a:xfrm>
            <a:off x="755650" y="471488"/>
            <a:ext cx="6840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Text a grafy: Mgr. Viktor Douša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107</Words>
  <Application>Microsoft Office PowerPoint</Application>
  <PresentationFormat>On-screen Show (4:3)</PresentationFormat>
  <Paragraphs>34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Calibri</vt:lpstr>
      <vt:lpstr>Arial</vt:lpstr>
      <vt:lpstr>Symbol</vt:lpstr>
      <vt:lpstr>Times New Roman</vt:lpstr>
      <vt:lpstr>1_Motiv systému Office</vt:lpstr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1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Viky</dc:creator>
  <cp:lastModifiedBy>DUM</cp:lastModifiedBy>
  <cp:revision>34</cp:revision>
  <dcterms:created xsi:type="dcterms:W3CDTF">2011-04-27T15:22:59Z</dcterms:created>
  <dcterms:modified xsi:type="dcterms:W3CDTF">2012-03-03T18:40:03Z</dcterms:modified>
</cp:coreProperties>
</file>