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9"/>
  </p:notesMasterIdLst>
  <p:handoutMasterIdLst>
    <p:handoutMasterId r:id="rId10"/>
  </p:handoutMasterIdLst>
  <p:sldIdLst>
    <p:sldId id="256" r:id="rId2"/>
    <p:sldId id="275" r:id="rId3"/>
    <p:sldId id="277" r:id="rId4"/>
    <p:sldId id="278" r:id="rId5"/>
    <p:sldId id="280" r:id="rId6"/>
    <p:sldId id="279" r:id="rId7"/>
    <p:sldId id="264" r:id="rId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000000"/>
    <a:srgbClr val="5F5F5F"/>
    <a:srgbClr val="FFFF66"/>
    <a:srgbClr val="FFCC00"/>
    <a:srgbClr val="00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41" autoAdjust="0"/>
    <p:restoredTop sz="94700" autoAdjust="0"/>
  </p:normalViewPr>
  <p:slideViewPr>
    <p:cSldViewPr>
      <p:cViewPr varScale="1">
        <p:scale>
          <a:sx n="53" d="100"/>
          <a:sy n="53" d="100"/>
        </p:scale>
        <p:origin x="-100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00C13548-6ADB-4BF6-A66C-328FEA15053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D4A8467B-28A4-40E8-9735-34371016C0B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C701DC0-32D6-4147-B892-FCAFEAC3F7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A1890-E1D0-4D33-9AFB-9BCD96C981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8385DBB-6A49-430C-BDAF-A5C117E0117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47110B-BD91-412B-B985-4F06C66569A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BF5E41F-0B6E-4A8C-8A69-A9611838123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669252-FAA1-427D-90A5-25FC8C1536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8B049F9-5B87-47E2-8946-7CBD17965E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4C213D1-6891-4D23-AD5A-EF80C437A5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 dirty="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8F4B53F-CCEE-46C7-BA7A-EBBA4E94F0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9E57FA-D804-4830-926C-CB73D4BEAB2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CB07E-89FE-469A-B338-56284C108B1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 dirty="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 dirty="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762D8CE3-AE4E-43B0-9983-18FDA656F97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3" r:id="rId2"/>
    <p:sldLayoutId id="2147483725" r:id="rId3"/>
    <p:sldLayoutId id="2147483722" r:id="rId4"/>
    <p:sldLayoutId id="2147483726" r:id="rId5"/>
    <p:sldLayoutId id="2147483721" r:id="rId6"/>
    <p:sldLayoutId id="2147483727" r:id="rId7"/>
    <p:sldLayoutId id="2147483728" r:id="rId8"/>
    <p:sldLayoutId id="2147483729" r:id="rId9"/>
    <p:sldLayoutId id="2147483720" r:id="rId10"/>
    <p:sldLayoutId id="2147483719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charset="0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Pythagorova věta</a:t>
            </a:r>
            <a:endParaRPr lang="cs-CZ" sz="28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5363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 eaLnBrk="0" hangingPunct="0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VY_32_INOVACE_061_Pythagorova věta</a:t>
            </a:r>
            <a:endParaRPr lang="cs-CZ">
              <a:solidFill>
                <a:schemeClr val="tx2"/>
              </a:solidFill>
            </a:endParaRPr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7350" y="2060575"/>
            <a:ext cx="8496300" cy="35401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Ing. Janeček Jaroslav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29.11.2011</a:t>
            </a: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Stupeň 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Stupeň - základní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Inovace</a:t>
            </a: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Vzdělávací obor: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Matematika –  8. ročník</a:t>
            </a: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Pythagorova věta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Anotace: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 Žák si procvičí příklady na Pythagorovu větu a seznámí se s Pythagorovou větou</a:t>
            </a:r>
          </a:p>
          <a:p>
            <a:pPr eaLnBrk="0" hangingPunct="0">
              <a:defRPr/>
            </a:pP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prezentace + procvičování.</a:t>
            </a:r>
          </a:p>
          <a:p>
            <a:pPr eaLnBrk="0" hangingPunct="0">
              <a:defRPr/>
            </a:pP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</a:p>
          <a:p>
            <a:pPr eaLnBrk="0" hangingPunct="0">
              <a:defRPr/>
            </a:pPr>
            <a:r>
              <a:rPr lang="cs-CZ" sz="1600" dirty="0">
                <a:solidFill>
                  <a:schemeClr val="tx2"/>
                </a:solidFill>
                <a:latin typeface="+mn-lt"/>
              </a:rPr>
              <a:t>Žák porozumí Pythagorově větě a zvládne její aplikaci v příkladech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Pythagorova věta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Pythagorova věta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971550" y="1447800"/>
            <a:ext cx="7962900" cy="4800600"/>
          </a:xfrm>
        </p:spPr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Pythagoras ze Samu – řecký matematik (580-500 př. n. l.)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Pythagorova věta vyjadřuje vzájemný vztah délek stran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pravoúhlého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trojúhelníka.</a:t>
            </a: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Obsah čtverce nad přeponou pravoúhlého trojúhelníku se rovná součtu obsahů čtverců nad oběma odvěsnami.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600" b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600" b="1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smtClean="0">
                <a:latin typeface="Times New Roman" pitchFamily="18" charset="0"/>
                <a:cs typeface="Times New Roman" pitchFamily="18" charset="0"/>
              </a:rPr>
              <a:t> = a</a:t>
            </a:r>
            <a:r>
              <a:rPr lang="cs-CZ" sz="3600" b="1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smtClean="0">
                <a:latin typeface="Times New Roman" pitchFamily="18" charset="0"/>
                <a:cs typeface="Times New Roman" pitchFamily="18" charset="0"/>
              </a:rPr>
              <a:t> + b</a:t>
            </a:r>
            <a:r>
              <a:rPr lang="cs-CZ" sz="3600" b="1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3600" baseline="300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Pythagorova věta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Grafické vyjádření Pythagorovy věty:</a:t>
            </a:r>
          </a:p>
        </p:txBody>
      </p:sp>
      <p:sp>
        <p:nvSpPr>
          <p:cNvPr id="9" name="Pravoúhlý trojúhelník 8"/>
          <p:cNvSpPr/>
          <p:nvPr/>
        </p:nvSpPr>
        <p:spPr>
          <a:xfrm>
            <a:off x="4211638" y="3500438"/>
            <a:ext cx="1368425" cy="1800225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211638" y="5300663"/>
            <a:ext cx="1368425" cy="13684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11413" y="3500438"/>
            <a:ext cx="1800225" cy="18002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 rot="19353110">
            <a:off x="4675188" y="2560638"/>
            <a:ext cx="2257425" cy="22907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cs-CZ"/>
          </a:p>
        </p:txBody>
      </p:sp>
      <p:sp>
        <p:nvSpPr>
          <p:cNvPr id="18439" name="TextovéPole 12"/>
          <p:cNvSpPr txBox="1">
            <a:spLocks noChangeArrowheads="1"/>
          </p:cNvSpPr>
          <p:nvPr/>
        </p:nvSpPr>
        <p:spPr bwMode="auto">
          <a:xfrm>
            <a:off x="3937000" y="3032125"/>
            <a:ext cx="3381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B</a:t>
            </a:r>
          </a:p>
        </p:txBody>
      </p:sp>
      <p:sp>
        <p:nvSpPr>
          <p:cNvPr id="18440" name="TextovéPole 13"/>
          <p:cNvSpPr txBox="1">
            <a:spLocks noChangeArrowheads="1"/>
          </p:cNvSpPr>
          <p:nvPr/>
        </p:nvSpPr>
        <p:spPr bwMode="auto">
          <a:xfrm>
            <a:off x="3779838" y="5389563"/>
            <a:ext cx="3508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C</a:t>
            </a:r>
          </a:p>
        </p:txBody>
      </p:sp>
      <p:sp>
        <p:nvSpPr>
          <p:cNvPr id="18441" name="TextovéPole 14"/>
          <p:cNvSpPr txBox="1">
            <a:spLocks noChangeArrowheads="1"/>
          </p:cNvSpPr>
          <p:nvPr/>
        </p:nvSpPr>
        <p:spPr bwMode="auto">
          <a:xfrm>
            <a:off x="5634038" y="5348288"/>
            <a:ext cx="339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A</a:t>
            </a:r>
          </a:p>
        </p:txBody>
      </p:sp>
      <p:sp>
        <p:nvSpPr>
          <p:cNvPr id="18442" name="TextovéPole 15"/>
          <p:cNvSpPr txBox="1">
            <a:spLocks noChangeArrowheads="1"/>
          </p:cNvSpPr>
          <p:nvPr/>
        </p:nvSpPr>
        <p:spPr bwMode="auto">
          <a:xfrm>
            <a:off x="4583113" y="4868863"/>
            <a:ext cx="312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b</a:t>
            </a:r>
          </a:p>
        </p:txBody>
      </p:sp>
      <p:sp>
        <p:nvSpPr>
          <p:cNvPr id="18443" name="TextovéPole 16"/>
          <p:cNvSpPr txBox="1">
            <a:spLocks noChangeArrowheads="1"/>
          </p:cNvSpPr>
          <p:nvPr/>
        </p:nvSpPr>
        <p:spPr bwMode="auto">
          <a:xfrm>
            <a:off x="4275138" y="4378325"/>
            <a:ext cx="312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a</a:t>
            </a:r>
          </a:p>
        </p:txBody>
      </p:sp>
      <p:sp>
        <p:nvSpPr>
          <p:cNvPr id="18444" name="TextovéPole 17"/>
          <p:cNvSpPr txBox="1">
            <a:spLocks noChangeArrowheads="1"/>
          </p:cNvSpPr>
          <p:nvPr/>
        </p:nvSpPr>
        <p:spPr bwMode="auto">
          <a:xfrm>
            <a:off x="4598988" y="45100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c</a:t>
            </a:r>
          </a:p>
        </p:txBody>
      </p:sp>
      <p:sp>
        <p:nvSpPr>
          <p:cNvPr id="18445" name="TextovéPole 18"/>
          <p:cNvSpPr txBox="1">
            <a:spLocks noChangeArrowheads="1"/>
          </p:cNvSpPr>
          <p:nvPr/>
        </p:nvSpPr>
        <p:spPr bwMode="auto">
          <a:xfrm>
            <a:off x="3113088" y="4237038"/>
            <a:ext cx="3984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a</a:t>
            </a:r>
            <a:r>
              <a:rPr lang="cs-CZ" baseline="30000"/>
              <a:t>2</a:t>
            </a:r>
            <a:endParaRPr lang="cs-CZ"/>
          </a:p>
        </p:txBody>
      </p:sp>
      <p:sp>
        <p:nvSpPr>
          <p:cNvPr id="18446" name="TextovéPole 19"/>
          <p:cNvSpPr txBox="1">
            <a:spLocks noChangeArrowheads="1"/>
          </p:cNvSpPr>
          <p:nvPr/>
        </p:nvSpPr>
        <p:spPr bwMode="auto">
          <a:xfrm>
            <a:off x="5588000" y="3521075"/>
            <a:ext cx="3857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c</a:t>
            </a:r>
            <a:r>
              <a:rPr lang="cs-CZ" baseline="30000"/>
              <a:t>2</a:t>
            </a:r>
            <a:endParaRPr lang="cs-CZ"/>
          </a:p>
        </p:txBody>
      </p:sp>
      <p:sp>
        <p:nvSpPr>
          <p:cNvPr id="18447" name="TextovéPole 20"/>
          <p:cNvSpPr txBox="1">
            <a:spLocks noChangeArrowheads="1"/>
          </p:cNvSpPr>
          <p:nvPr/>
        </p:nvSpPr>
        <p:spPr bwMode="auto">
          <a:xfrm>
            <a:off x="4656138" y="5832475"/>
            <a:ext cx="3984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b</a:t>
            </a:r>
            <a:r>
              <a:rPr lang="cs-CZ" baseline="30000"/>
              <a:t>2</a:t>
            </a:r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Pythagorova věta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Obrácená Pythagorova věta:</a:t>
            </a: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Jestliže je v trojúhelníku součet druhých mocnin délek dvou kratších stran roven druhé mocnině délky nejdelší strany, potom je tento trojúhelník pravoúhlý.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Rozhodni pomocí obrácené Pythagorovy věty, který z trojúhelníků, zadaných délkami stran, je pravoúhlý:       a) 3cm, 4cm, 6cm                                                            b) 4cm, 5cm, 3cm                                                             c) 6cm, 0,8dm, 1dm                                                          d) 45mm, 6cm, 90mm                                                      e) 15cm, 9cm, 12cm                                                         f) 8cm, 9cm, 7cm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Sestroj trojúhelník se stranami dané délky a zjisti zda je pravoúhlý. Výsledek ověř výpočtem podle obrácené Pythagorovy věty. (a=4cm, b=7,5cm, c=8,5cm)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9144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satMod val="13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116013" y="2001838"/>
            <a:ext cx="775335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sz="2000" b="1" dirty="0">
                <a:solidFill>
                  <a:schemeClr val="tx2"/>
                </a:solidFill>
                <a:latin typeface="+mn-lt"/>
                <a:cs typeface="Calibri" pitchFamily="34" charset="0"/>
              </a:rPr>
              <a:t>Veškeré obrázky a texty 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238" y="1890713"/>
            <a:ext cx="3917950" cy="460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sz="2400" b="1" dirty="0">
                <a:solidFill>
                  <a:schemeClr val="tx2"/>
                </a:solidFill>
                <a:latin typeface="+mn-lt"/>
                <a:cs typeface="Calibri" pitchFamily="34" charset="0"/>
              </a:rPr>
              <a:t> </a:t>
            </a:r>
            <a:endParaRPr lang="cs-CZ" sz="24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349</TotalTime>
  <Words>212</Words>
  <Application>Microsoft Office PowerPoint</Application>
  <PresentationFormat>On-screen Show (4:3)</PresentationFormat>
  <Paragraphs>46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19" baseType="lpstr">
      <vt:lpstr>Arial</vt:lpstr>
      <vt:lpstr>Times New Roman</vt:lpstr>
      <vt:lpstr>Wingdings 2</vt:lpstr>
      <vt:lpstr>Verdana</vt:lpstr>
      <vt:lpstr>Calibri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Pythagorova věta</vt:lpstr>
      <vt:lpstr>Snímek 2</vt:lpstr>
      <vt:lpstr>Pythagorova věta</vt:lpstr>
      <vt:lpstr>Pythagorova věta</vt:lpstr>
      <vt:lpstr>Pythagorova věta</vt:lpstr>
      <vt:lpstr>Procvičování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 II. stupeň</dc:title>
  <dc:subject>Matematika</dc:subject>
  <dc:creator>Ing. Janeček Jaroslav</dc:creator>
  <cp:lastModifiedBy>DUM</cp:lastModifiedBy>
  <cp:revision>49</cp:revision>
  <dcterms:created xsi:type="dcterms:W3CDTF">2011-08-30T18:32:26Z</dcterms:created>
  <dcterms:modified xsi:type="dcterms:W3CDTF">2012-03-03T18:49:47Z</dcterms:modified>
  <cp:category>Inovace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TC010183731029</vt:lpwstr>
  </property>
</Properties>
</file>