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5" r:id="rId3"/>
    <p:sldId id="277" r:id="rId4"/>
    <p:sldId id="278" r:id="rId5"/>
    <p:sldId id="279" r:id="rId6"/>
    <p:sldId id="280" r:id="rId7"/>
    <p:sldId id="283" r:id="rId8"/>
    <p:sldId id="284" r:id="rId9"/>
    <p:sldId id="285" r:id="rId10"/>
    <p:sldId id="286" r:id="rId11"/>
    <p:sldId id="264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Times New Roman" pitchFamily="18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0000"/>
    <a:srgbClr val="5F5F5F"/>
    <a:srgbClr val="FFFF66"/>
    <a:srgbClr val="FFCC00"/>
    <a:srgbClr val="00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700" autoAdjust="0"/>
  </p:normalViewPr>
  <p:slideViewPr>
    <p:cSldViewPr>
      <p:cViewPr varScale="1">
        <p:scale>
          <a:sx n="53" d="100"/>
          <a:sy n="53" d="100"/>
        </p:scale>
        <p:origin x="-102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468EE150-2738-4C2D-9FCA-F5779F04C55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dirty="0">
                <a:latin typeface="Times New Roman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561708C3-792F-4DA5-9F96-5F30C056D8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3956AF-3BB0-410A-A688-F1458D8A537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C38F9-1CFA-4FC7-BFB3-4E0EE32717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F752F47-C9A4-4ADB-A86E-296D81C506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B181C-FA58-4799-B052-E32A80726EA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7762E9D-C3A9-4FA4-B46D-8FDB8CFD2E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B39549-B97C-457C-B872-5CD127A045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03C7732-2B8D-4BA1-BF75-BD5AB6CFAB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1A37D11-ACBE-463C-8DD8-879B853B39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 dirty="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7974C-3E6D-4D1C-95C9-D4EA7332E51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10FE4-205F-4FDA-B3DC-236901BDC4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C7522-400E-4562-9D58-05B16000C9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 dirty="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 dirty="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7C2CC992-465D-4CBF-A3B3-B06F697025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3" r:id="rId2"/>
    <p:sldLayoutId id="2147483725" r:id="rId3"/>
    <p:sldLayoutId id="2147483722" r:id="rId4"/>
    <p:sldLayoutId id="2147483726" r:id="rId5"/>
    <p:sldLayoutId id="2147483721" r:id="rId6"/>
    <p:sldLayoutId id="2147483727" r:id="rId7"/>
    <p:sldLayoutId id="2147483728" r:id="rId8"/>
    <p:sldLayoutId id="2147483729" r:id="rId9"/>
    <p:sldLayoutId id="2147483720" r:id="rId10"/>
    <p:sldLayoutId id="2147483719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charset="0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Pythagorova věta – příklady 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5363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 eaLnBrk="0" hangingPunct="0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VY_32_INOVACE_062_Pythagorova věta – příklady </a:t>
            </a:r>
            <a:endParaRPr lang="cs-CZ">
              <a:solidFill>
                <a:schemeClr val="tx2"/>
              </a:solidFill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7350" y="2060575"/>
            <a:ext cx="8496300" cy="37861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Ing. Janeček Jaroslav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1.12.2011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Stupeň - základní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Inovace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Vzdělávací obor: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Matematika –  8. ročník</a:t>
            </a: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Pythagorova věta – příklady 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 Žák se seznámí s postupem řešení jednotlivých příkladů pomocí Pythagorovy věty.</a:t>
            </a: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procvičování.</a:t>
            </a:r>
          </a:p>
          <a:p>
            <a:pPr eaLnBrk="0" hangingPunct="0">
              <a:defRPr/>
            </a:pP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pPr eaLnBrk="0" hangingPunct="0">
              <a:defRPr/>
            </a:pPr>
            <a:r>
              <a:rPr lang="cs-CZ" sz="1600" b="1" dirty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</a:p>
          <a:p>
            <a:pPr eaLnBrk="0" hangingPunct="0">
              <a:defRPr/>
            </a:pPr>
            <a:r>
              <a:rPr lang="cs-CZ" sz="1600" dirty="0">
                <a:solidFill>
                  <a:schemeClr val="tx2"/>
                </a:solidFill>
                <a:latin typeface="+mn-lt"/>
              </a:rPr>
              <a:t>Žák zvládne a osvojí si řešení příkladů s využitím Pythagorovy věty.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Název tématu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Rozhodni pomocí obrácené Pythagorovy věty, zda trojúhelník zadaný délkami stran 5 cm, 6 cm 7 cm je pravoúhlý.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Řešení: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+ 6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= 7</a:t>
            </a:r>
            <a:r>
              <a:rPr lang="cs-CZ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25 + 36 = 49</a:t>
            </a:r>
          </a:p>
          <a:p>
            <a:r>
              <a:rPr lang="cs-CZ" u="sng" smtClean="0">
                <a:latin typeface="Times New Roman" pitchFamily="18" charset="0"/>
                <a:cs typeface="Times New Roman" pitchFamily="18" charset="0"/>
              </a:rPr>
              <a:t>61 ≠ 49</a:t>
            </a:r>
          </a:p>
          <a:p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Zadaný trojúhelník není pravoúhlý, protože součet mocnin kratších stran se nerovná druhé mocnině  nejdelší strany – je větší.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Rozhodni pomocí obrácené Pythagorovy věty, zda trojúhelník zadaný délkami stran 5 cm, 3 cm 4 cm je pravoúhlý.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Řešení: 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+ 4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= 5</a:t>
            </a:r>
            <a:r>
              <a:rPr lang="cs-CZ" sz="2400" baseline="3000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9 + 16 = 25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25 = 25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Zadaný trojúhelník je pravoúhlý, protože součet mocnin kratších stran se rovná mocnině nejdelší strany.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Výpočet délky přepony pravoúhlého trojúhelníku.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 délku úhlopříčky obdélníku ABCD se stranami délek a=8cm, b=6cm.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2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76825" y="2997200"/>
            <a:ext cx="3095625" cy="158432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r>
              <a:rPr lang="cs-CZ" dirty="0"/>
              <a:t>A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5076825" y="2997200"/>
            <a:ext cx="3095625" cy="15843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3" name="TextovéPole 9"/>
          <p:cNvSpPr txBox="1">
            <a:spLocks noChangeArrowheads="1"/>
          </p:cNvSpPr>
          <p:nvPr/>
        </p:nvSpPr>
        <p:spPr bwMode="auto">
          <a:xfrm>
            <a:off x="4787900" y="4581525"/>
            <a:ext cx="338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A</a:t>
            </a:r>
          </a:p>
        </p:txBody>
      </p:sp>
      <p:sp>
        <p:nvSpPr>
          <p:cNvPr id="22534" name="TextovéPole 10"/>
          <p:cNvSpPr txBox="1">
            <a:spLocks noChangeArrowheads="1"/>
          </p:cNvSpPr>
          <p:nvPr/>
        </p:nvSpPr>
        <p:spPr bwMode="auto">
          <a:xfrm>
            <a:off x="8172450" y="4594225"/>
            <a:ext cx="338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B</a:t>
            </a:r>
          </a:p>
        </p:txBody>
      </p:sp>
      <p:sp>
        <p:nvSpPr>
          <p:cNvPr id="22535" name="TextovéPole 11"/>
          <p:cNvSpPr txBox="1">
            <a:spLocks noChangeArrowheads="1"/>
          </p:cNvSpPr>
          <p:nvPr/>
        </p:nvSpPr>
        <p:spPr bwMode="auto">
          <a:xfrm>
            <a:off x="8248650" y="2651125"/>
            <a:ext cx="3508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C</a:t>
            </a:r>
          </a:p>
        </p:txBody>
      </p:sp>
      <p:sp>
        <p:nvSpPr>
          <p:cNvPr id="22536" name="TextovéPole 12"/>
          <p:cNvSpPr txBox="1">
            <a:spLocks noChangeArrowheads="1"/>
          </p:cNvSpPr>
          <p:nvPr/>
        </p:nvSpPr>
        <p:spPr bwMode="auto">
          <a:xfrm>
            <a:off x="4724400" y="2662238"/>
            <a:ext cx="352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D</a:t>
            </a:r>
          </a:p>
        </p:txBody>
      </p:sp>
      <p:sp>
        <p:nvSpPr>
          <p:cNvPr id="22537" name="TextovéPole 13"/>
          <p:cNvSpPr txBox="1">
            <a:spLocks noChangeArrowheads="1"/>
          </p:cNvSpPr>
          <p:nvPr/>
        </p:nvSpPr>
        <p:spPr bwMode="auto">
          <a:xfrm>
            <a:off x="6281738" y="3419475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Výpočet délky odvěsny pravoúhlého trojúhelníku.</a:t>
            </a:r>
          </a:p>
          <a:p>
            <a:r>
              <a:rPr lang="cs-CZ" sz="2400" u="sng" smtClean="0">
                <a:latin typeface="Times New Roman" pitchFamily="18" charset="0"/>
                <a:cs typeface="Times New Roman" pitchFamily="18" charset="0"/>
              </a:rPr>
              <a:t>Příklad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Vypočítej výšku rovnostranného trojúhelníku ABC s délkou strany a=8cm.</a:t>
            </a:r>
          </a:p>
          <a:p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2"/>
            <a:stretch>
              <a:fillRect t="-1017" b="-2033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5364163" y="3141663"/>
            <a:ext cx="2376487" cy="2047875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cs-CZ"/>
          </a:p>
        </p:txBody>
      </p:sp>
      <p:cxnSp>
        <p:nvCxnSpPr>
          <p:cNvPr id="6" name="Přímá spojnice 5"/>
          <p:cNvCxnSpPr>
            <a:stCxn id="4" idx="0"/>
          </p:cNvCxnSpPr>
          <p:nvPr/>
        </p:nvCxnSpPr>
        <p:spPr>
          <a:xfrm>
            <a:off x="6551613" y="3141663"/>
            <a:ext cx="0" cy="20478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81" name="TextovéPole 6"/>
          <p:cNvSpPr txBox="1">
            <a:spLocks noChangeArrowheads="1"/>
          </p:cNvSpPr>
          <p:nvPr/>
        </p:nvSpPr>
        <p:spPr bwMode="auto">
          <a:xfrm>
            <a:off x="4959350" y="5176838"/>
            <a:ext cx="338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A</a:t>
            </a:r>
          </a:p>
        </p:txBody>
      </p:sp>
      <p:sp>
        <p:nvSpPr>
          <p:cNvPr id="24582" name="TextovéPole 7"/>
          <p:cNvSpPr txBox="1">
            <a:spLocks noChangeArrowheads="1"/>
          </p:cNvSpPr>
          <p:nvPr/>
        </p:nvSpPr>
        <p:spPr bwMode="auto">
          <a:xfrm>
            <a:off x="7740650" y="5176838"/>
            <a:ext cx="3381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B</a:t>
            </a:r>
          </a:p>
        </p:txBody>
      </p:sp>
      <p:sp>
        <p:nvSpPr>
          <p:cNvPr id="24583" name="TextovéPole 8"/>
          <p:cNvSpPr txBox="1">
            <a:spLocks noChangeArrowheads="1"/>
          </p:cNvSpPr>
          <p:nvPr/>
        </p:nvSpPr>
        <p:spPr bwMode="auto">
          <a:xfrm>
            <a:off x="6372225" y="2752725"/>
            <a:ext cx="350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C</a:t>
            </a:r>
          </a:p>
        </p:txBody>
      </p:sp>
      <p:sp>
        <p:nvSpPr>
          <p:cNvPr id="24584" name="TextovéPole 9"/>
          <p:cNvSpPr txBox="1">
            <a:spLocks noChangeArrowheads="1"/>
          </p:cNvSpPr>
          <p:nvPr/>
        </p:nvSpPr>
        <p:spPr bwMode="auto">
          <a:xfrm>
            <a:off x="6396038" y="5210175"/>
            <a:ext cx="3508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D</a:t>
            </a:r>
          </a:p>
        </p:txBody>
      </p:sp>
      <p:sp>
        <p:nvSpPr>
          <p:cNvPr id="24585" name="TextovéPole 10"/>
          <p:cNvSpPr txBox="1">
            <a:spLocks noChangeArrowheads="1"/>
          </p:cNvSpPr>
          <p:nvPr/>
        </p:nvSpPr>
        <p:spPr bwMode="auto">
          <a:xfrm>
            <a:off x="6596063" y="41656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cs-CZ"/>
              <a:t>v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560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258888" y="1831975"/>
            <a:ext cx="775493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cs-CZ" sz="2000" b="1" dirty="0">
                <a:solidFill>
                  <a:schemeClr val="tx2"/>
                </a:solidFill>
                <a:latin typeface="+mn-lt"/>
                <a:cs typeface="Calibri" pitchFamily="34" charset="0"/>
              </a:rPr>
              <a:t>Veškeré obrázky a texty 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353</TotalTime>
  <Words>212</Words>
  <Application>Microsoft Office PowerPoint</Application>
  <PresentationFormat>On-screen Show (4:3)</PresentationFormat>
  <Paragraphs>64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11</vt:i4>
      </vt:variant>
    </vt:vector>
  </HeadingPairs>
  <TitlesOfParts>
    <vt:vector size="23" baseType="lpstr">
      <vt:lpstr>Arial</vt:lpstr>
      <vt:lpstr>Times New Roman</vt:lpstr>
      <vt:lpstr>Wingdings 2</vt:lpstr>
      <vt:lpstr>Verdana</vt:lpstr>
      <vt:lpstr>Calibri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Pythagorova věta – příklady </vt:lpstr>
      <vt:lpstr>Snímek 2</vt:lpstr>
      <vt:lpstr>Procvičování</vt:lpstr>
      <vt:lpstr>Procvičování</vt:lpstr>
      <vt:lpstr>Procvičování</vt:lpstr>
      <vt:lpstr>Procvičování</vt:lpstr>
      <vt:lpstr>Procvičování</vt:lpstr>
      <vt:lpstr>Procvičování</vt:lpstr>
      <vt:lpstr>Procvičování</vt:lpstr>
      <vt:lpstr>Procvičování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 II. stupeň</dc:title>
  <dc:subject>Matematika</dc:subject>
  <dc:creator>Ing. Janeček Jaroslav</dc:creator>
  <cp:lastModifiedBy>DUM</cp:lastModifiedBy>
  <cp:revision>51</cp:revision>
  <dcterms:created xsi:type="dcterms:W3CDTF">2011-08-30T18:32:26Z</dcterms:created>
  <dcterms:modified xsi:type="dcterms:W3CDTF">2012-03-03T18:55:11Z</dcterms:modified>
  <cp:category>Inovace</cp:category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TC010183731029</vt:lpwstr>
  </property>
</Properties>
</file>