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0" r:id="rId4"/>
    <p:sldId id="271" r:id="rId5"/>
    <p:sldId id="272" r:id="rId6"/>
    <p:sldId id="276" r:id="rId7"/>
    <p:sldId id="274" r:id="rId8"/>
    <p:sldId id="277" r:id="rId9"/>
    <p:sldId id="278" r:id="rId10"/>
    <p:sldId id="268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3F92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45" autoAdjust="0"/>
    <p:restoredTop sz="94660"/>
  </p:normalViewPr>
  <p:slideViewPr>
    <p:cSldViewPr>
      <p:cViewPr>
        <p:scale>
          <a:sx n="75" d="100"/>
          <a:sy n="75" d="100"/>
        </p:scale>
        <p:origin x="-984" y="-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5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06_ 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SAVCI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689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591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4614" custScaleY="63020" custLinFactY="31319" custLinFactNeighborX="254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57880" y="0"/>
          <a:ext cx="4643470" cy="4643470"/>
        </a:xfrm>
        <a:prstGeom prst="triangle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2054782" y="465670"/>
          <a:ext cx="5100610" cy="123523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VY_32_ INOVACE_ 06_ PŘÍRODOVĚDA 5</a:t>
          </a:r>
          <a:endParaRPr lang="cs-CZ" sz="2300" kern="1200" dirty="0"/>
        </a:p>
      </dsp:txBody>
      <dsp:txXfrm>
        <a:off x="2054782" y="465670"/>
        <a:ext cx="5100610" cy="1235235"/>
      </dsp:txXfrm>
    </dsp:sp>
    <dsp:sp modelId="{ED2230FF-1096-48BA-B691-CB70E3195D4E}">
      <dsp:nvSpPr>
        <dsp:cNvPr id="0" name=""/>
        <dsp:cNvSpPr/>
      </dsp:nvSpPr>
      <dsp:spPr>
        <a:xfrm>
          <a:off x="2203522" y="1855310"/>
          <a:ext cx="4803131" cy="123523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Základní škola a Mateřská škola, Potštejn, okres Rychnov nad Kněžnou</a:t>
          </a:r>
          <a:endParaRPr lang="cs-CZ" sz="2300" kern="1200" dirty="0"/>
        </a:p>
      </dsp:txBody>
      <dsp:txXfrm>
        <a:off x="2203522" y="1855310"/>
        <a:ext cx="4803131" cy="1235235"/>
      </dsp:txXfrm>
    </dsp:sp>
    <dsp:sp modelId="{6E27EA9C-C67C-450A-8A3C-DF1F4862AEAB}">
      <dsp:nvSpPr>
        <dsp:cNvPr id="0" name=""/>
        <dsp:cNvSpPr/>
      </dsp:nvSpPr>
      <dsp:spPr>
        <a:xfrm>
          <a:off x="3857646" y="3786217"/>
          <a:ext cx="1648390" cy="77844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SAVCI</a:t>
          </a:r>
          <a:endParaRPr lang="cs-CZ" sz="2300" b="1" kern="1200" dirty="0"/>
        </a:p>
      </dsp:txBody>
      <dsp:txXfrm>
        <a:off x="3857646" y="3786217"/>
        <a:ext cx="1648390" cy="7784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714348" y="1714488"/>
          <a:ext cx="7929618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214678" y="4500570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SAVCI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63F927"/>
          </a:solidFill>
        </p:spPr>
        <p:txBody>
          <a:bodyPr>
            <a:normAutofit lnSpcReduction="10000"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27.9.2011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Přírodověda         </a:t>
            </a:r>
            <a:r>
              <a:rPr lang="cs-CZ" b="1" dirty="0" smtClean="0"/>
              <a:t>ROČNÍK:</a:t>
            </a:r>
            <a:r>
              <a:rPr lang="cs-CZ" dirty="0" smtClean="0"/>
              <a:t> 5.</a:t>
            </a:r>
            <a:endParaRPr lang="cs-CZ" b="1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obratlovec, savec, společenství živých organizmů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Informatika – vyhledávání informací na internetu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uceluje poznatky žáků o  charakteristických znacích savců. Přibližuje život savců v jednotlivých společenstvích. 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71472" y="214290"/>
            <a:ext cx="8229600" cy="1143000"/>
          </a:xfrm>
        </p:spPr>
        <p:txBody>
          <a:bodyPr/>
          <a:lstStyle/>
          <a:p>
            <a:r>
              <a:rPr lang="cs-CZ" b="1" dirty="0" smtClean="0"/>
              <a:t>Podtrhni všechny savce: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2185988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71472" y="1214422"/>
            <a:ext cx="2428892" cy="500066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Netopýr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Lev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Osel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Komár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Ropucha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Želva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Lední medvěd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Velryba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Páv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Krokodýl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Užovka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Moucha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Pstruh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500430" y="1285860"/>
            <a:ext cx="2428892" cy="492922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Zmije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Člověk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Čolek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Ještěrka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Slon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Zajíc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Úhoř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Hroch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Slunéčko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Nosorožec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Sumec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Bělásek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Jezevec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6357950" y="1285860"/>
            <a:ext cx="2500298" cy="4929222"/>
          </a:xfrm>
          <a:prstGeom prst="roundRect">
            <a:avLst/>
          </a:prstGeom>
          <a:solidFill>
            <a:schemeClr val="bg2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Ježek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Mlok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Skokan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Datel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Štika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Papoušek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Myš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Rosnička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Pes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Vážka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Káně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Kapr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Delfín</a:t>
            </a: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poznáš savce?</a:t>
            </a:r>
            <a:endParaRPr lang="cs-CZ" b="1" dirty="0"/>
          </a:p>
        </p:txBody>
      </p:sp>
      <p:pic>
        <p:nvPicPr>
          <p:cNvPr id="6" name="Zástupný symbol pro obsah 5" descr="RIMG060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5833" t="30282" r="2705" b="8737"/>
          <a:stretch>
            <a:fillRect/>
          </a:stretch>
        </p:blipFill>
        <p:spPr>
          <a:xfrm>
            <a:off x="1785918" y="1857364"/>
            <a:ext cx="5357850" cy="3429024"/>
          </a:xfrm>
          <a:prstGeom prst="ellipse">
            <a:avLst/>
          </a:prstGeom>
        </p:spPr>
      </p:pic>
      <p:sp>
        <p:nvSpPr>
          <p:cNvPr id="7" name="Obláček 6"/>
          <p:cNvSpPr/>
          <p:nvPr/>
        </p:nvSpPr>
        <p:spPr>
          <a:xfrm>
            <a:off x="428596" y="1285860"/>
            <a:ext cx="2500330" cy="1143008"/>
          </a:xfrm>
          <a:prstGeom prst="cloudCallout">
            <a:avLst>
              <a:gd name="adj1" fmla="val 21364"/>
              <a:gd name="adj2" fmla="val 1076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Jsem teplokrevný obratlovec.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5429256" y="1428736"/>
            <a:ext cx="3286148" cy="1500198"/>
          </a:xfrm>
          <a:prstGeom prst="cloudCallout">
            <a:avLst>
              <a:gd name="adj1" fmla="val -91040"/>
              <a:gd name="adj2" fmla="val 34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Patřím mezi nejinteligentnější živočichy.</a:t>
            </a:r>
            <a:endParaRPr lang="cs-CZ" sz="2000" b="1" dirty="0"/>
          </a:p>
        </p:txBody>
      </p:sp>
      <p:sp>
        <p:nvSpPr>
          <p:cNvPr id="9" name="Obláček 8"/>
          <p:cNvSpPr/>
          <p:nvPr/>
        </p:nvSpPr>
        <p:spPr>
          <a:xfrm>
            <a:off x="357158" y="4500570"/>
            <a:ext cx="2928958" cy="1714512"/>
          </a:xfrm>
          <a:prstGeom prst="cloudCallout">
            <a:avLst>
              <a:gd name="adj1" fmla="val 28638"/>
              <a:gd name="adj2" fmla="val -942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Moje mláďata se rodí živá . Sají mateřské mléko.</a:t>
            </a:r>
            <a:endParaRPr lang="cs-CZ" sz="2000" b="1" dirty="0"/>
          </a:p>
        </p:txBody>
      </p:sp>
      <p:sp>
        <p:nvSpPr>
          <p:cNvPr id="10" name="Obláček 9"/>
          <p:cNvSpPr/>
          <p:nvPr/>
        </p:nvSpPr>
        <p:spPr>
          <a:xfrm>
            <a:off x="4357686" y="4071942"/>
            <a:ext cx="4071966" cy="2071702"/>
          </a:xfrm>
          <a:prstGeom prst="cloudCallout">
            <a:avLst>
              <a:gd name="adj1" fmla="val -76455"/>
              <a:gd name="adj2" fmla="val -638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Většinou se pohybujeme po čtyřech končetinách a tělo máme pokryté srstí.  </a:t>
            </a:r>
            <a:endParaRPr lang="cs-CZ" sz="2000" b="1" dirty="0"/>
          </a:p>
        </p:txBody>
      </p:sp>
      <p:sp>
        <p:nvSpPr>
          <p:cNvPr id="11" name="Obláček 10"/>
          <p:cNvSpPr/>
          <p:nvPr/>
        </p:nvSpPr>
        <p:spPr>
          <a:xfrm>
            <a:off x="357158" y="2786058"/>
            <a:ext cx="1500198" cy="1571636"/>
          </a:xfrm>
          <a:prstGeom prst="cloudCallout">
            <a:avLst>
              <a:gd name="adj1" fmla="val 83334"/>
              <a:gd name="adj2" fmla="val -81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Většina z nás má zuby.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b="1" dirty="0" smtClean="0"/>
              <a:t>Kde žijí savci?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3471874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Většina savců žije na souši.</a:t>
            </a:r>
          </a:p>
          <a:p>
            <a:pPr algn="ctr"/>
            <a:r>
              <a:rPr lang="cs-CZ" sz="4400" b="1" dirty="0" smtClean="0"/>
              <a:t>Někteří žijí na souši i ve vodě.</a:t>
            </a:r>
          </a:p>
          <a:p>
            <a:pPr algn="ctr"/>
            <a:r>
              <a:rPr lang="cs-CZ" sz="4400" b="1" dirty="0" smtClean="0"/>
              <a:t>Někteří žijí pouze ve vodě.</a:t>
            </a:r>
          </a:p>
          <a:p>
            <a:pPr algn="ctr"/>
            <a:r>
              <a:rPr lang="cs-CZ" sz="4400" b="1" dirty="0" smtClean="0"/>
              <a:t>Někteří žijí ve vzduchu.</a:t>
            </a:r>
            <a:endParaRPr lang="cs-CZ" sz="4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571472" y="285728"/>
            <a:ext cx="8001056" cy="1143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Kde žijí tito savci?</a:t>
            </a:r>
            <a:endParaRPr lang="cs-CZ" sz="36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571472" y="5357826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bobr</a:t>
            </a: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2071670" y="5357826"/>
            <a:ext cx="1143008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netopýr</a:t>
            </a:r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643306" y="5357826"/>
            <a:ext cx="1143008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velryba</a:t>
            </a:r>
            <a:endParaRPr lang="cs-CZ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000628" y="5357826"/>
            <a:ext cx="121444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myš</a:t>
            </a:r>
            <a:endParaRPr lang="cs-CZ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6429388" y="5357826"/>
            <a:ext cx="121444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delfín</a:t>
            </a:r>
            <a:endParaRPr lang="cs-CZ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428728" y="6072206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kaloň</a:t>
            </a:r>
            <a:endParaRPr lang="cs-CZ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7786710" y="5357826"/>
            <a:ext cx="10715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vydra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4786314" y="6072206"/>
            <a:ext cx="1285884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ptakopysk</a:t>
            </a:r>
            <a:endParaRPr lang="cs-CZ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6357950" y="6072206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klokan</a:t>
            </a:r>
            <a:endParaRPr lang="cs-CZ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3214678" y="6072206"/>
            <a:ext cx="1071570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veverka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58" y="285728"/>
            <a:ext cx="8229600" cy="1939925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Savci společně s ostatními živými organizmy žijí vždy v určitém prostředí. </a:t>
            </a:r>
            <a:r>
              <a:rPr lang="cs-CZ" b="1" dirty="0" smtClean="0"/>
              <a:t>Tvoří tzv. SPOLEČENSTVA.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500034" y="2500306"/>
            <a:ext cx="1857388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LES</a:t>
            </a:r>
            <a:endParaRPr lang="cs-CZ" sz="2400" b="1" dirty="0"/>
          </a:p>
        </p:txBody>
      </p:sp>
      <p:sp>
        <p:nvSpPr>
          <p:cNvPr id="5" name="Elipsa 4"/>
          <p:cNvSpPr/>
          <p:nvPr/>
        </p:nvSpPr>
        <p:spPr>
          <a:xfrm>
            <a:off x="3428992" y="2428868"/>
            <a:ext cx="2000264" cy="1143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POLE</a:t>
            </a:r>
            <a:endParaRPr lang="cs-CZ" sz="2400" b="1" dirty="0"/>
          </a:p>
        </p:txBody>
      </p:sp>
      <p:sp>
        <p:nvSpPr>
          <p:cNvPr id="6" name="Elipsa 5"/>
          <p:cNvSpPr/>
          <p:nvPr/>
        </p:nvSpPr>
        <p:spPr>
          <a:xfrm>
            <a:off x="6286512" y="2643182"/>
            <a:ext cx="2000264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RYBNÍK,</a:t>
            </a:r>
          </a:p>
          <a:p>
            <a:pPr algn="ctr"/>
            <a:r>
              <a:rPr lang="cs-CZ" sz="2400" b="1" dirty="0" smtClean="0"/>
              <a:t>ŘEKA</a:t>
            </a:r>
            <a:endParaRPr lang="cs-CZ" sz="2400" b="1" dirty="0"/>
          </a:p>
        </p:txBody>
      </p:sp>
      <p:sp>
        <p:nvSpPr>
          <p:cNvPr id="7" name="Elipsa 6"/>
          <p:cNvSpPr/>
          <p:nvPr/>
        </p:nvSpPr>
        <p:spPr>
          <a:xfrm>
            <a:off x="2285984" y="4429132"/>
            <a:ext cx="1785950" cy="1143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LIDSKÁ OBYDLÍ</a:t>
            </a:r>
            <a:endParaRPr lang="cs-CZ" sz="2400" b="1" dirty="0"/>
          </a:p>
        </p:txBody>
      </p:sp>
      <p:sp>
        <p:nvSpPr>
          <p:cNvPr id="8" name="Elipsa 7"/>
          <p:cNvSpPr/>
          <p:nvPr/>
        </p:nvSpPr>
        <p:spPr>
          <a:xfrm>
            <a:off x="5715008" y="4572008"/>
            <a:ext cx="1857388" cy="1143008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LOUKA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71472" y="357166"/>
            <a:ext cx="7786742" cy="1714512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Napiš 5 živočichů a rostlin, </a:t>
            </a:r>
          </a:p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které zde můžeš najít.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Kteří savci žijí v tomto společenství?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043230" cy="4525963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dirty="0" smtClean="0"/>
              <a:t>Koza domácí</a:t>
            </a:r>
          </a:p>
          <a:p>
            <a:pPr algn="ctr">
              <a:buNone/>
            </a:pPr>
            <a:r>
              <a:rPr lang="cs-CZ" b="1" dirty="0" smtClean="0"/>
              <a:t>Krtek obecný</a:t>
            </a:r>
          </a:p>
          <a:p>
            <a:pPr algn="ctr">
              <a:buNone/>
            </a:pPr>
            <a:r>
              <a:rPr lang="cs-CZ" b="1" dirty="0" smtClean="0"/>
              <a:t>Kočka domácí</a:t>
            </a:r>
          </a:p>
          <a:p>
            <a:pPr algn="ctr">
              <a:buNone/>
            </a:pPr>
            <a:r>
              <a:rPr lang="cs-CZ" b="1" dirty="0" smtClean="0"/>
              <a:t>Velryba grónská</a:t>
            </a:r>
          </a:p>
          <a:p>
            <a:pPr algn="ctr">
              <a:buNone/>
            </a:pPr>
            <a:r>
              <a:rPr lang="cs-CZ" b="1" dirty="0" smtClean="0"/>
              <a:t>Netopýr obecný</a:t>
            </a:r>
          </a:p>
          <a:p>
            <a:pPr algn="ctr">
              <a:buNone/>
            </a:pPr>
            <a:r>
              <a:rPr lang="cs-CZ" b="1" dirty="0" smtClean="0"/>
              <a:t>Srnec obecný</a:t>
            </a:r>
          </a:p>
          <a:p>
            <a:pPr algn="ctr">
              <a:buNone/>
            </a:pPr>
            <a:r>
              <a:rPr lang="cs-CZ" b="1" dirty="0" smtClean="0"/>
              <a:t>Ondatra pižmová</a:t>
            </a:r>
          </a:p>
          <a:p>
            <a:pPr algn="ctr">
              <a:buNone/>
            </a:pPr>
            <a:r>
              <a:rPr lang="cs-CZ" b="1" dirty="0" smtClean="0"/>
              <a:t>Bobr evropský</a:t>
            </a:r>
          </a:p>
          <a:p>
            <a:pPr algn="ctr">
              <a:buNone/>
            </a:pPr>
            <a:r>
              <a:rPr lang="cs-CZ" b="1" dirty="0" smtClean="0"/>
              <a:t>Křeček obecný</a:t>
            </a:r>
          </a:p>
          <a:p>
            <a:pPr algn="ctr">
              <a:buNone/>
            </a:pPr>
            <a:r>
              <a:rPr lang="cs-CZ" b="1" dirty="0" smtClean="0"/>
              <a:t>Liška obecná</a:t>
            </a:r>
          </a:p>
          <a:p>
            <a:pPr algn="ctr">
              <a:buNone/>
            </a:pPr>
            <a:endParaRPr lang="cs-CZ" b="1" dirty="0" smtClean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5643570" y="1600200"/>
            <a:ext cx="3043230" cy="4525963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dirty="0" smtClean="0"/>
              <a:t>Kráva domácí</a:t>
            </a:r>
          </a:p>
          <a:p>
            <a:pPr algn="ctr">
              <a:buNone/>
            </a:pPr>
            <a:r>
              <a:rPr lang="cs-CZ" b="1" dirty="0" smtClean="0"/>
              <a:t>Rejsek obecný</a:t>
            </a:r>
          </a:p>
          <a:p>
            <a:pPr algn="ctr">
              <a:buNone/>
            </a:pPr>
            <a:r>
              <a:rPr lang="cs-CZ" b="1" dirty="0" smtClean="0"/>
              <a:t>Pes domácí</a:t>
            </a:r>
          </a:p>
          <a:p>
            <a:pPr algn="ctr">
              <a:buNone/>
            </a:pPr>
            <a:r>
              <a:rPr lang="cs-CZ" b="1" dirty="0" smtClean="0"/>
              <a:t>Vydra říční</a:t>
            </a:r>
          </a:p>
          <a:p>
            <a:pPr algn="ctr">
              <a:buNone/>
            </a:pPr>
            <a:r>
              <a:rPr lang="cs-CZ" b="1" dirty="0" smtClean="0"/>
              <a:t>Jelen evropský</a:t>
            </a:r>
          </a:p>
          <a:p>
            <a:pPr algn="ctr">
              <a:buNone/>
            </a:pPr>
            <a:r>
              <a:rPr lang="cs-CZ" b="1" dirty="0" smtClean="0"/>
              <a:t>Prase divoké</a:t>
            </a:r>
          </a:p>
          <a:p>
            <a:pPr algn="ctr">
              <a:buNone/>
            </a:pPr>
            <a:r>
              <a:rPr lang="cs-CZ" b="1" dirty="0" smtClean="0"/>
              <a:t>Delfín skákavý</a:t>
            </a:r>
          </a:p>
          <a:p>
            <a:pPr algn="ctr">
              <a:buNone/>
            </a:pPr>
            <a:r>
              <a:rPr lang="cs-CZ" b="1" dirty="0" smtClean="0"/>
              <a:t>Veverka obecná</a:t>
            </a:r>
          </a:p>
          <a:p>
            <a:pPr algn="ctr">
              <a:buNone/>
            </a:pPr>
            <a:r>
              <a:rPr lang="cs-CZ" b="1" dirty="0" smtClean="0"/>
              <a:t>Hraboš polní</a:t>
            </a:r>
          </a:p>
          <a:p>
            <a:pPr algn="ctr">
              <a:buNone/>
            </a:pPr>
            <a:r>
              <a:rPr lang="cs-CZ" b="1" dirty="0" smtClean="0"/>
              <a:t>Zajíc obecný</a:t>
            </a:r>
          </a:p>
        </p:txBody>
      </p:sp>
      <p:sp>
        <p:nvSpPr>
          <p:cNvPr id="9" name="Elipsa 8"/>
          <p:cNvSpPr/>
          <p:nvPr/>
        </p:nvSpPr>
        <p:spPr>
          <a:xfrm>
            <a:off x="3571868" y="1357298"/>
            <a:ext cx="2000264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VODA</a:t>
            </a:r>
            <a:endParaRPr lang="cs-CZ" sz="2400" b="1" dirty="0"/>
          </a:p>
        </p:txBody>
      </p:sp>
      <p:sp>
        <p:nvSpPr>
          <p:cNvPr id="10" name="Elipsa 9"/>
          <p:cNvSpPr/>
          <p:nvPr/>
        </p:nvSpPr>
        <p:spPr>
          <a:xfrm>
            <a:off x="3571868" y="2571744"/>
            <a:ext cx="2000264" cy="1143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POLE</a:t>
            </a:r>
            <a:endParaRPr lang="cs-CZ" sz="2400" b="1" dirty="0"/>
          </a:p>
        </p:txBody>
      </p:sp>
      <p:sp>
        <p:nvSpPr>
          <p:cNvPr id="11" name="Elipsa 10"/>
          <p:cNvSpPr/>
          <p:nvPr/>
        </p:nvSpPr>
        <p:spPr>
          <a:xfrm>
            <a:off x="3643306" y="3857628"/>
            <a:ext cx="1928826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LES</a:t>
            </a:r>
            <a:endParaRPr lang="cs-CZ" sz="2400" b="1" dirty="0"/>
          </a:p>
        </p:txBody>
      </p:sp>
      <p:sp>
        <p:nvSpPr>
          <p:cNvPr id="12" name="Elipsa 11"/>
          <p:cNvSpPr/>
          <p:nvPr/>
        </p:nvSpPr>
        <p:spPr>
          <a:xfrm>
            <a:off x="3643306" y="5072074"/>
            <a:ext cx="1928826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LIDSKÁ OBYDLÍ</a:t>
            </a:r>
            <a:endParaRPr lang="cs-CZ" sz="2400" b="1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10" grpId="0" build="allAtOnce" animBg="1"/>
      <p:bldP spid="11" grpId="0" build="allAtOnce" animBg="1"/>
      <p:bldP spid="12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00034" y="500042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Podle smluvených pravidel vytvořte skupinky. 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42915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4000" b="1" dirty="0" smtClean="0"/>
              <a:t>Najděte tyto informace: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Název živočicha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Výskyt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Vzhled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Potrava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Přemýšlejte, zda tento živočich může žít v jiném společenství. Zdůvodněte svoji odpověď.</a:t>
            </a:r>
          </a:p>
          <a:p>
            <a:pPr algn="ctr">
              <a:buFont typeface="Wingdings" pitchFamily="2" charset="2"/>
              <a:buChar char="Ø"/>
            </a:pP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71472" y="500042"/>
            <a:ext cx="8001056" cy="12858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Vyberte si jednoho živočicha, </a:t>
            </a:r>
            <a:br>
              <a:rPr lang="cs-CZ" sz="3600" b="1" dirty="0" smtClean="0"/>
            </a:br>
            <a:r>
              <a:rPr lang="cs-CZ" sz="3600" b="1" dirty="0" smtClean="0"/>
              <a:t>který žije v některém společenství. </a:t>
            </a:r>
            <a:endParaRPr lang="cs-CZ" sz="3600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7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Poznáš tyto savce?</a:t>
            </a:r>
            <a:endParaRPr lang="cs-CZ" b="1" dirty="0"/>
          </a:p>
        </p:txBody>
      </p:sp>
      <p:pic>
        <p:nvPicPr>
          <p:cNvPr id="4" name="Zástupný symbol pro obsah 3" descr="100-0030_IMG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2921" t="9574" r="8801" b="9859"/>
          <a:stretch>
            <a:fillRect/>
          </a:stretch>
        </p:blipFill>
        <p:spPr>
          <a:xfrm>
            <a:off x="571472" y="1214422"/>
            <a:ext cx="2406162" cy="185738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5" name="Obrázek 4" descr="DSC01657.JPG"/>
          <p:cNvPicPr>
            <a:picLocks noChangeAspect="1"/>
          </p:cNvPicPr>
          <p:nvPr/>
        </p:nvPicPr>
        <p:blipFill>
          <a:blip r:embed="rId4" cstate="print"/>
          <a:srcRect l="24219" t="33334" r="28906" b="15624"/>
          <a:stretch>
            <a:fillRect/>
          </a:stretch>
        </p:blipFill>
        <p:spPr>
          <a:xfrm>
            <a:off x="3071802" y="1214422"/>
            <a:ext cx="2500330" cy="185738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6" name="Obrázek 5" descr="DSC03501.JPG"/>
          <p:cNvPicPr>
            <a:picLocks noChangeAspect="1"/>
          </p:cNvPicPr>
          <p:nvPr/>
        </p:nvPicPr>
        <p:blipFill>
          <a:blip r:embed="rId5" cstate="print"/>
          <a:srcRect l="15625" t="18750" r="24218" b="24999"/>
          <a:stretch>
            <a:fillRect/>
          </a:stretch>
        </p:blipFill>
        <p:spPr>
          <a:xfrm>
            <a:off x="5715008" y="1214423"/>
            <a:ext cx="2852228" cy="185738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7" name="Obrázek 6" descr="DSC0455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1472" y="3214686"/>
            <a:ext cx="2330662" cy="207170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 descr="RIMG6367.JPG"/>
          <p:cNvPicPr>
            <a:picLocks noChangeAspect="1"/>
          </p:cNvPicPr>
          <p:nvPr/>
        </p:nvPicPr>
        <p:blipFill>
          <a:blip r:embed="rId7" cstate="print"/>
          <a:srcRect l="14844" t="14583" r="8593" b="13541"/>
          <a:stretch>
            <a:fillRect/>
          </a:stretch>
        </p:blipFill>
        <p:spPr>
          <a:xfrm>
            <a:off x="3000363" y="3214686"/>
            <a:ext cx="2643207" cy="207170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 descr="413.JPG"/>
          <p:cNvPicPr>
            <a:picLocks noChangeAspect="1"/>
          </p:cNvPicPr>
          <p:nvPr/>
        </p:nvPicPr>
        <p:blipFill>
          <a:blip r:embed="rId8" cstate="print"/>
          <a:srcRect l="4687" t="26041" r="14844" b="30208"/>
          <a:stretch>
            <a:fillRect/>
          </a:stretch>
        </p:blipFill>
        <p:spPr>
          <a:xfrm>
            <a:off x="500034" y="5000636"/>
            <a:ext cx="3857652" cy="157302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 descr="RIMG2032.JPG"/>
          <p:cNvPicPr>
            <a:picLocks noChangeAspect="1"/>
          </p:cNvPicPr>
          <p:nvPr/>
        </p:nvPicPr>
        <p:blipFill>
          <a:blip r:embed="rId9" cstate="print"/>
          <a:srcRect l="44531" t="21875" r="28125" b="18749"/>
          <a:stretch>
            <a:fillRect/>
          </a:stretch>
        </p:blipFill>
        <p:spPr>
          <a:xfrm>
            <a:off x="5786446" y="3214686"/>
            <a:ext cx="1500198" cy="207170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 descr="501.JPG"/>
          <p:cNvPicPr>
            <a:picLocks noChangeAspect="1"/>
          </p:cNvPicPr>
          <p:nvPr/>
        </p:nvPicPr>
        <p:blipFill>
          <a:blip r:embed="rId10" cstate="print"/>
          <a:srcRect l="1562" t="7291" r="24219" b="3125"/>
          <a:stretch>
            <a:fillRect/>
          </a:stretch>
        </p:blipFill>
        <p:spPr>
          <a:xfrm>
            <a:off x="4500562" y="5000636"/>
            <a:ext cx="2714644" cy="157163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2" name="Obrázek 11" descr="DSC01618.JPG"/>
          <p:cNvPicPr>
            <a:picLocks noChangeAspect="1"/>
          </p:cNvPicPr>
          <p:nvPr/>
        </p:nvPicPr>
        <p:blipFill>
          <a:blip r:embed="rId11" cstate="print"/>
          <a:srcRect l="35156" t="8333" r="31671" b="11458"/>
          <a:stretch>
            <a:fillRect/>
          </a:stretch>
        </p:blipFill>
        <p:spPr>
          <a:xfrm>
            <a:off x="7358082" y="3143248"/>
            <a:ext cx="1214446" cy="342591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SAVCI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rgbClr val="63F927"/>
          </a:solidFill>
          <a:ln>
            <a:solidFill>
              <a:schemeClr val="bg1"/>
            </a:solidFill>
          </a:ln>
        </p:spPr>
        <p:txBody>
          <a:bodyPr>
            <a:normAutofit fontScale="92500"/>
          </a:bodyPr>
          <a:lstStyle/>
          <a:p>
            <a:r>
              <a:rPr lang="cs-CZ" b="1" dirty="0" smtClean="0"/>
              <a:t>teplokrevní obratlovci</a:t>
            </a:r>
          </a:p>
          <a:p>
            <a:r>
              <a:rPr lang="cs-CZ" b="1" dirty="0" smtClean="0"/>
              <a:t>rodí živá mláďata, která sají mateřské mléko</a:t>
            </a:r>
          </a:p>
          <a:p>
            <a:r>
              <a:rPr lang="cs-CZ" b="1" dirty="0" smtClean="0"/>
              <a:t>většinou se pohybují po čtyřech končetinách</a:t>
            </a:r>
          </a:p>
          <a:p>
            <a:r>
              <a:rPr lang="cs-CZ" b="1" dirty="0" smtClean="0"/>
              <a:t>většina má tělo pokryté srstí a má zuby</a:t>
            </a:r>
          </a:p>
          <a:p>
            <a:r>
              <a:rPr lang="cs-CZ" b="1" dirty="0" smtClean="0"/>
              <a:t>patří mezi nejinteligentnější živočichy</a:t>
            </a:r>
          </a:p>
          <a:p>
            <a:r>
              <a:rPr lang="cs-CZ" b="1" dirty="0" smtClean="0"/>
              <a:t>většina z nich žije na souši (někteří i ve vodě, ve vzduchu)</a:t>
            </a:r>
          </a:p>
          <a:p>
            <a:r>
              <a:rPr lang="cs-CZ" b="1" dirty="0" smtClean="0"/>
              <a:t>společně s ostatními živými organizmy tvoří tzv. SPOLEČENSTVA (les, voda, pole, lidská obydlí…)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– vlastní: Mgr. Renata </a:t>
            </a:r>
            <a:r>
              <a:rPr lang="cs-CZ" smtClean="0"/>
              <a:t>Viktorinová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443</TotalTime>
  <Words>399</Words>
  <Application>Microsoft Office PowerPoint</Application>
  <PresentationFormat>Předvádění na obrazovce (4:3)</PresentationFormat>
  <Paragraphs>126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SAVCI</vt:lpstr>
      <vt:lpstr>Podtrhni všechny savce:</vt:lpstr>
      <vt:lpstr>Jak poznáš savce?</vt:lpstr>
      <vt:lpstr>Kde žijí savci?</vt:lpstr>
      <vt:lpstr>Savci společně s ostatními živými organizmy žijí vždy v určitém prostředí. Tvoří tzv. SPOLEČENSTVA.</vt:lpstr>
      <vt:lpstr>Kteří savci žijí v tomto společenství?</vt:lpstr>
      <vt:lpstr> Podle smluvených pravidel vytvořte skupinky.  </vt:lpstr>
      <vt:lpstr>Poznáš tyto savce?</vt:lpstr>
      <vt:lpstr>SAVCI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Dumy</cp:lastModifiedBy>
  <cp:revision>17</cp:revision>
  <dcterms:created xsi:type="dcterms:W3CDTF">2011-07-24T08:19:55Z</dcterms:created>
  <dcterms:modified xsi:type="dcterms:W3CDTF">2012-02-29T02:42:23Z</dcterms:modified>
</cp:coreProperties>
</file>