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6681AD5-1C96-447A-95D0-07BF3562200B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38BD219-11D2-4AF1-8112-7F7367801C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2130425"/>
            <a:ext cx="7342584" cy="2594719"/>
          </a:xfrm>
        </p:spPr>
        <p:txBody>
          <a:bodyPr>
            <a:normAutofit/>
          </a:bodyPr>
          <a:lstStyle/>
          <a:p>
            <a:r>
              <a:rPr lang="cs-CZ" sz="1800" dirty="0" smtClean="0"/>
              <a:t>Název školy: ZŠ Štětí, Ostrovní 300</a:t>
            </a:r>
            <a:br>
              <a:rPr lang="cs-CZ" sz="1800" dirty="0" smtClean="0"/>
            </a:br>
            <a:r>
              <a:rPr lang="cs-CZ" sz="1800" dirty="0" smtClean="0"/>
              <a:t>Autor: Mgr. Štěpánka Beranová</a:t>
            </a:r>
            <a:br>
              <a:rPr lang="cs-CZ" sz="1800" dirty="0" smtClean="0"/>
            </a:br>
            <a:r>
              <a:rPr lang="cs-CZ" sz="1800" dirty="0" smtClean="0"/>
              <a:t>Datum: 3.11. 2011</a:t>
            </a:r>
            <a:br>
              <a:rPr lang="cs-CZ" sz="1800" dirty="0" smtClean="0"/>
            </a:br>
            <a:r>
              <a:rPr lang="cs-CZ" sz="1800" dirty="0" smtClean="0"/>
              <a:t>Jazyk a jazyková komunikace, Český jazyk a literatura, Jazyková výchova, Přímá řeč.</a:t>
            </a:r>
            <a:br>
              <a:rPr lang="cs-CZ" sz="1800" dirty="0" smtClean="0"/>
            </a:br>
            <a:r>
              <a:rPr lang="cs-CZ" sz="1800" dirty="0" smtClean="0"/>
              <a:t>Název materiálu: VY_32_INOVACE_ČJ.5.B.03_PŘÍMÁ ŘEČ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 PŘÍMÁ ŘEČ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Číslo operačního programu: CZ.1.07/1.4.00/21.1693</a:t>
            </a:r>
            <a:br>
              <a:rPr lang="cs-CZ" sz="1800" dirty="0" smtClean="0"/>
            </a:br>
            <a:r>
              <a:rPr lang="cs-CZ" sz="1800" dirty="0" smtClean="0"/>
              <a:t>Název projektu: PRIMA ŠKOLA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157192"/>
            <a:ext cx="6544816" cy="913656"/>
          </a:xfrm>
        </p:spPr>
        <p:txBody>
          <a:bodyPr>
            <a:normAutofit/>
          </a:bodyPr>
          <a:lstStyle/>
          <a:p>
            <a:r>
              <a:rPr lang="cs-CZ" sz="1800" dirty="0"/>
              <a:t>Anotace:  Materiál je určen pro žáky 5. ročníku,  slouží k </a:t>
            </a:r>
            <a:r>
              <a:rPr lang="cs-CZ" sz="1800" dirty="0" smtClean="0"/>
              <a:t>seznámení nového učiva o přímé řeči.</a:t>
            </a:r>
            <a:endParaRPr lang="cs-CZ" sz="1800" dirty="0"/>
          </a:p>
          <a:p>
            <a:endParaRPr lang="cs-CZ" sz="1800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292080" y="491994"/>
            <a:ext cx="25283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VY_32_INOVACE_ČJ.5.B.03-10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7374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Přímá řeč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fontScale="77500" lnSpcReduction="2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4100" dirty="0" smtClean="0"/>
              <a:t>Uvádí řeč mluvčího přímo – </a:t>
            </a:r>
            <a:r>
              <a:rPr lang="cs-CZ" sz="4100" dirty="0" smtClean="0"/>
              <a:t>doslova.</a:t>
            </a:r>
            <a:endParaRPr lang="cs-CZ" sz="4100" dirty="0" smtClean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cs-CZ" dirty="0" smtClean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4100" dirty="0" smtClean="0"/>
              <a:t>Obvykle je na začátku a na konci uvozena </a:t>
            </a:r>
            <a:r>
              <a:rPr lang="cs-CZ" sz="4100" dirty="0" smtClean="0"/>
              <a:t>uvozovkami.</a:t>
            </a:r>
            <a:endParaRPr lang="cs-CZ" sz="4100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sz="4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řeč</a:t>
            </a:r>
          </a:p>
          <a:p>
            <a:pPr marL="82296" indent="0">
              <a:buNone/>
            </a:pPr>
            <a:endParaRPr lang="cs-CZ" dirty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4100" dirty="0"/>
              <a:t>Oznamuje, co kdo </a:t>
            </a:r>
            <a:r>
              <a:rPr lang="cs-CZ" sz="4100" dirty="0" smtClean="0"/>
              <a:t>řekl. </a:t>
            </a:r>
            <a:endParaRPr lang="cs-CZ" sz="4100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02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Uvozovací věta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93568"/>
          </a:xfrm>
        </p:spPr>
        <p:txBody>
          <a:bodyPr>
            <a:normAutofit lnSpcReduction="10000"/>
          </a:bodyPr>
          <a:lstStyle/>
          <a:p>
            <a:pPr marL="82296" indent="0">
              <a:buClr>
                <a:srgbClr val="FF0000"/>
              </a:buClr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Uvádí,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a jak řeč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pronesl.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Clr>
                <a:srgbClr val="FF0000"/>
              </a:buClr>
              <a:buNone/>
            </a:pPr>
            <a:endParaRPr lang="cs-CZ" dirty="0" smtClean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Před přímou řečí (ukončuje ji dvojtečka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Za přímou řečí ( je oddělena čárkou, otazníkem, vykřičníkem, ještě před uvozovkami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Je vložena do přímé řeči ( je oddělena čárkami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25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urči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Honza přišel domů a povídá: </a:t>
            </a:r>
            <a:r>
              <a:rPr lang="cs-CZ" dirty="0" smtClean="0">
                <a:solidFill>
                  <a:srgbClr val="0000FF"/>
                </a:solidFill>
              </a:rPr>
              <a:t>„</a:t>
            </a:r>
            <a:r>
              <a:rPr lang="cs-CZ" dirty="0" smtClean="0"/>
              <a:t>Dnes mám jen jeden úkol z matematiky.</a:t>
            </a:r>
            <a:r>
              <a:rPr lang="cs-CZ" dirty="0" smtClean="0">
                <a:solidFill>
                  <a:srgbClr val="0000FF"/>
                </a:solidFill>
              </a:rPr>
              <a:t>“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dirty="0" smtClean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>
                <a:solidFill>
                  <a:srgbClr val="0000FF"/>
                </a:solidFill>
              </a:rPr>
              <a:t>„</a:t>
            </a:r>
            <a:r>
              <a:rPr lang="cs-CZ" dirty="0" smtClean="0"/>
              <a:t>Dnes mám jen jeden úkol z matematiky,</a:t>
            </a:r>
            <a:r>
              <a:rPr lang="cs-CZ" dirty="0" smtClean="0">
                <a:solidFill>
                  <a:srgbClr val="0000FF"/>
                </a:solidFill>
              </a:rPr>
              <a:t>“ </a:t>
            </a:r>
            <a:r>
              <a:rPr lang="cs-CZ" dirty="0" smtClean="0"/>
              <a:t>povídá Honza.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dirty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>
                <a:solidFill>
                  <a:srgbClr val="0000FF"/>
                </a:solidFill>
              </a:rPr>
              <a:t>„</a:t>
            </a:r>
            <a:r>
              <a:rPr lang="cs-CZ" dirty="0" smtClean="0"/>
              <a:t>Dnes mám jen jeden úkol,</a:t>
            </a:r>
            <a:r>
              <a:rPr lang="cs-CZ" dirty="0" smtClean="0">
                <a:solidFill>
                  <a:srgbClr val="0000FF"/>
                </a:solidFill>
              </a:rPr>
              <a:t>“</a:t>
            </a:r>
            <a:r>
              <a:rPr lang="cs-CZ" dirty="0" smtClean="0"/>
              <a:t> povídá Honza, </a:t>
            </a:r>
            <a:r>
              <a:rPr lang="cs-CZ" dirty="0" smtClean="0">
                <a:solidFill>
                  <a:srgbClr val="0000FF"/>
                </a:solidFill>
              </a:rPr>
              <a:t>„</a:t>
            </a:r>
            <a:r>
              <a:rPr lang="cs-CZ" dirty="0" smtClean="0"/>
              <a:t>a to z matematiky.</a:t>
            </a:r>
            <a:r>
              <a:rPr lang="cs-CZ" dirty="0" smtClean="0">
                <a:solidFill>
                  <a:srgbClr val="0000FF"/>
                </a:solidFill>
              </a:rPr>
              <a:t>“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01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Spoj správně věty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373194" y="1880828"/>
            <a:ext cx="2952328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„Jak to myslíš?“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373194" y="5121188"/>
            <a:ext cx="2880320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ptá se maminka.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88124" y="1751284"/>
            <a:ext cx="2952328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Babička se zlobila: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896036" y="5091036"/>
            <a:ext cx="3744416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„Chováš se jak malý kluk, dědečku!“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43608" y="3458716"/>
            <a:ext cx="3084865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„Vyřiď tetě,“ volala na mě maminka,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868144" y="3645024"/>
            <a:ext cx="3024336" cy="86409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„ať k nám dnes přijde.“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3" name="Pravoúhlá spojnice 12"/>
          <p:cNvCxnSpPr>
            <a:stCxn id="4" idx="6"/>
          </p:cNvCxnSpPr>
          <p:nvPr/>
        </p:nvCxnSpPr>
        <p:spPr>
          <a:xfrm flipH="1">
            <a:off x="4253514" y="2276872"/>
            <a:ext cx="72008" cy="3096344"/>
          </a:xfrm>
          <a:prstGeom prst="bentConnector4">
            <a:avLst>
              <a:gd name="adj1" fmla="val -317465"/>
              <a:gd name="adj2" fmla="val 56395"/>
            </a:avLst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ravoúhlá spojnice 25"/>
          <p:cNvCxnSpPr/>
          <p:nvPr/>
        </p:nvCxnSpPr>
        <p:spPr>
          <a:xfrm>
            <a:off x="3419872" y="4352528"/>
            <a:ext cx="2952328" cy="84584"/>
          </a:xfrm>
          <a:prstGeom prst="bentConnector3">
            <a:avLst/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>
            <a:endCxn id="7" idx="2"/>
          </p:cNvCxnSpPr>
          <p:nvPr/>
        </p:nvCxnSpPr>
        <p:spPr>
          <a:xfrm rot="5400000">
            <a:off x="3686976" y="3485932"/>
            <a:ext cx="3210208" cy="792088"/>
          </a:xfrm>
          <a:prstGeom prst="bentConnector4">
            <a:avLst>
              <a:gd name="adj1" fmla="val 43831"/>
              <a:gd name="adj2" fmla="val 128860"/>
            </a:avLst>
          </a:prstGeom>
          <a:ln>
            <a:solidFill>
              <a:srgbClr val="0000FF"/>
            </a:solidFill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128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uvozovky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Pan učitel se ptá Dany: Jak se jmenuje největší jezero v ČR?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Nevím, přiznává Dana.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Já tady asi nebyla, odpoví Dana.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Tak si prosím, odpoví pan učitel, doplň učební látku!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Ale Dano, vždyť jsme si to minule říkali!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6952863" y="5373216"/>
            <a:ext cx="1052163" cy="864096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51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Převeď přímou řeč do řeči nepřímé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Táta hubuje na Davida: „Nechoď sám přes silnici, kde není přechod!“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„Dnes jdu s </a:t>
            </a:r>
            <a:r>
              <a:rPr lang="cs-CZ" dirty="0" err="1" smtClean="0"/>
              <a:t>holkama</a:t>
            </a:r>
            <a:r>
              <a:rPr lang="cs-CZ" dirty="0" smtClean="0"/>
              <a:t> do kina“, povídá Jan.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Pomůžeš mi </a:t>
            </a:r>
            <a:r>
              <a:rPr lang="cs-CZ" dirty="0" smtClean="0"/>
              <a:t>dnes, prosím, </a:t>
            </a:r>
            <a:r>
              <a:rPr lang="cs-CZ" dirty="0" smtClean="0"/>
              <a:t>s úkolem?“, ptá se </a:t>
            </a:r>
            <a:r>
              <a:rPr lang="cs-CZ" dirty="0"/>
              <a:t>H</a:t>
            </a:r>
            <a:r>
              <a:rPr lang="cs-CZ" dirty="0" smtClean="0"/>
              <a:t>onzík spolužáka.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„Terko,“ volá teta, „</a:t>
            </a:r>
            <a:r>
              <a:rPr lang="cs-CZ" dirty="0" smtClean="0"/>
              <a:t>vyřiď prosím mamince</a:t>
            </a:r>
            <a:r>
              <a:rPr lang="cs-CZ" dirty="0" smtClean="0"/>
              <a:t>, že k vám dnes přijdu.“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 smtClean="0"/>
              <a:t>„Jsem ráda, že už je pátek,“ povídá Jana.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164288" y="5733256"/>
            <a:ext cx="936104" cy="792088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0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MIKULENKOVÁ H. </a:t>
            </a:r>
            <a:r>
              <a:rPr lang="cs-CZ" sz="2400" i="1" dirty="0" smtClean="0"/>
              <a:t>Český jazyk 5, učebnice pro pátý ročník</a:t>
            </a:r>
            <a:r>
              <a:rPr lang="cs-CZ" sz="2400" dirty="0" smtClean="0"/>
              <a:t>. </a:t>
            </a:r>
            <a:r>
              <a:rPr lang="cs-CZ" sz="2400" dirty="0" err="1" smtClean="0"/>
              <a:t>Prodos</a:t>
            </a:r>
            <a:r>
              <a:rPr lang="cs-CZ" sz="2400" dirty="0" smtClean="0"/>
              <a:t>, Olomouc, 2008, s. 16. ISBN 978-80-7230-217-8.</a:t>
            </a:r>
            <a:endParaRPr lang="cs-CZ" sz="2400" smtClean="0"/>
          </a:p>
          <a:p>
            <a:pPr marL="82296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166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</a:t>
            </a:r>
            <a:r>
              <a:rPr lang="cs-CZ" sz="3600" dirty="0" smtClean="0"/>
              <a:t>návod: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Žáci se seznámí co je to: přímá řeč, nepřímá řeč, uvozovací </a:t>
            </a:r>
            <a:r>
              <a:rPr lang="cs-CZ" sz="2400" dirty="0" smtClean="0"/>
              <a:t>věta.</a:t>
            </a:r>
            <a:endParaRPr lang="cs-CZ" sz="2400" dirty="0"/>
          </a:p>
          <a:p>
            <a:r>
              <a:rPr lang="cs-CZ" sz="2400" dirty="0" smtClean="0"/>
              <a:t>Na třetí straně žáci zkouší rozlišit větu uvozovací a přímou řeč.</a:t>
            </a:r>
          </a:p>
          <a:p>
            <a:r>
              <a:rPr lang="cs-CZ" sz="2400" dirty="0" smtClean="0"/>
              <a:t>Na čtvrté straně spojují k sobě správné věty.</a:t>
            </a:r>
          </a:p>
          <a:p>
            <a:r>
              <a:rPr lang="cs-CZ" sz="2400" dirty="0" smtClean="0"/>
              <a:t>Na páté doplňují správně uvozovky.</a:t>
            </a:r>
          </a:p>
          <a:p>
            <a:r>
              <a:rPr lang="cs-CZ" sz="2400" dirty="0" smtClean="0"/>
              <a:t>Na šesté zkouší převést řeč přímou do nepřímé.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2541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143</TotalTime>
  <Words>396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Název školy: ZŠ Štětí, Ostrovní 300 Autor: Mgr. Štěpánka Beranová Datum: 3.11. 2011 Jazyk a jazyková komunikace, Český jazyk a literatura, Jazyková výchova, Přímá řeč. Název materiálu: VY_32_INOVACE_ČJ.5.B.03_PŘÍMÁ ŘEČ Název:  PŘÍMÁ ŘEČ Číslo operačního programu: CZ.1.07/1.4.00/21.1693 Název projektu: PRIMA ŠKOLA</vt:lpstr>
      <vt:lpstr>Přímá řeč</vt:lpstr>
      <vt:lpstr>Uvozovací věta</vt:lpstr>
      <vt:lpstr>Správně urči</vt:lpstr>
      <vt:lpstr>Spoj správně věty</vt:lpstr>
      <vt:lpstr>Doplň uvozovky</vt:lpstr>
      <vt:lpstr>Převeď přímou řeč do řeči nepřímé</vt:lpstr>
      <vt:lpstr>Použité zdroje:</vt:lpstr>
      <vt:lpstr>Metodický návod: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8. 10. 2011 Jazyk a jazyková komunikace, Český jazyk a literatura, Jazyková výchova, Abeceda. Název materiálu: VY_32_INOVACE_ČJ.5.B.01_PŘÍMÁ ŘEČ Název:  PŘÍMÁ ŘEČ Číslo operačního programu: CZ.1.07/1.4.00/21.1693 Název projektu: PRIMA ŠKOLA</dc:title>
  <dc:creator>PC-29T3</dc:creator>
  <cp:lastModifiedBy>Učitel</cp:lastModifiedBy>
  <cp:revision>19</cp:revision>
  <dcterms:created xsi:type="dcterms:W3CDTF">2011-11-11T11:42:40Z</dcterms:created>
  <dcterms:modified xsi:type="dcterms:W3CDTF">2012-03-04T07:35:29Z</dcterms:modified>
</cp:coreProperties>
</file>