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880320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</a:t>
            </a:r>
            <a:r>
              <a:rPr lang="cs-CZ" sz="1800"/>
              <a:t>: </a:t>
            </a:r>
            <a:r>
              <a:rPr lang="cs-CZ" sz="1800" smtClean="0"/>
              <a:t> 2.12. </a:t>
            </a:r>
            <a:r>
              <a:rPr lang="cs-CZ" sz="1800" dirty="0"/>
              <a:t>2011</a:t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Předpony s-/se, z-/ze, </a:t>
            </a:r>
            <a:r>
              <a:rPr lang="cs-CZ" sz="1800" dirty="0" err="1" smtClean="0"/>
              <a:t>vz</a:t>
            </a:r>
            <a:r>
              <a:rPr lang="cs-CZ" sz="1800" dirty="0" smtClean="0"/>
              <a:t>-/</a:t>
            </a:r>
            <a:r>
              <a:rPr lang="cs-CZ" sz="1800" dirty="0" err="1" smtClean="0"/>
              <a:t>vze</a:t>
            </a:r>
            <a:r>
              <a:rPr lang="cs-CZ" sz="1800" dirty="0" smtClean="0"/>
              <a:t>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 VY_32_INOVACE_ČJ.5.B.04_PŘEDPONY S-/SE, Z-/ZE, VZ-/VZE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5. ročníku,  slouží k </a:t>
            </a:r>
            <a:r>
              <a:rPr lang="cs-CZ" sz="1800" dirty="0" smtClean="0"/>
              <a:t>seznámení a procvičení nového učiva o předponách.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473832" y="491994"/>
            <a:ext cx="25283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VY_32_INOVACE_ČJ.5.B.04-10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Předpony s-/se, z-/ze, </a:t>
            </a:r>
            <a:r>
              <a:rPr lang="cs-CZ" sz="3600" dirty="0" err="1" smtClean="0"/>
              <a:t>vz</a:t>
            </a:r>
            <a:r>
              <a:rPr lang="cs-CZ" sz="3600" dirty="0" smtClean="0"/>
              <a:t>-/</a:t>
            </a:r>
            <a:r>
              <a:rPr lang="cs-CZ" sz="3600" dirty="0" err="1" smtClean="0"/>
              <a:t>vze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93568"/>
          </a:xfrm>
        </p:spPr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(e) – směřování </a:t>
            </a:r>
            <a:r>
              <a:rPr lang="cs-CZ" sz="2400" b="1" dirty="0" smtClean="0">
                <a:solidFill>
                  <a:srgbClr val="FF0000"/>
                </a:solidFill>
              </a:rPr>
              <a:t>dohromady</a:t>
            </a:r>
            <a:r>
              <a:rPr lang="cs-CZ" sz="2400" dirty="0" smtClean="0"/>
              <a:t> (na jedno místo, k sobě)</a:t>
            </a:r>
          </a:p>
          <a:p>
            <a:pPr marL="82296" indent="0">
              <a:buNone/>
            </a:pPr>
            <a:r>
              <a:rPr lang="cs-CZ" sz="2400" dirty="0" smtClean="0"/>
              <a:t>                       </a:t>
            </a:r>
          </a:p>
          <a:p>
            <a:pPr marL="82296" indent="0">
              <a:buNone/>
            </a:pPr>
            <a:r>
              <a:rPr lang="cs-CZ" sz="2400" dirty="0" smtClean="0"/>
              <a:t>                          </a:t>
            </a:r>
            <a:r>
              <a:rPr lang="cs-CZ" sz="24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stočit, sbírat, splétat, sčítat, smotat</a:t>
            </a:r>
            <a:endParaRPr lang="cs-CZ" sz="2400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(e) – směřování z povrchu </a:t>
            </a:r>
            <a:r>
              <a:rPr lang="cs-CZ" sz="2400" b="1" dirty="0" smtClean="0">
                <a:solidFill>
                  <a:srgbClr val="FF0000"/>
                </a:solidFill>
              </a:rPr>
              <a:t>pryč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                          </a:t>
            </a:r>
            <a:r>
              <a:rPr lang="cs-CZ" sz="24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setřít, smazat, smýt, spláchnout</a:t>
            </a:r>
            <a:endParaRPr lang="cs-CZ" sz="2400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(e) – směřování shora </a:t>
            </a:r>
            <a:r>
              <a:rPr lang="cs-CZ" sz="2400" b="1" dirty="0" smtClean="0">
                <a:solidFill>
                  <a:srgbClr val="FF0000"/>
                </a:solidFill>
              </a:rPr>
              <a:t>dolů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</a:t>
            </a:r>
            <a:r>
              <a:rPr lang="cs-CZ" sz="24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snášet, sjet, seskočit, spadnout, skutálet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1793688" y="2423960"/>
            <a:ext cx="504056" cy="180019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418758" y="2437478"/>
            <a:ext cx="504056" cy="180018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2267744" y="2582905"/>
            <a:ext cx="152642" cy="432048"/>
          </a:xfrm>
          <a:prstGeom prst="up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2270035" y="2019254"/>
            <a:ext cx="152642" cy="418224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045716" y="4152241"/>
            <a:ext cx="546064" cy="23402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2240366" y="5733256"/>
            <a:ext cx="288032" cy="576064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300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Předpony s-/se, z-/ze, </a:t>
            </a:r>
            <a:r>
              <a:rPr lang="cs-CZ" sz="3600" dirty="0" err="1"/>
              <a:t>vz</a:t>
            </a:r>
            <a:r>
              <a:rPr lang="cs-CZ" sz="3600" dirty="0"/>
              <a:t>-/</a:t>
            </a:r>
            <a:r>
              <a:rPr lang="cs-CZ" sz="3600" dirty="0" err="1"/>
              <a:t>vze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93568"/>
          </a:xfrm>
        </p:spPr>
        <p:txBody>
          <a:bodyPr/>
          <a:lstStyle/>
          <a:p>
            <a:pPr marL="82296" indent="0">
              <a:buNone/>
            </a:pPr>
            <a:r>
              <a:rPr lang="cs-CZ" sz="24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</a:t>
            </a:r>
            <a:r>
              <a:rPr lang="cs-CZ" sz="2400" dirty="0"/>
              <a:t>(e) – směřování </a:t>
            </a:r>
            <a:r>
              <a:rPr lang="cs-CZ" sz="2400" b="1" dirty="0">
                <a:solidFill>
                  <a:srgbClr val="FF0000"/>
                </a:solidFill>
              </a:rPr>
              <a:t>vzhůru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                          </a:t>
            </a:r>
            <a:r>
              <a:rPr lang="cs-CZ" sz="24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vzlétnout, vznášet, vzedmout, vzhůru</a:t>
            </a:r>
            <a:r>
              <a:rPr lang="cs-CZ" sz="2400" dirty="0" smtClean="0"/>
              <a:t>      </a:t>
            </a:r>
            <a:endParaRPr lang="cs-CZ" sz="2400" dirty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/>
              <a:t>(e) – </a:t>
            </a:r>
            <a:r>
              <a:rPr lang="cs-CZ" sz="2400" b="1" dirty="0">
                <a:solidFill>
                  <a:srgbClr val="FF0000"/>
                </a:solidFill>
              </a:rPr>
              <a:t>dokončení děje  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                          </a:t>
            </a:r>
            <a:r>
              <a:rPr lang="cs-CZ" sz="24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ztloustnout, zvadnout, zkamenět</a:t>
            </a:r>
            <a:r>
              <a:rPr lang="cs-CZ" sz="2400" dirty="0" smtClean="0"/>
              <a:t>      </a:t>
            </a:r>
            <a:endParaRPr lang="cs-CZ" sz="2400" dirty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/>
              <a:t>(e) – </a:t>
            </a:r>
            <a:r>
              <a:rPr lang="cs-CZ" sz="2400" b="1" dirty="0">
                <a:solidFill>
                  <a:srgbClr val="FF0000"/>
                </a:solidFill>
              </a:rPr>
              <a:t>výsledek děje</a:t>
            </a:r>
            <a:r>
              <a:rPr lang="cs-CZ" sz="2400" dirty="0"/>
              <a:t> (stát se nějakým)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</a:t>
            </a:r>
            <a:r>
              <a:rPr lang="cs-CZ" sz="24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zbarvit, zmoknout, ztratit, zkrátit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4" name="Šipka nahoru 3"/>
          <p:cNvSpPr/>
          <p:nvPr/>
        </p:nvSpPr>
        <p:spPr>
          <a:xfrm>
            <a:off x="2195736" y="2268393"/>
            <a:ext cx="288032" cy="576064"/>
          </a:xfrm>
          <a:prstGeom prst="up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Je rovno 4"/>
          <p:cNvSpPr/>
          <p:nvPr/>
        </p:nvSpPr>
        <p:spPr>
          <a:xfrm>
            <a:off x="1979712" y="5805264"/>
            <a:ext cx="648072" cy="504056"/>
          </a:xfrm>
          <a:prstGeom prst="mathEqual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dolů 6"/>
          <p:cNvSpPr/>
          <p:nvPr/>
        </p:nvSpPr>
        <p:spPr>
          <a:xfrm>
            <a:off x="2015716" y="3986661"/>
            <a:ext cx="576064" cy="720080"/>
          </a:xfrm>
          <a:prstGeom prst="curvedDown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95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Předpony s-/se, z-/ze, </a:t>
            </a:r>
            <a:r>
              <a:rPr lang="cs-CZ" sz="3600" dirty="0" err="1"/>
              <a:t>vz</a:t>
            </a:r>
            <a:r>
              <a:rPr lang="cs-CZ" sz="3600" dirty="0"/>
              <a:t>-/</a:t>
            </a:r>
            <a:r>
              <a:rPr lang="cs-CZ" sz="3600" dirty="0" err="1"/>
              <a:t>vze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Zapamatuj si ustálené případy: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800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Schovat (se), skončit, slevit, spálit, spáchat, stěžovat si, strávit, sdělit, shořet</a:t>
            </a:r>
          </a:p>
          <a:p>
            <a:pPr marL="82296" indent="0">
              <a:buNone/>
            </a:pPr>
            <a:endParaRPr lang="cs-CZ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800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Zkoumat, zkoušet, zpívat, zpovídat, zlevnit, způsob</a:t>
            </a:r>
          </a:p>
          <a:p>
            <a:pPr marL="82296" indent="0">
              <a:buNone/>
            </a:pPr>
            <a:endParaRPr lang="cs-CZ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2800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a slova od těchto slov odvozená</a:t>
            </a:r>
            <a:endParaRPr lang="cs-CZ" sz="2800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1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doplň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331640" y="1484784"/>
            <a:ext cx="2160240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motat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1592319" y="2762944"/>
            <a:ext cx="2160240" cy="79208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padl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1168719" y="4077072"/>
            <a:ext cx="2304256" cy="100811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černat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3995936" y="1591520"/>
            <a:ext cx="2304256" cy="100811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tratit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3784619" y="3383772"/>
            <a:ext cx="2376264" cy="100811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chudl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6160883" y="5459670"/>
            <a:ext cx="2412268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kamenět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1168719" y="5487372"/>
            <a:ext cx="2376264" cy="97210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</a:t>
            </a:r>
            <a:r>
              <a:rPr lang="cs-CZ" sz="2400" dirty="0" err="1" smtClean="0"/>
              <a:t>pěv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6437108" y="2303553"/>
            <a:ext cx="2016224" cy="996299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balit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3752559" y="4909380"/>
            <a:ext cx="2304256" cy="98072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trávit</a:t>
            </a:r>
            <a:endParaRPr lang="cs-CZ" sz="2400" dirty="0"/>
          </a:p>
        </p:txBody>
      </p:sp>
      <p:sp>
        <p:nvSpPr>
          <p:cNvPr id="13" name="Ovál 12"/>
          <p:cNvSpPr/>
          <p:nvPr/>
        </p:nvSpPr>
        <p:spPr>
          <a:xfrm>
            <a:off x="6412911" y="3861754"/>
            <a:ext cx="2160240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točit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1700808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2948423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14212" y="1864743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4519" y="2576471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09740" y="3656995"/>
            <a:ext cx="294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677012" y="4391884"/>
            <a:ext cx="180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55976" y="5168911"/>
            <a:ext cx="258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09016" y="4170981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02578" y="5805263"/>
            <a:ext cx="266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88224" y="573325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6725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to správně napsané?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1547664" y="1772816"/>
            <a:ext cx="1944216" cy="936104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zkazit</a:t>
            </a:r>
            <a:endParaRPr lang="cs-CZ" sz="2400" dirty="0"/>
          </a:p>
        </p:txBody>
      </p:sp>
      <p:sp>
        <p:nvSpPr>
          <p:cNvPr id="5" name="Mrak 4"/>
          <p:cNvSpPr/>
          <p:nvPr/>
        </p:nvSpPr>
        <p:spPr>
          <a:xfrm>
            <a:off x="5508104" y="1932805"/>
            <a:ext cx="2088232" cy="10801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skoumat</a:t>
            </a:r>
            <a:endParaRPr lang="cs-CZ" sz="2400" dirty="0"/>
          </a:p>
        </p:txBody>
      </p:sp>
      <p:sp>
        <p:nvSpPr>
          <p:cNvPr id="6" name="Mrak 5"/>
          <p:cNvSpPr/>
          <p:nvPr/>
        </p:nvSpPr>
        <p:spPr>
          <a:xfrm>
            <a:off x="2951820" y="3429000"/>
            <a:ext cx="2484276" cy="10801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spláchnout</a:t>
            </a:r>
            <a:endParaRPr lang="cs-CZ" sz="2400" dirty="0"/>
          </a:p>
        </p:txBody>
      </p:sp>
      <p:sp>
        <p:nvSpPr>
          <p:cNvPr id="7" name="Mrak 6"/>
          <p:cNvSpPr/>
          <p:nvPr/>
        </p:nvSpPr>
        <p:spPr>
          <a:xfrm>
            <a:off x="1907704" y="5157192"/>
            <a:ext cx="2088232" cy="10801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vslétnout</a:t>
            </a:r>
            <a:endParaRPr lang="cs-CZ" sz="2400" dirty="0"/>
          </a:p>
        </p:txBody>
      </p:sp>
      <p:sp>
        <p:nvSpPr>
          <p:cNvPr id="8" name="Mrak 7"/>
          <p:cNvSpPr/>
          <p:nvPr/>
        </p:nvSpPr>
        <p:spPr>
          <a:xfrm>
            <a:off x="5940152" y="4869160"/>
            <a:ext cx="2232248" cy="10801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zvadnout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120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Je to správně napsané?</a:t>
            </a:r>
          </a:p>
        </p:txBody>
      </p:sp>
      <p:sp>
        <p:nvSpPr>
          <p:cNvPr id="4" name="Mrak 3"/>
          <p:cNvSpPr/>
          <p:nvPr/>
        </p:nvSpPr>
        <p:spPr>
          <a:xfrm>
            <a:off x="1835696" y="1988840"/>
            <a:ext cx="2088232" cy="1224136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smoknul</a:t>
            </a:r>
            <a:endParaRPr lang="cs-CZ" sz="2400" dirty="0"/>
          </a:p>
        </p:txBody>
      </p:sp>
      <p:sp>
        <p:nvSpPr>
          <p:cNvPr id="5" name="Mrak 4"/>
          <p:cNvSpPr/>
          <p:nvPr/>
        </p:nvSpPr>
        <p:spPr>
          <a:xfrm>
            <a:off x="5724128" y="1988840"/>
            <a:ext cx="2160240" cy="1224136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zkamenět</a:t>
            </a:r>
            <a:endParaRPr lang="cs-CZ" sz="2400" dirty="0"/>
          </a:p>
        </p:txBody>
      </p:sp>
      <p:sp>
        <p:nvSpPr>
          <p:cNvPr id="6" name="Mrak 5"/>
          <p:cNvSpPr/>
          <p:nvPr/>
        </p:nvSpPr>
        <p:spPr>
          <a:xfrm>
            <a:off x="3563888" y="3550618"/>
            <a:ext cx="2376264" cy="1152128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znášet</a:t>
            </a:r>
            <a:endParaRPr lang="cs-CZ" sz="2400" dirty="0"/>
          </a:p>
        </p:txBody>
      </p:sp>
      <p:sp>
        <p:nvSpPr>
          <p:cNvPr id="7" name="Mrak 6"/>
          <p:cNvSpPr/>
          <p:nvPr/>
        </p:nvSpPr>
        <p:spPr>
          <a:xfrm>
            <a:off x="1403648" y="5013176"/>
            <a:ext cx="2376264" cy="122413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vzlétnout</a:t>
            </a:r>
            <a:endParaRPr lang="cs-CZ" sz="2400" dirty="0"/>
          </a:p>
        </p:txBody>
      </p:sp>
      <p:sp>
        <p:nvSpPr>
          <p:cNvPr id="8" name="Mrak 7"/>
          <p:cNvSpPr/>
          <p:nvPr/>
        </p:nvSpPr>
        <p:spPr>
          <a:xfrm>
            <a:off x="5724128" y="4941168"/>
            <a:ext cx="2160240" cy="1152128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sjet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007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MIKULENKOVÁ H. </a:t>
            </a:r>
            <a:r>
              <a:rPr lang="cs-CZ" sz="2400" i="1" dirty="0" smtClean="0"/>
              <a:t>Český jazyk 5, učebnice pro pátý ročník</a:t>
            </a:r>
            <a:r>
              <a:rPr lang="cs-CZ" sz="2400" dirty="0" smtClean="0"/>
              <a:t>. </a:t>
            </a:r>
            <a:r>
              <a:rPr lang="cs-CZ" sz="2400" dirty="0" err="1" smtClean="0"/>
              <a:t>Prodos</a:t>
            </a:r>
            <a:r>
              <a:rPr lang="cs-CZ" sz="2400" dirty="0" smtClean="0"/>
              <a:t>, Olomouc, 2008, s. </a:t>
            </a:r>
            <a:r>
              <a:rPr lang="cs-CZ" sz="2400" smtClean="0"/>
              <a:t>26</a:t>
            </a:r>
            <a:r>
              <a:rPr lang="cs-CZ" sz="2400" dirty="0" smtClean="0"/>
              <a:t>. ISBN 978-80-7230-217-8.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</a:t>
            </a:r>
            <a:r>
              <a:rPr lang="cs-CZ" sz="3600" dirty="0" smtClean="0"/>
              <a:t>návod: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</a:t>
            </a:r>
            <a:r>
              <a:rPr lang="cs-CZ" sz="2600" dirty="0"/>
              <a:t>nejprve </a:t>
            </a:r>
            <a:r>
              <a:rPr lang="cs-CZ" sz="2600" dirty="0" smtClean="0"/>
              <a:t>seznámí s pravidly o psaní předpon s-/se, z-/ze, </a:t>
            </a:r>
            <a:r>
              <a:rPr lang="cs-CZ" sz="2600" dirty="0" err="1" smtClean="0"/>
              <a:t>vz</a:t>
            </a:r>
            <a:r>
              <a:rPr lang="cs-CZ" sz="2600" dirty="0" smtClean="0"/>
              <a:t>-/</a:t>
            </a:r>
            <a:r>
              <a:rPr lang="cs-CZ" sz="2600" dirty="0" err="1" smtClean="0"/>
              <a:t>vze</a:t>
            </a:r>
            <a:r>
              <a:rPr lang="cs-CZ" sz="2600" dirty="0" smtClean="0"/>
              <a:t>. </a:t>
            </a:r>
          </a:p>
          <a:p>
            <a:r>
              <a:rPr lang="cs-CZ" sz="2600" dirty="0" smtClean="0"/>
              <a:t>Na čtvrté straně </a:t>
            </a:r>
            <a:r>
              <a:rPr lang="cs-CZ" sz="2600" dirty="0"/>
              <a:t>doplňují </a:t>
            </a:r>
            <a:r>
              <a:rPr lang="cs-CZ" sz="2600" dirty="0" smtClean="0"/>
              <a:t>vynechané předpony, pro kontrolu jim učitel pustí </a:t>
            </a:r>
            <a:r>
              <a:rPr lang="cs-CZ" sz="2600" dirty="0" smtClean="0"/>
              <a:t>prezentaci. </a:t>
            </a:r>
            <a:endParaRPr lang="cs-CZ" sz="2600" dirty="0" smtClean="0"/>
          </a:p>
          <a:p>
            <a:r>
              <a:rPr lang="cs-CZ" sz="2600" dirty="0" smtClean="0"/>
              <a:t>Na páté a šesté straně určují, zda je slovo správně napsané.</a:t>
            </a:r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386</TotalTime>
  <Words>338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Název školy: ZŠ Štětí, Ostrovní 300 Autor: Mgr. Štěpánka Beranová Datum:  2.12. 2011 Jazyk a jazyková komunikace, Český jazyk a literatura, Jazyková výchova, Předpony s-/se, z-/ze, vz-/vze. Název materiálu:  VY_32_INOVACE_ČJ.5.B.04_PŘEDPONY S-/SE, Z-/ZE, VZ-/VZE Číslo operačního programu:  CZ.1.07/1.4.00/21.1693 Název projektu:  PRIMA ŠKOLA</vt:lpstr>
      <vt:lpstr>Předpony s-/se, z-/ze, vz-/vze</vt:lpstr>
      <vt:lpstr>Předpony s-/se, z-/ze, vz-/vze</vt:lpstr>
      <vt:lpstr>Předpony s-/se, z-/ze, vz-/vze</vt:lpstr>
      <vt:lpstr>Správně doplň</vt:lpstr>
      <vt:lpstr>Je to správně napsané?</vt:lpstr>
      <vt:lpstr>Je to správně napsané?</vt:lpstr>
      <vt:lpstr>Použité zdroje:</vt:lpstr>
      <vt:lpstr>Metodický návod: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Učitel</cp:lastModifiedBy>
  <cp:revision>45</cp:revision>
  <dcterms:created xsi:type="dcterms:W3CDTF">2011-10-24T08:20:33Z</dcterms:created>
  <dcterms:modified xsi:type="dcterms:W3CDTF">2012-03-04T07:40:01Z</dcterms:modified>
</cp:coreProperties>
</file>