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75" r:id="rId4"/>
    <p:sldId id="277" r:id="rId5"/>
    <p:sldId id="276" r:id="rId6"/>
    <p:sldId id="273" r:id="rId7"/>
    <p:sldId id="27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119938-828B-4335-BE26-9CB9A4CEC4F9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2E22A7-8A2B-4FB5-AD70-D5B27E57857A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766680" cy="2592288"/>
          </a:xfrm>
        </p:spPr>
        <p:txBody>
          <a:bodyPr>
            <a:no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 4.2. 2012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Jazyk a jazyková komunikace, Český jazyk a literatura, Jazyková výchova, </a:t>
            </a:r>
            <a:r>
              <a:rPr lang="cs-CZ" sz="1800" dirty="0" smtClean="0"/>
              <a:t>Skupiny mě/mně.</a:t>
            </a:r>
            <a:br>
              <a:rPr lang="cs-CZ" sz="1800" dirty="0" smtClean="0"/>
            </a:br>
            <a:r>
              <a:rPr lang="cs-CZ" sz="1800" dirty="0" smtClean="0"/>
              <a:t>Název </a:t>
            </a:r>
            <a:r>
              <a:rPr lang="cs-CZ" sz="1800" dirty="0"/>
              <a:t>materiálu</a:t>
            </a:r>
            <a:r>
              <a:rPr lang="cs-CZ" sz="1800"/>
              <a:t>: </a:t>
            </a:r>
            <a:r>
              <a:rPr lang="cs-CZ" sz="1800" smtClean="0"/>
              <a:t> </a:t>
            </a:r>
            <a:r>
              <a:rPr lang="cs-CZ" sz="1800" smtClean="0"/>
              <a:t>VY_32_INOVACE_ČJ.5.B.06_SKUPINY </a:t>
            </a:r>
            <a:r>
              <a:rPr lang="cs-CZ" sz="1800" dirty="0" smtClean="0"/>
              <a:t>MĚ/MNĚ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</a:t>
            </a:r>
            <a:r>
              <a:rPr lang="cs-CZ" sz="1800" dirty="0" smtClean="0"/>
              <a:t> CZ.1.07/1.4.00/21.1693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projektu: </a:t>
            </a:r>
            <a:r>
              <a:rPr lang="cs-CZ" sz="1800" dirty="0" smtClean="0"/>
              <a:t> PRIMA </a:t>
            </a:r>
            <a:r>
              <a:rPr lang="cs-CZ" sz="1800" dirty="0"/>
              <a:t>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5229200"/>
            <a:ext cx="7550656" cy="1248544"/>
          </a:xfrm>
        </p:spPr>
        <p:txBody>
          <a:bodyPr/>
          <a:lstStyle/>
          <a:p>
            <a:r>
              <a:rPr lang="cs-CZ" sz="1800" dirty="0"/>
              <a:t>Anotace:  Materiál je určen pro žáky 5. ročníku,  slouží k </a:t>
            </a:r>
            <a:r>
              <a:rPr lang="cs-CZ" sz="1800" dirty="0" smtClean="0"/>
              <a:t>seznámení a procvičení nového učiva o skupinách mě/mně.</a:t>
            </a:r>
            <a:endParaRPr lang="cs-CZ" sz="1800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691680" y="836710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09388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5473832" y="491994"/>
            <a:ext cx="25283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VY_32_INOVACE_ČJ.5.B.06-10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0084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Psaní skupin mě/mně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psaní skupin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mě/mně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pomáhají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 příbuzná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Končí-li </a:t>
            </a:r>
            <a:r>
              <a:rPr lang="cs-CZ" sz="2400" b="1" dirty="0" smtClean="0">
                <a:solidFill>
                  <a:srgbClr val="00B050"/>
                </a:solidFill>
              </a:rPr>
              <a:t>přídavné jméno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–mý</a:t>
            </a:r>
            <a:r>
              <a:rPr lang="cs-CZ" sz="2400" dirty="0" smtClean="0"/>
              <a:t>, píšeme v příslovci </a:t>
            </a:r>
            <a:r>
              <a:rPr lang="cs-CZ" sz="2400" b="1" dirty="0" smtClean="0">
                <a:solidFill>
                  <a:srgbClr val="FF0000"/>
                </a:solidFill>
              </a:rPr>
              <a:t>–mě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Ně</a:t>
            </a:r>
            <a:r>
              <a:rPr lang="cs-CZ" sz="2400" dirty="0" smtClean="0">
                <a:solidFill>
                  <a:srgbClr val="FF0000"/>
                </a:solidFill>
              </a:rPr>
              <a:t>mý</a:t>
            </a:r>
            <a:r>
              <a:rPr lang="cs-CZ" sz="2400" dirty="0" smtClean="0"/>
              <a:t> – ně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                        stříd</a:t>
            </a:r>
            <a:r>
              <a:rPr lang="cs-CZ" sz="2400" dirty="0" smtClean="0">
                <a:solidFill>
                  <a:srgbClr val="FF0000"/>
                </a:solidFill>
              </a:rPr>
              <a:t>mý</a:t>
            </a:r>
            <a:r>
              <a:rPr lang="cs-CZ" sz="2400" dirty="0" smtClean="0"/>
              <a:t> – stříd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 </a:t>
            </a:r>
          </a:p>
          <a:p>
            <a:pPr marL="82296" indent="0">
              <a:buNone/>
            </a:pPr>
            <a:r>
              <a:rPr lang="cs-CZ" sz="2400" dirty="0" smtClean="0"/>
              <a:t>Soukro</a:t>
            </a:r>
            <a:r>
              <a:rPr lang="cs-CZ" sz="2400" dirty="0" smtClean="0">
                <a:solidFill>
                  <a:srgbClr val="FF0000"/>
                </a:solidFill>
              </a:rPr>
              <a:t>mý</a:t>
            </a:r>
            <a:r>
              <a:rPr lang="cs-CZ" sz="2400" dirty="0" smtClean="0"/>
              <a:t> – soukro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            zřej</a:t>
            </a:r>
            <a:r>
              <a:rPr lang="cs-CZ" sz="2400" dirty="0" smtClean="0">
                <a:solidFill>
                  <a:srgbClr val="FF0000"/>
                </a:solidFill>
              </a:rPr>
              <a:t>mý</a:t>
            </a:r>
            <a:r>
              <a:rPr lang="cs-CZ" sz="2400" dirty="0" smtClean="0"/>
              <a:t> – zřej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         </a:t>
            </a: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b="1" dirty="0" smtClean="0">
                <a:solidFill>
                  <a:srgbClr val="00B050"/>
                </a:solidFill>
              </a:rPr>
              <a:t>Slovesa</a:t>
            </a:r>
            <a:r>
              <a:rPr lang="cs-CZ" sz="2400" dirty="0" smtClean="0"/>
              <a:t> 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U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t – u</a:t>
            </a:r>
            <a:r>
              <a:rPr lang="cs-CZ" sz="2400" dirty="0" smtClean="0">
                <a:solidFill>
                  <a:srgbClr val="FF0000"/>
                </a:solidFill>
              </a:rPr>
              <a:t>mí</a:t>
            </a:r>
            <a:r>
              <a:rPr lang="cs-CZ" sz="2400" dirty="0" smtClean="0"/>
              <a:t>,          rozu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t – rozu</a:t>
            </a:r>
            <a:r>
              <a:rPr lang="cs-CZ" sz="2400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í,            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l – </a:t>
            </a:r>
            <a:r>
              <a:rPr lang="cs-CZ" sz="2400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á,</a:t>
            </a:r>
          </a:p>
          <a:p>
            <a:pPr marL="82296" indent="0">
              <a:buNone/>
            </a:pPr>
            <a:r>
              <a:rPr lang="cs-CZ" sz="2400" dirty="0" smtClean="0"/>
              <a:t>Kro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 – kro</a:t>
            </a:r>
            <a:r>
              <a:rPr lang="cs-CZ" sz="2400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,      osa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lý – sá</a:t>
            </a:r>
            <a:r>
              <a:rPr lang="cs-CZ" sz="2400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37791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Psaní skupin mě/mně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149552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/>
              <a:t>Končí-li </a:t>
            </a:r>
            <a:r>
              <a:rPr lang="cs-CZ" sz="2400" dirty="0">
                <a:solidFill>
                  <a:srgbClr val="00B050"/>
                </a:solidFill>
              </a:rPr>
              <a:t>přídavné jméno</a:t>
            </a:r>
            <a:r>
              <a:rPr lang="cs-CZ" sz="2400" dirty="0"/>
              <a:t> </a:t>
            </a:r>
            <a:r>
              <a:rPr lang="cs-CZ" sz="2400" b="1" dirty="0">
                <a:solidFill>
                  <a:srgbClr val="FF0000"/>
                </a:solidFill>
              </a:rPr>
              <a:t>–</a:t>
            </a:r>
            <a:r>
              <a:rPr lang="cs-CZ" sz="2400" b="1" dirty="0" err="1" smtClean="0">
                <a:solidFill>
                  <a:srgbClr val="FF0000"/>
                </a:solidFill>
              </a:rPr>
              <a:t>mný</a:t>
            </a:r>
            <a:r>
              <a:rPr lang="cs-CZ" sz="2400" dirty="0" smtClean="0"/>
              <a:t>, píšeme </a:t>
            </a:r>
            <a:r>
              <a:rPr lang="cs-CZ" sz="2400" dirty="0"/>
              <a:t>v příslovci </a:t>
            </a:r>
            <a:r>
              <a:rPr lang="cs-CZ" sz="2400" b="1" dirty="0">
                <a:solidFill>
                  <a:srgbClr val="FF0000"/>
                </a:solidFill>
              </a:rPr>
              <a:t>–</a:t>
            </a:r>
            <a:r>
              <a:rPr lang="cs-CZ" sz="2400" b="1" dirty="0" smtClean="0">
                <a:solidFill>
                  <a:srgbClr val="FF0000"/>
                </a:solidFill>
              </a:rPr>
              <a:t>mně</a:t>
            </a:r>
            <a:endParaRPr lang="cs-CZ" sz="2400" b="1" dirty="0">
              <a:solidFill>
                <a:srgbClr val="FF0000"/>
              </a:solidFill>
            </a:endParaRPr>
          </a:p>
          <a:p>
            <a:pPr marL="82296" indent="0">
              <a:buNone/>
            </a:pPr>
            <a:r>
              <a:rPr lang="cs-CZ" sz="2400" dirty="0" smtClean="0"/>
              <a:t>Doje</a:t>
            </a:r>
            <a:r>
              <a:rPr lang="cs-CZ" sz="2400" dirty="0" smtClean="0">
                <a:solidFill>
                  <a:srgbClr val="FF0000"/>
                </a:solidFill>
              </a:rPr>
              <a:t>mný</a:t>
            </a:r>
            <a:r>
              <a:rPr lang="cs-CZ" sz="2400" dirty="0" smtClean="0"/>
              <a:t> – doje</a:t>
            </a:r>
            <a:r>
              <a:rPr lang="cs-CZ" sz="2400" dirty="0" smtClean="0">
                <a:solidFill>
                  <a:srgbClr val="FF0000"/>
                </a:solidFill>
              </a:rPr>
              <a:t>mně</a:t>
            </a:r>
            <a:r>
              <a:rPr lang="cs-CZ" sz="2400" dirty="0" smtClean="0"/>
              <a:t>              taje</a:t>
            </a:r>
            <a:r>
              <a:rPr lang="cs-CZ" sz="2400" dirty="0" smtClean="0">
                <a:solidFill>
                  <a:srgbClr val="FF0000"/>
                </a:solidFill>
              </a:rPr>
              <a:t>mný</a:t>
            </a:r>
            <a:r>
              <a:rPr lang="cs-CZ" sz="2400" dirty="0" smtClean="0"/>
              <a:t> – taje</a:t>
            </a:r>
            <a:r>
              <a:rPr lang="cs-CZ" sz="2400" dirty="0" smtClean="0">
                <a:solidFill>
                  <a:srgbClr val="FF0000"/>
                </a:solidFill>
              </a:rPr>
              <a:t>mně</a:t>
            </a:r>
            <a:r>
              <a:rPr lang="cs-CZ" sz="2400" dirty="0" smtClean="0"/>
              <a:t> </a:t>
            </a:r>
          </a:p>
          <a:p>
            <a:pPr marL="82296" indent="0">
              <a:buNone/>
            </a:pPr>
            <a:r>
              <a:rPr lang="cs-CZ" sz="2400" dirty="0" smtClean="0"/>
              <a:t>Tem</a:t>
            </a:r>
            <a:r>
              <a:rPr lang="cs-CZ" sz="2400" dirty="0" smtClean="0">
                <a:solidFill>
                  <a:srgbClr val="FF0000"/>
                </a:solidFill>
              </a:rPr>
              <a:t>ný</a:t>
            </a:r>
            <a:r>
              <a:rPr lang="cs-CZ" sz="2400" dirty="0" smtClean="0"/>
              <a:t> – te</a:t>
            </a:r>
            <a:r>
              <a:rPr lang="cs-CZ" sz="2400" dirty="0" smtClean="0">
                <a:solidFill>
                  <a:srgbClr val="FF0000"/>
                </a:solidFill>
              </a:rPr>
              <a:t>mně</a:t>
            </a:r>
            <a:r>
              <a:rPr lang="cs-CZ" sz="2400" dirty="0" smtClean="0"/>
              <a:t>                     vzáje</a:t>
            </a:r>
            <a:r>
              <a:rPr lang="cs-CZ" sz="2400" dirty="0" smtClean="0">
                <a:solidFill>
                  <a:srgbClr val="FF0000"/>
                </a:solidFill>
              </a:rPr>
              <a:t>mný</a:t>
            </a:r>
            <a:r>
              <a:rPr lang="cs-CZ" sz="2400" dirty="0" smtClean="0"/>
              <a:t> – vzáje</a:t>
            </a:r>
            <a:r>
              <a:rPr lang="cs-CZ" sz="2400" dirty="0" smtClean="0">
                <a:solidFill>
                  <a:srgbClr val="FF0000"/>
                </a:solidFill>
              </a:rPr>
              <a:t>mně</a:t>
            </a:r>
            <a:r>
              <a:rPr lang="cs-CZ" sz="2400" dirty="0" smtClean="0"/>
              <a:t> 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b="1" dirty="0" smtClean="0">
                <a:solidFill>
                  <a:srgbClr val="00B050"/>
                </a:solidFill>
              </a:rPr>
              <a:t>Slovesa</a:t>
            </a:r>
          </a:p>
          <a:p>
            <a:pPr marL="82296" indent="0">
              <a:buNone/>
            </a:pPr>
            <a:r>
              <a:rPr lang="cs-CZ" sz="2400" dirty="0" smtClean="0"/>
              <a:t>Po</a:t>
            </a:r>
            <a:r>
              <a:rPr lang="cs-CZ" sz="2400" dirty="0" smtClean="0">
                <a:solidFill>
                  <a:srgbClr val="FF0000"/>
                </a:solidFill>
              </a:rPr>
              <a:t>mně</a:t>
            </a:r>
            <a:r>
              <a:rPr lang="cs-CZ" sz="2400" dirty="0" smtClean="0"/>
              <a:t>nka – po</a:t>
            </a:r>
            <a:r>
              <a:rPr lang="cs-CZ" sz="2400" dirty="0" smtClean="0">
                <a:solidFill>
                  <a:srgbClr val="FF0000"/>
                </a:solidFill>
              </a:rPr>
              <a:t>mn</a:t>
            </a:r>
            <a:r>
              <a:rPr lang="cs-CZ" sz="2400" dirty="0" smtClean="0"/>
              <a:t>i        do</a:t>
            </a:r>
            <a:r>
              <a:rPr lang="cs-CZ" sz="2400" dirty="0" smtClean="0">
                <a:solidFill>
                  <a:srgbClr val="FF0000"/>
                </a:solidFill>
              </a:rPr>
              <a:t>mně</a:t>
            </a:r>
            <a:r>
              <a:rPr lang="cs-CZ" sz="2400" dirty="0" smtClean="0"/>
              <a:t>nka – do</a:t>
            </a:r>
            <a:r>
              <a:rPr lang="cs-CZ" sz="2400" dirty="0" smtClean="0">
                <a:solidFill>
                  <a:srgbClr val="FF0000"/>
                </a:solidFill>
              </a:rPr>
              <a:t>mn</a:t>
            </a:r>
            <a:r>
              <a:rPr lang="cs-CZ" sz="2400" dirty="0" smtClean="0"/>
              <a:t>ívat se</a:t>
            </a:r>
          </a:p>
          <a:p>
            <a:pPr marL="82296" indent="0">
              <a:buNone/>
            </a:pPr>
            <a:r>
              <a:rPr lang="cs-CZ" sz="2400" dirty="0" smtClean="0"/>
              <a:t>Zapo</a:t>
            </a:r>
            <a:r>
              <a:rPr lang="cs-CZ" sz="2400" dirty="0" smtClean="0">
                <a:solidFill>
                  <a:srgbClr val="FF0000"/>
                </a:solidFill>
              </a:rPr>
              <a:t>mn</a:t>
            </a:r>
            <a:r>
              <a:rPr lang="cs-CZ" sz="2400" dirty="0" smtClean="0"/>
              <a:t>ěl,   vzpo</a:t>
            </a:r>
            <a:r>
              <a:rPr lang="cs-CZ" sz="2400" dirty="0" smtClean="0">
                <a:solidFill>
                  <a:srgbClr val="FF0000"/>
                </a:solidFill>
              </a:rPr>
              <a:t>mn</a:t>
            </a:r>
            <a:r>
              <a:rPr lang="cs-CZ" sz="2400" dirty="0" smtClean="0"/>
              <a:t>ěl</a:t>
            </a: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Pamatuj!</a:t>
            </a:r>
          </a:p>
          <a:p>
            <a:pPr marL="82296" indent="0">
              <a:buNone/>
            </a:pPr>
            <a:r>
              <a:rPr lang="cs-CZ" sz="2400" dirty="0" smtClean="0"/>
              <a:t>Ta</a:t>
            </a:r>
            <a:r>
              <a:rPr lang="cs-CZ" sz="2400" dirty="0" smtClean="0">
                <a:solidFill>
                  <a:srgbClr val="FF0000"/>
                </a:solidFill>
              </a:rPr>
              <a:t>mn</a:t>
            </a:r>
            <a:r>
              <a:rPr lang="cs-CZ" sz="2400" dirty="0" smtClean="0"/>
              <a:t>í, ale ta</a:t>
            </a:r>
            <a:r>
              <a:rPr lang="cs-CZ" sz="2400" dirty="0" smtClean="0">
                <a:solidFill>
                  <a:srgbClr val="FF0000"/>
                </a:solidFill>
              </a:rPr>
              <a:t>mě</a:t>
            </a:r>
            <a:r>
              <a:rPr lang="cs-CZ" sz="2400" dirty="0" smtClean="0"/>
              <a:t>jší: ta</a:t>
            </a:r>
            <a:r>
              <a:rPr lang="cs-CZ" sz="2400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 + </a:t>
            </a:r>
            <a:r>
              <a:rPr lang="cs-CZ" sz="2400" dirty="0" smtClean="0">
                <a:solidFill>
                  <a:srgbClr val="FF0000"/>
                </a:solidFill>
              </a:rPr>
              <a:t>n</a:t>
            </a:r>
            <a:r>
              <a:rPr lang="cs-CZ" sz="2400" dirty="0" smtClean="0"/>
              <a:t>í, ale ta</a:t>
            </a:r>
            <a:r>
              <a:rPr lang="cs-CZ" sz="2400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 + </a:t>
            </a:r>
            <a:r>
              <a:rPr lang="cs-CZ" sz="2400" dirty="0" err="1" smtClean="0">
                <a:solidFill>
                  <a:srgbClr val="FF0000"/>
                </a:solidFill>
              </a:rPr>
              <a:t>ě</a:t>
            </a:r>
            <a:r>
              <a:rPr lang="cs-CZ" sz="2400" dirty="0" err="1" smtClean="0"/>
              <a:t>jší</a:t>
            </a:r>
            <a:endParaRPr lang="cs-CZ" sz="2400" dirty="0" smtClean="0"/>
          </a:p>
          <a:p>
            <a:pPr marL="82296" indent="0">
              <a:buNone/>
            </a:pPr>
            <a:r>
              <a:rPr lang="cs-CZ" sz="2400" dirty="0" smtClean="0"/>
              <a:t>Uze</a:t>
            </a:r>
            <a:r>
              <a:rPr lang="cs-CZ" sz="2400" dirty="0" smtClean="0">
                <a:solidFill>
                  <a:srgbClr val="FF0000"/>
                </a:solidFill>
              </a:rPr>
              <a:t>mn</a:t>
            </a:r>
            <a:r>
              <a:rPr lang="cs-CZ" sz="2400" dirty="0" smtClean="0"/>
              <a:t>ění - uze</a:t>
            </a:r>
            <a:r>
              <a:rPr lang="cs-CZ" sz="2400" dirty="0" smtClean="0">
                <a:solidFill>
                  <a:srgbClr val="FF0000"/>
                </a:solidFill>
              </a:rPr>
              <a:t>mn</a:t>
            </a:r>
            <a:r>
              <a:rPr lang="cs-CZ" sz="2400" dirty="0" smtClean="0"/>
              <a:t>it</a:t>
            </a:r>
            <a:endParaRPr lang="cs-CZ" sz="2400" dirty="0"/>
          </a:p>
          <a:p>
            <a:pPr marL="82296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783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Najdi slova příbuzná</a:t>
            </a:r>
            <a:endParaRPr lang="cs-CZ" sz="3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4983733"/>
              </p:ext>
            </p:extLst>
          </p:nvPr>
        </p:nvGraphicFramePr>
        <p:xfrm>
          <a:off x="1763688" y="1484784"/>
          <a:ext cx="6096000" cy="460851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3048000"/>
                <a:gridCol w="3048000"/>
              </a:tblGrid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němě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400" b="0" i="1" dirty="0" smtClean="0"/>
                        <a:t>němý</a:t>
                      </a:r>
                      <a:endParaRPr lang="cs-CZ" sz="2400" b="0" i="1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ohromně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dojemně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rozumně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příjemně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samozřejmě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zřejmě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cs-CZ" sz="2400" b="0" dirty="0" smtClean="0"/>
                        <a:t>významně</a:t>
                      </a:r>
                      <a:endParaRPr lang="cs-CZ" sz="2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7526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Správně doplň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800" dirty="0" err="1" smtClean="0"/>
              <a:t>jem</a:t>
            </a:r>
            <a:r>
              <a:rPr lang="cs-CZ" sz="2800" dirty="0" smtClean="0"/>
              <a:t>….                                  </a:t>
            </a:r>
            <a:r>
              <a:rPr lang="cs-CZ" sz="2800" dirty="0" err="1"/>
              <a:t>s</a:t>
            </a:r>
            <a:r>
              <a:rPr lang="cs-CZ" sz="2800" dirty="0" err="1" smtClean="0"/>
              <a:t>třídm</a:t>
            </a:r>
            <a:r>
              <a:rPr lang="cs-CZ" sz="2800" dirty="0" smtClean="0"/>
              <a:t>….</a:t>
            </a:r>
          </a:p>
          <a:p>
            <a:pPr marL="82296" indent="0">
              <a:buNone/>
            </a:pPr>
            <a:endParaRPr lang="cs-CZ" sz="2000" dirty="0" smtClean="0"/>
          </a:p>
          <a:p>
            <a:pPr marL="82296" indent="0">
              <a:buNone/>
            </a:pPr>
            <a:r>
              <a:rPr lang="cs-CZ" sz="2800" dirty="0"/>
              <a:t>v</a:t>
            </a:r>
            <a:r>
              <a:rPr lang="cs-CZ" sz="2800" dirty="0" smtClean="0"/>
              <a:t>ědom….                             ohrom…. </a:t>
            </a:r>
          </a:p>
          <a:p>
            <a:pPr marL="82296" indent="0">
              <a:buNone/>
            </a:pPr>
            <a:endParaRPr lang="cs-CZ" sz="2000" dirty="0" smtClean="0"/>
          </a:p>
          <a:p>
            <a:pPr marL="82296" indent="0">
              <a:buNone/>
            </a:pPr>
            <a:r>
              <a:rPr lang="cs-CZ" sz="2800" dirty="0"/>
              <a:t>u</a:t>
            </a:r>
            <a:r>
              <a:rPr lang="cs-CZ" sz="2800" dirty="0" smtClean="0"/>
              <a:t>m….ní                               neum….l  </a:t>
            </a:r>
          </a:p>
          <a:p>
            <a:pPr marL="82296" indent="0">
              <a:buNone/>
            </a:pPr>
            <a:endParaRPr lang="cs-CZ" sz="2000" dirty="0" smtClean="0"/>
          </a:p>
          <a:p>
            <a:pPr marL="82296" indent="0">
              <a:buNone/>
            </a:pPr>
            <a:r>
              <a:rPr lang="cs-CZ" sz="2800" dirty="0" err="1"/>
              <a:t>z</a:t>
            </a:r>
            <a:r>
              <a:rPr lang="cs-CZ" sz="2800" dirty="0" err="1" smtClean="0"/>
              <a:t>tem</a:t>
            </a:r>
            <a:r>
              <a:rPr lang="cs-CZ" sz="2800" dirty="0" smtClean="0"/>
              <a:t>….</a:t>
            </a:r>
            <a:r>
              <a:rPr lang="cs-CZ" sz="2800" dirty="0" err="1" smtClean="0"/>
              <a:t>lá</a:t>
            </a:r>
            <a:r>
              <a:rPr lang="cs-CZ" sz="2800" dirty="0" smtClean="0"/>
              <a:t>                             </a:t>
            </a:r>
            <a:r>
              <a:rPr lang="cs-CZ" sz="2800" dirty="0" err="1" smtClean="0"/>
              <a:t>zapom</a:t>
            </a:r>
            <a:r>
              <a:rPr lang="cs-CZ" sz="2800" dirty="0" smtClean="0"/>
              <a:t>….l                              </a:t>
            </a:r>
          </a:p>
          <a:p>
            <a:pPr marL="82296" indent="0">
              <a:buNone/>
            </a:pPr>
            <a:endParaRPr lang="cs-CZ" sz="2000" dirty="0" smtClean="0"/>
          </a:p>
          <a:p>
            <a:pPr marL="82296" indent="0">
              <a:buNone/>
            </a:pPr>
            <a:r>
              <a:rPr lang="cs-CZ" sz="2800" dirty="0" err="1"/>
              <a:t>o</a:t>
            </a:r>
            <a:r>
              <a:rPr lang="cs-CZ" sz="2800" dirty="0" err="1" smtClean="0"/>
              <a:t>sam</a:t>
            </a:r>
            <a:r>
              <a:rPr lang="cs-CZ" sz="2800" dirty="0" smtClean="0"/>
              <a:t>….</a:t>
            </a:r>
            <a:r>
              <a:rPr lang="cs-CZ" sz="2800" dirty="0" err="1" smtClean="0"/>
              <a:t>lé</a:t>
            </a:r>
            <a:r>
              <a:rPr lang="cs-CZ" sz="2800" dirty="0" smtClean="0"/>
              <a:t>                            </a:t>
            </a:r>
            <a:r>
              <a:rPr lang="cs-CZ" sz="2800" dirty="0" err="1" smtClean="0"/>
              <a:t>vzájem</a:t>
            </a:r>
            <a:r>
              <a:rPr lang="cs-CZ" sz="2800" dirty="0" smtClean="0"/>
              <a:t>….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23728" y="1412776"/>
            <a:ext cx="535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ně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59452" y="2276872"/>
            <a:ext cx="3561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3728" y="316739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69305" y="4058662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ně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43428" y="494116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76256" y="141277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52733" y="2276872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ně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680725" y="316739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52733" y="4058662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ně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32240" y="4941168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</a:rPr>
              <a:t>ně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14" name="Veselý obličej 13"/>
          <p:cNvSpPr/>
          <p:nvPr/>
        </p:nvSpPr>
        <p:spPr>
          <a:xfrm>
            <a:off x="3995936" y="5301208"/>
            <a:ext cx="1152128" cy="1060956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15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Je to správně napsané?</a:t>
            </a:r>
            <a:endParaRPr lang="cs-CZ" sz="3600" dirty="0"/>
          </a:p>
        </p:txBody>
      </p:sp>
      <p:sp>
        <p:nvSpPr>
          <p:cNvPr id="4" name="Plaketa 3"/>
          <p:cNvSpPr/>
          <p:nvPr/>
        </p:nvSpPr>
        <p:spPr>
          <a:xfrm>
            <a:off x="1403648" y="1628800"/>
            <a:ext cx="2160240" cy="1080120"/>
          </a:xfrm>
          <a:prstGeom prst="plaqu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zřejmě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Plaketa 4"/>
          <p:cNvSpPr/>
          <p:nvPr/>
        </p:nvSpPr>
        <p:spPr>
          <a:xfrm>
            <a:off x="5508104" y="1628800"/>
            <a:ext cx="2520280" cy="1080120"/>
          </a:xfrm>
          <a:prstGeom prst="plaqu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vzpomněl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Plaketa 5"/>
          <p:cNvSpPr/>
          <p:nvPr/>
        </p:nvSpPr>
        <p:spPr>
          <a:xfrm>
            <a:off x="3419872" y="3284984"/>
            <a:ext cx="2592288" cy="1080120"/>
          </a:xfrm>
          <a:prstGeom prst="plaqu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poměnka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Plaketa 6"/>
          <p:cNvSpPr/>
          <p:nvPr/>
        </p:nvSpPr>
        <p:spPr>
          <a:xfrm>
            <a:off x="1593271" y="5046925"/>
            <a:ext cx="2664296" cy="1008112"/>
          </a:xfrm>
          <a:prstGeom prst="plaqu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tajemě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Plaketa 7"/>
          <p:cNvSpPr/>
          <p:nvPr/>
        </p:nvSpPr>
        <p:spPr>
          <a:xfrm>
            <a:off x="5940152" y="5046925"/>
            <a:ext cx="2376264" cy="1008112"/>
          </a:xfrm>
          <a:prstGeom prst="plaqu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zapomněl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22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 smtClean="0"/>
              <a:t>MIKULENKOVÁ H. </a:t>
            </a:r>
            <a:r>
              <a:rPr lang="cs-CZ" sz="2400" i="1" dirty="0" smtClean="0"/>
              <a:t>Český jazyk 5, učebnice pro pátý ročník</a:t>
            </a:r>
            <a:r>
              <a:rPr lang="cs-CZ" sz="2400" dirty="0" smtClean="0"/>
              <a:t>. </a:t>
            </a:r>
            <a:r>
              <a:rPr lang="cs-CZ" sz="2400" dirty="0" err="1" smtClean="0"/>
              <a:t>Prodos</a:t>
            </a:r>
            <a:r>
              <a:rPr lang="cs-CZ" sz="2400" dirty="0" smtClean="0"/>
              <a:t>, Olomouc, 2008, s. 31. ISBN 978-80-7230-217-8.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9303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Metodický návod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/>
              <a:t>Žáci </a:t>
            </a:r>
            <a:r>
              <a:rPr lang="cs-CZ" sz="2600" dirty="0" smtClean="0"/>
              <a:t>se </a:t>
            </a:r>
            <a:r>
              <a:rPr lang="cs-CZ" sz="2600" dirty="0"/>
              <a:t>nejprve </a:t>
            </a:r>
            <a:r>
              <a:rPr lang="cs-CZ" sz="2600" dirty="0" smtClean="0"/>
              <a:t>seznámí s pravidly o psaní skupin mě/mně. </a:t>
            </a:r>
          </a:p>
          <a:p>
            <a:r>
              <a:rPr lang="cs-CZ" sz="2600" dirty="0" smtClean="0"/>
              <a:t>Na třetí straně žáci </a:t>
            </a:r>
            <a:r>
              <a:rPr lang="cs-CZ" sz="2600" dirty="0"/>
              <a:t>doplňují </a:t>
            </a:r>
            <a:r>
              <a:rPr lang="cs-CZ" sz="2600" dirty="0" smtClean="0"/>
              <a:t>slova příbuzná.</a:t>
            </a:r>
          </a:p>
          <a:p>
            <a:r>
              <a:rPr lang="cs-CZ" sz="2600" dirty="0" smtClean="0"/>
              <a:t>Na třetí straně žáci doplňují správné skupiny hlásek.</a:t>
            </a:r>
          </a:p>
          <a:p>
            <a:r>
              <a:rPr lang="cs-CZ" sz="2600" dirty="0" smtClean="0"/>
              <a:t>Na čtvrté straně </a:t>
            </a:r>
            <a:r>
              <a:rPr lang="cs-CZ" sz="2600" dirty="0"/>
              <a:t>určují, zda je slovo správně napsané.</a:t>
            </a:r>
          </a:p>
          <a:p>
            <a:endParaRPr lang="cs-CZ" sz="2600" dirty="0" smtClean="0"/>
          </a:p>
          <a:p>
            <a:endParaRPr lang="cs-CZ" sz="2600" dirty="0"/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4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608</TotalTime>
  <Words>268</Words>
  <Application>Microsoft Office PowerPoint</Application>
  <PresentationFormat>Předvádění na obrazovce (4:3)</PresentationFormat>
  <Paragraphs>72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Název školy: ZŠ Štětí, Ostrovní 300 Autor: Mgr. Štěpánka Beranová Datum:  4.2. 2012 Jazyk a jazyková komunikace, Český jazyk a literatura, Jazyková výchova, Skupiny mě/mně. Název materiálu:  VY_32_INOVACE_ČJ.5.B.06_SKUPINY MĚ/MNĚ Číslo operačního programu:  CZ.1.07/1.4.00/21.1693 Název projektu:  PRIMA ŠKOLA</vt:lpstr>
      <vt:lpstr>Psaní skupin mě/mně</vt:lpstr>
      <vt:lpstr>Psaní skupin mě/mně</vt:lpstr>
      <vt:lpstr>Najdi slova příbuzná</vt:lpstr>
      <vt:lpstr>Správně doplň </vt:lpstr>
      <vt:lpstr>Je to správně napsané?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PC-29T3</dc:creator>
  <cp:lastModifiedBy>Jan Táborský</cp:lastModifiedBy>
  <cp:revision>69</cp:revision>
  <dcterms:created xsi:type="dcterms:W3CDTF">2011-10-24T08:20:33Z</dcterms:created>
  <dcterms:modified xsi:type="dcterms:W3CDTF">2012-03-03T18:33:40Z</dcterms:modified>
</cp:coreProperties>
</file>