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8" r:id="rId3"/>
    <p:sldId id="279" r:id="rId4"/>
    <p:sldId id="280" r:id="rId5"/>
    <p:sldId id="281" r:id="rId6"/>
    <p:sldId id="282" r:id="rId7"/>
    <p:sldId id="27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B119938-828B-4335-BE26-9CB9A4CEC4F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2E22A7-8A2B-4FB5-AD70-D5B27E57857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766680" cy="2592288"/>
          </a:xfrm>
        </p:spPr>
        <p:txBody>
          <a:bodyPr>
            <a:no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 10.2. 2012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Jazyk a jazyková komunikace, Český jazyk a literatura, Jazyková výchova, </a:t>
            </a:r>
            <a:r>
              <a:rPr lang="cs-CZ" sz="1800" dirty="0" smtClean="0"/>
              <a:t>Slovní druhy.</a:t>
            </a:r>
            <a:br>
              <a:rPr lang="cs-CZ" sz="1800" dirty="0" smtClean="0"/>
            </a:br>
            <a:r>
              <a:rPr lang="cs-CZ" sz="1800" dirty="0" smtClean="0"/>
              <a:t>Název </a:t>
            </a:r>
            <a:r>
              <a:rPr lang="cs-CZ" sz="1800" dirty="0"/>
              <a:t>materiálu: </a:t>
            </a:r>
            <a:r>
              <a:rPr lang="cs-CZ" sz="1800" dirty="0" smtClean="0"/>
              <a:t> VY_32_INOVACE_ČJ.5.B.07_SLOVNÍ DRUHY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</a:t>
            </a:r>
            <a:r>
              <a:rPr lang="cs-CZ" sz="1800" dirty="0" smtClean="0"/>
              <a:t> CZ.1.07/1.4.00/21.1693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projektu: </a:t>
            </a:r>
            <a:r>
              <a:rPr lang="cs-CZ" sz="1800" dirty="0" smtClean="0"/>
              <a:t> PRIMA </a:t>
            </a:r>
            <a:r>
              <a:rPr lang="cs-CZ" sz="1800" dirty="0"/>
              <a:t>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229200"/>
            <a:ext cx="7550656" cy="1248544"/>
          </a:xfrm>
        </p:spPr>
        <p:txBody>
          <a:bodyPr/>
          <a:lstStyle/>
          <a:p>
            <a:r>
              <a:rPr lang="cs-CZ" sz="1800" dirty="0"/>
              <a:t>Anotace:  Materiál je určen pro žáky 5. ročníku,  slouží k </a:t>
            </a:r>
            <a:r>
              <a:rPr lang="cs-CZ" sz="1800" dirty="0" smtClean="0"/>
              <a:t>procvičení učiva o slovních druzích.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691680" y="836710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09388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473832" y="491994"/>
            <a:ext cx="25283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VY_32_INOVACE_ČJ.5.B.07-10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0846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Slovní druhy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861520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/>
              <a:t>Podstatná </a:t>
            </a:r>
            <a:r>
              <a:rPr lang="cs-CZ" sz="2400" dirty="0" smtClean="0"/>
              <a:t>jména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Přídavná jména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Zájmena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Číslovky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Slovesa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Příslovce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Předložky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Spojky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Částice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400" dirty="0" smtClean="0"/>
              <a:t>Citoslovce</a:t>
            </a:r>
            <a:endParaRPr lang="cs-CZ" sz="2400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3995936" y="1556792"/>
            <a:ext cx="936104" cy="2016224"/>
          </a:xfrm>
          <a:prstGeom prst="rightBrac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á složená závorka 4"/>
          <p:cNvSpPr/>
          <p:nvPr/>
        </p:nvSpPr>
        <p:spPr>
          <a:xfrm>
            <a:off x="3995936" y="3789040"/>
            <a:ext cx="936104" cy="2016224"/>
          </a:xfrm>
          <a:prstGeom prst="rightBrac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1844824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Ohebné – skloňují se,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Slovesa se časují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53777" y="4430693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Neohebná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194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Zařaď slova ke správnému sl</a:t>
            </a:r>
            <a:r>
              <a:rPr lang="cs-CZ" sz="3600" dirty="0" smtClean="0"/>
              <a:t>. druhu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2524470"/>
              </p:ext>
            </p:extLst>
          </p:nvPr>
        </p:nvGraphicFramePr>
        <p:xfrm>
          <a:off x="1763688" y="2132856"/>
          <a:ext cx="6000328" cy="419224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000164"/>
                <a:gridCol w="3000164"/>
              </a:tblGrid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Podstatná jména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Přídavná jména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Zájmena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Číslovky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Slovesa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Příslovce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Předložky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Spojky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Částice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192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Citoslovce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03648" y="1268760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ž</a:t>
            </a:r>
            <a:r>
              <a:rPr lang="cs-CZ" sz="2000" dirty="0" smtClean="0"/>
              <a:t>bluňk, stůl, váš, jemně, ale, běhal, čtyři, smutná, nad, ať, noha, ten, černý, chytá, šest, vzadu, protože, do, hop, kéž, tabule, sebral, ve, a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87751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Najdi dané slovní druhy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i="1" dirty="0" smtClean="0"/>
              <a:t>Podstatná jména podtrhni </a:t>
            </a:r>
            <a:r>
              <a:rPr lang="cs-CZ" sz="2000" b="1" i="1" dirty="0" smtClean="0">
                <a:solidFill>
                  <a:srgbClr val="FF0000"/>
                </a:solidFill>
              </a:rPr>
              <a:t>červeně</a:t>
            </a:r>
            <a:r>
              <a:rPr lang="cs-CZ" sz="2000" i="1" dirty="0" smtClean="0"/>
              <a:t>, přídavná jména </a:t>
            </a:r>
            <a:r>
              <a:rPr lang="cs-CZ" sz="2000" b="1" i="1" dirty="0" smtClean="0">
                <a:solidFill>
                  <a:srgbClr val="00B050"/>
                </a:solidFill>
              </a:rPr>
              <a:t>zeleně</a:t>
            </a:r>
            <a:r>
              <a:rPr lang="cs-CZ" sz="2000" i="1" dirty="0" smtClean="0"/>
              <a:t>, zájmena </a:t>
            </a:r>
            <a:r>
              <a:rPr lang="cs-CZ" sz="2000" b="1" i="1" dirty="0" smtClean="0">
                <a:solidFill>
                  <a:srgbClr val="0070C0"/>
                </a:solidFill>
              </a:rPr>
              <a:t>modře</a:t>
            </a:r>
            <a:r>
              <a:rPr lang="cs-CZ" sz="2000" i="1" dirty="0" smtClean="0"/>
              <a:t>, číslovky </a:t>
            </a:r>
            <a:r>
              <a:rPr lang="cs-CZ" sz="2000" b="1" i="1" dirty="0" smtClean="0">
                <a:solidFill>
                  <a:srgbClr val="FFFF00"/>
                </a:solidFill>
              </a:rPr>
              <a:t>žlutě</a:t>
            </a:r>
            <a:r>
              <a:rPr lang="cs-CZ" sz="2000" i="1" dirty="0" smtClean="0"/>
              <a:t> a slovesa </a:t>
            </a:r>
            <a:r>
              <a:rPr lang="cs-CZ" sz="2000" b="1" i="1" dirty="0" smtClean="0"/>
              <a:t>černě</a:t>
            </a:r>
            <a:r>
              <a:rPr lang="cs-CZ" sz="2000" i="1" dirty="0" smtClean="0"/>
              <a:t>.</a:t>
            </a:r>
          </a:p>
          <a:p>
            <a:pPr marL="82296" indent="0">
              <a:buNone/>
            </a:pPr>
            <a:endParaRPr lang="cs-CZ" sz="2000" dirty="0"/>
          </a:p>
          <a:p>
            <a:pPr marL="82296" indent="0">
              <a:buNone/>
            </a:pPr>
            <a:r>
              <a:rPr lang="cs-CZ" sz="2400" dirty="0"/>
              <a:t>Před naším domem stojí veliký strom. Jana i Lenka běhají po parku. Babička řekla Pavlovi, aby chodil rovně. Maminka mi dala dvě makové buchty.  Au, to bolí  Náš pes je veliký a černý. Jmenuje se Rek. Tři </a:t>
            </a:r>
            <a:r>
              <a:rPr lang="cs-CZ" sz="2400" dirty="0" smtClean="0"/>
              <a:t>plus </a:t>
            </a:r>
            <a:r>
              <a:rPr lang="cs-CZ" sz="2400" dirty="0"/>
              <a:t>šest se rovná devět. Půjdeš dnes ven? Petr přišel domů pozdě. Kéž by už sněžilo. Kdy pojedeme k babičce na prázdniny? Karel si myslel, že půjdeme do kina.  Ať už jsou prázdniny! Lucka píše domácí úkol z matematiky. Šla mi z toho hlava kolem. Běž pryč.</a:t>
            </a:r>
          </a:p>
          <a:p>
            <a:pPr marL="82296" indent="0">
              <a:buNone/>
            </a:pPr>
            <a:endParaRPr lang="cs-CZ" sz="2000" dirty="0" smtClean="0"/>
          </a:p>
          <a:p>
            <a:pPr marL="82296" indent="0">
              <a:buNone/>
            </a:pPr>
            <a:endParaRPr lang="cs-CZ" sz="20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6372200" y="2924944"/>
            <a:ext cx="36004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161820" y="3645024"/>
            <a:ext cx="36004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915816" y="4365104"/>
            <a:ext cx="36004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03848" y="5085184"/>
            <a:ext cx="36004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691680" y="5517232"/>
            <a:ext cx="36004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851920" y="3997742"/>
            <a:ext cx="36004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095836" y="2924944"/>
            <a:ext cx="8280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644008" y="4726779"/>
            <a:ext cx="8280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877344" y="3284984"/>
            <a:ext cx="8280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533528" y="3268986"/>
            <a:ext cx="8280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119482" y="3645024"/>
            <a:ext cx="8280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812360" y="3268986"/>
            <a:ext cx="8280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203848" y="4728414"/>
            <a:ext cx="8280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352192" y="5085184"/>
            <a:ext cx="8280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979712" y="3284984"/>
            <a:ext cx="82809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032917" y="2932876"/>
            <a:ext cx="7200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472100" y="2924944"/>
            <a:ext cx="7200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820244" y="4728414"/>
            <a:ext cx="7200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5597666" y="5511144"/>
            <a:ext cx="675668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544075" y="5085184"/>
            <a:ext cx="7200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483768" y="5511144"/>
            <a:ext cx="1221668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572306" y="3645024"/>
            <a:ext cx="31562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387265" y="5494344"/>
            <a:ext cx="31562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957706" y="3997742"/>
            <a:ext cx="31562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6552220" y="4728414"/>
            <a:ext cx="31562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616810" y="3653879"/>
            <a:ext cx="31562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947574" y="5499828"/>
            <a:ext cx="52452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352818" y="2932876"/>
            <a:ext cx="52452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558740" y="3653879"/>
            <a:ext cx="31562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4716016" y="2924944"/>
            <a:ext cx="576064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8064388" y="5103192"/>
            <a:ext cx="576064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7938374" y="3653879"/>
            <a:ext cx="576064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1599902" y="3997742"/>
            <a:ext cx="576064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3127565" y="3653879"/>
            <a:ext cx="828092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621432" y="3653879"/>
            <a:ext cx="372743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5472100" y="4005357"/>
            <a:ext cx="372743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358708" y="3997742"/>
            <a:ext cx="372743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7161820" y="4005357"/>
            <a:ext cx="591177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3451104" y="3997742"/>
            <a:ext cx="31562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1979712" y="3645024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7032917" y="4732212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3563888" y="4365238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7938374" y="2940452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4076352" y="2940452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924326" y="3653879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6428382" y="4010414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7341840" y="5103192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4638767" y="5103192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3867454" y="3284984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6120172" y="3284984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7178829" y="5499828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2483768" y="4005357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7218345" y="4365238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1779922" y="5120959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1822993" y="4732212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7913464" y="4023066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3933120" y="5511144"/>
            <a:ext cx="37272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7614389" y="3653879"/>
            <a:ext cx="23150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6451626" y="4365238"/>
            <a:ext cx="25840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2850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4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2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6" fill="hold">
                      <p:stCondLst>
                        <p:cond delay="indefinite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4" fill="hold">
                      <p:stCondLst>
                        <p:cond delay="indefinite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0" fill="hold">
                      <p:stCondLst>
                        <p:cond delay="indefinite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6" fill="hold">
                      <p:stCondLst>
                        <p:cond delay="indefinite"/>
                      </p:stCondLst>
                      <p:childTnLst>
                        <p:par>
                          <p:cTn id="337" fill="hold">
                            <p:stCondLst>
                              <p:cond delay="0"/>
                            </p:stCondLst>
                            <p:childTnLst>
                              <p:par>
                                <p:cTn id="3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2" fill="hold">
                      <p:stCondLst>
                        <p:cond delay="indefinite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6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0" fill="hold">
                      <p:stCondLst>
                        <p:cond delay="indefinite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Najdi dané slovní druhy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sz="2000" i="1" dirty="0" smtClean="0"/>
              <a:t>Příslovce </a:t>
            </a:r>
            <a:r>
              <a:rPr lang="cs-CZ" sz="2000" i="1" dirty="0"/>
              <a:t>podtrhni </a:t>
            </a:r>
            <a:r>
              <a:rPr lang="cs-CZ" sz="2000" b="1" i="1" dirty="0" smtClean="0">
                <a:solidFill>
                  <a:srgbClr val="FF0000"/>
                </a:solidFill>
              </a:rPr>
              <a:t>červeně</a:t>
            </a:r>
            <a:r>
              <a:rPr lang="cs-CZ" sz="2000" i="1" dirty="0"/>
              <a:t>, </a:t>
            </a:r>
            <a:r>
              <a:rPr lang="cs-CZ" sz="2000" i="1" dirty="0" smtClean="0"/>
              <a:t>předložky </a:t>
            </a:r>
            <a:r>
              <a:rPr lang="cs-CZ" sz="2000" b="1" i="1" dirty="0">
                <a:solidFill>
                  <a:srgbClr val="00B050"/>
                </a:solidFill>
              </a:rPr>
              <a:t>zeleně</a:t>
            </a:r>
            <a:r>
              <a:rPr lang="cs-CZ" sz="2000" i="1" dirty="0"/>
              <a:t>, </a:t>
            </a:r>
            <a:r>
              <a:rPr lang="cs-CZ" sz="2000" i="1" dirty="0" smtClean="0"/>
              <a:t>spojky </a:t>
            </a:r>
            <a:r>
              <a:rPr lang="cs-CZ" sz="2000" b="1" i="1" dirty="0">
                <a:solidFill>
                  <a:srgbClr val="0070C0"/>
                </a:solidFill>
              </a:rPr>
              <a:t>modře</a:t>
            </a:r>
            <a:r>
              <a:rPr lang="cs-CZ" sz="2000" i="1" dirty="0"/>
              <a:t>, </a:t>
            </a:r>
            <a:r>
              <a:rPr lang="cs-CZ" sz="2000" i="1" dirty="0" smtClean="0"/>
              <a:t>částice </a:t>
            </a:r>
            <a:r>
              <a:rPr lang="cs-CZ" sz="2000" b="1" i="1" dirty="0">
                <a:solidFill>
                  <a:srgbClr val="FFFF00"/>
                </a:solidFill>
              </a:rPr>
              <a:t>žlutě</a:t>
            </a:r>
            <a:r>
              <a:rPr lang="cs-CZ" sz="2000" i="1" dirty="0"/>
              <a:t> a </a:t>
            </a:r>
            <a:r>
              <a:rPr lang="cs-CZ" sz="2000" i="1" dirty="0" smtClean="0"/>
              <a:t>citoslovce </a:t>
            </a:r>
            <a:r>
              <a:rPr lang="cs-CZ" sz="2000" b="1" i="1" dirty="0"/>
              <a:t>černě</a:t>
            </a:r>
            <a:r>
              <a:rPr lang="cs-CZ" sz="2000" i="1" dirty="0"/>
              <a:t>.</a:t>
            </a:r>
          </a:p>
          <a:p>
            <a:pPr marL="82296" indent="0">
              <a:buNone/>
            </a:pPr>
            <a:endParaRPr lang="cs-CZ" sz="2000" dirty="0" smtClean="0"/>
          </a:p>
          <a:p>
            <a:pPr marL="82296" indent="0">
              <a:buNone/>
            </a:pPr>
            <a:r>
              <a:rPr lang="cs-CZ" sz="2400" dirty="0"/>
              <a:t>Před naším domem stojí veliký strom</a:t>
            </a:r>
            <a:r>
              <a:rPr lang="cs-CZ" sz="2400" dirty="0" smtClean="0"/>
              <a:t>. Jana i Lenka běhají po parku. Babička řekla Pavlovi, aby chodil rovně. </a:t>
            </a:r>
            <a:r>
              <a:rPr lang="cs-CZ" sz="2400" dirty="0"/>
              <a:t>Maminka mi dala dvě makové buchty</a:t>
            </a:r>
            <a:r>
              <a:rPr lang="cs-CZ" sz="2400" dirty="0" smtClean="0"/>
              <a:t>.  Au</a:t>
            </a:r>
            <a:r>
              <a:rPr lang="cs-CZ" sz="2400" dirty="0"/>
              <a:t>, to </a:t>
            </a:r>
            <a:r>
              <a:rPr lang="cs-CZ" sz="2400" dirty="0" smtClean="0"/>
              <a:t>bolí.  </a:t>
            </a:r>
            <a:r>
              <a:rPr lang="cs-CZ" sz="2400" dirty="0"/>
              <a:t>Náš pes je veliký a černý. Jmenuje se Rek. Tři plus šest se rovná devět. Půjdeš dnes ven? Petr přišel domů pozdě. Kéž by už sněžilo. Kdy pojedeme k babičce na prázdniny? </a:t>
            </a:r>
            <a:r>
              <a:rPr lang="cs-CZ" sz="2400" dirty="0" smtClean="0"/>
              <a:t>Karel </a:t>
            </a:r>
            <a:r>
              <a:rPr lang="cs-CZ" sz="2400" dirty="0"/>
              <a:t>si myslel, že půjdeme do kina.  Ať už jsou prázdniny</a:t>
            </a:r>
            <a:r>
              <a:rPr lang="cs-CZ" sz="2400" dirty="0" smtClean="0"/>
              <a:t>! Lucka píše domácí úkol z matematiky. Šla mi z toho hlava kolem. Běž pryč.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876256" y="3284984"/>
            <a:ext cx="7200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806967" y="4005064"/>
            <a:ext cx="519234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402046" y="5445224"/>
            <a:ext cx="7200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211960" y="4366561"/>
            <a:ext cx="7200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76056" y="4365104"/>
            <a:ext cx="7200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23438" y="4365104"/>
            <a:ext cx="576064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262414" y="4365104"/>
            <a:ext cx="576064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125084" y="4408022"/>
            <a:ext cx="518533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740352" y="5469103"/>
            <a:ext cx="576064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23438" y="2924944"/>
            <a:ext cx="500290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107027" y="4725144"/>
            <a:ext cx="327649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703445" y="5085184"/>
            <a:ext cx="388283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661325" y="3297776"/>
            <a:ext cx="25014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841583" y="4725144"/>
            <a:ext cx="25014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81895" y="5470611"/>
            <a:ext cx="25014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151055" y="5470611"/>
            <a:ext cx="25014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224911" y="5092047"/>
            <a:ext cx="28803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834094" y="4366561"/>
            <a:ext cx="28803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508104" y="3284984"/>
            <a:ext cx="360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8609557" y="3645024"/>
            <a:ext cx="25180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775266" y="2924944"/>
            <a:ext cx="28991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740352" y="4725144"/>
            <a:ext cx="360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868144" y="4372719"/>
            <a:ext cx="461894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745791" y="5099325"/>
            <a:ext cx="431284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076056" y="3645024"/>
            <a:ext cx="3600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81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to podstatné jméno?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619672" y="1628800"/>
            <a:ext cx="1512168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rak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3563888" y="2240868"/>
            <a:ext cx="1512168" cy="86409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běhá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5580112" y="1844824"/>
            <a:ext cx="1512168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kam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6804248" y="3059946"/>
            <a:ext cx="1512168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pýcha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1691680" y="3422041"/>
            <a:ext cx="1584176" cy="864096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bum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4427984" y="3717032"/>
            <a:ext cx="1584176" cy="871055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Honza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6787098" y="4941168"/>
            <a:ext cx="1512168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tabule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1691680" y="5085184"/>
            <a:ext cx="1656184" cy="93610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kočka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4265966" y="5114235"/>
            <a:ext cx="1620180" cy="100811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4310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/>
              <a:t>MIKULENKOVÁ H. </a:t>
            </a:r>
            <a:r>
              <a:rPr lang="cs-CZ" sz="2400" i="1" dirty="0" smtClean="0"/>
              <a:t>Český jazyk 5, učebnice pro pátý ročník</a:t>
            </a:r>
            <a:r>
              <a:rPr lang="cs-CZ" sz="2400" dirty="0" smtClean="0"/>
              <a:t>. </a:t>
            </a:r>
            <a:r>
              <a:rPr lang="cs-CZ" sz="2400" dirty="0" err="1" smtClean="0"/>
              <a:t>Prodos</a:t>
            </a:r>
            <a:r>
              <a:rPr lang="cs-CZ" sz="2400" dirty="0" smtClean="0"/>
              <a:t>, Olomouc, 2008, s. 33. ISBN 978-80-7230-217-8.</a:t>
            </a:r>
          </a:p>
          <a:p>
            <a:pPr marL="82296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30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Metodický návod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Žáci </a:t>
            </a:r>
            <a:r>
              <a:rPr lang="cs-CZ" sz="2600" dirty="0" smtClean="0"/>
              <a:t>si připomenou co jsou slovní druhy a jejich ohebnost. </a:t>
            </a:r>
          </a:p>
          <a:p>
            <a:r>
              <a:rPr lang="cs-CZ" sz="2600" dirty="0" smtClean="0"/>
              <a:t>Na druhé straně žáci řadí slova ke správným slovním druhům.</a:t>
            </a:r>
          </a:p>
          <a:p>
            <a:r>
              <a:rPr lang="cs-CZ" sz="2600" dirty="0" smtClean="0"/>
              <a:t>Na třetí a čtvrté straně žáci hledají a podtrhávají slovní druhy podle zadání.</a:t>
            </a:r>
          </a:p>
          <a:p>
            <a:r>
              <a:rPr lang="cs-CZ" sz="2600" dirty="0" smtClean="0"/>
              <a:t>Na páté straně </a:t>
            </a:r>
            <a:r>
              <a:rPr lang="cs-CZ" sz="2600" dirty="0"/>
              <a:t>určují, zda </a:t>
            </a:r>
            <a:r>
              <a:rPr lang="cs-CZ" sz="2600" dirty="0" smtClean="0"/>
              <a:t>ta slova jsou podstatná jména.</a:t>
            </a:r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5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851</TotalTime>
  <Words>459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ZŠ Štětí, Ostrovní 300 Autor: Mgr. Štěpánka Beranová Datum:  10.2. 2012 Jazyk a jazyková komunikace, Český jazyk a literatura, Jazyková výchova, Slovní druhy. Název materiálu:  VY_32_INOVACE_ČJ.5.B.07_SLOVNÍ DRUHY Číslo operačního programu:  CZ.1.07/1.4.00/21.1693 Název projektu:  PRIMA ŠKOLA</vt:lpstr>
      <vt:lpstr>Slovní druhy</vt:lpstr>
      <vt:lpstr>Zařaď slova ke správnému sl. druhu</vt:lpstr>
      <vt:lpstr>Najdi dané slovní druhy</vt:lpstr>
      <vt:lpstr>Najdi dané slovní druhy</vt:lpstr>
      <vt:lpstr>Je to podstatné jméno?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PC-29T3</dc:creator>
  <cp:lastModifiedBy>Učitel</cp:lastModifiedBy>
  <cp:revision>120</cp:revision>
  <dcterms:created xsi:type="dcterms:W3CDTF">2011-10-24T08:20:33Z</dcterms:created>
  <dcterms:modified xsi:type="dcterms:W3CDTF">2012-03-04T07:45:04Z</dcterms:modified>
</cp:coreProperties>
</file>