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71" r:id="rId3"/>
    <p:sldId id="274" r:id="rId4"/>
    <p:sldId id="275" r:id="rId5"/>
    <p:sldId id="276" r:id="rId6"/>
    <p:sldId id="278" r:id="rId7"/>
    <p:sldId id="281" r:id="rId8"/>
    <p:sldId id="267" r:id="rId9"/>
    <p:sldId id="28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3F92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5" csCatId="accent3" phldr="1"/>
      <dgm:spPr/>
    </dgm:pt>
    <dgm:pt modelId="{D07A5630-6FBA-4728-88CD-6E1E179CB30C}">
      <dgm:prSet phldrT="[Text]" custT="1"/>
      <dgm:spPr/>
      <dgm:t>
        <a:bodyPr/>
        <a:lstStyle/>
        <a:p>
          <a:r>
            <a:rPr lang="cs-CZ" sz="2300" b="0" dirty="0" smtClean="0"/>
            <a:t>VY_32_INOVACE_07_PŘÍRODOVĚDA 5</a:t>
          </a:r>
          <a:endParaRPr lang="cs-CZ" sz="2300" b="0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PODNEBNÉ   PÁSY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79267" custLinFactNeighborX="7640" custLinFactNeighborY="82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71741" custLinFactNeighborX="8402" custLinFactNeighborY="-246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9147" custScaleY="72591" custLinFactY="30650" custLinFactNeighborX="735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C0BB9602-DED2-401A-A9FB-CF5596ED5CD1}" type="presOf" srcId="{33733867-CCF3-40F1-A592-7074E0CC194F}" destId="{ED2230FF-1096-48BA-B691-CB70E3195D4E}" srcOrd="0" destOrd="0" presId="urn:microsoft.com/office/officeart/2005/8/layout/pyramid2"/>
    <dgm:cxn modelId="{84011352-05B1-4205-95C4-52F7FD5CA50D}" type="presOf" srcId="{4998EED1-9AAF-4045-BAC6-AA54B1A3E015}" destId="{6E27EA9C-C67C-450A-8A3C-DF1F4862AEAB}" srcOrd="0" destOrd="0" presId="urn:microsoft.com/office/officeart/2005/8/layout/pyramid2"/>
    <dgm:cxn modelId="{80695362-761D-444D-BE34-45BD5C838070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F4E06958-A5FF-4BE1-825E-BEEB8B191940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24247C48-9C73-4EB0-9FFB-A5FC5AA33B45}" type="presParOf" srcId="{E915DD33-C422-48D7-A147-9DF518074CD6}" destId="{AA8D1857-C2BD-4E9B-945E-6C696E0FAF33}" srcOrd="0" destOrd="0" presId="urn:microsoft.com/office/officeart/2005/8/layout/pyramid2"/>
    <dgm:cxn modelId="{46942844-47EC-40FD-9CC9-6A28AB18501B}" type="presParOf" srcId="{E915DD33-C422-48D7-A147-9DF518074CD6}" destId="{3BAA9B1B-BFD6-4CA9-90A9-730241A0D9F7}" srcOrd="1" destOrd="0" presId="urn:microsoft.com/office/officeart/2005/8/layout/pyramid2"/>
    <dgm:cxn modelId="{32E95B91-1288-41A6-81DD-CDCD2E28FFEE}" type="presParOf" srcId="{3BAA9B1B-BFD6-4CA9-90A9-730241A0D9F7}" destId="{908BA98C-A95B-4D99-AB45-D03C9BA08086}" srcOrd="0" destOrd="0" presId="urn:microsoft.com/office/officeart/2005/8/layout/pyramid2"/>
    <dgm:cxn modelId="{A653EA13-2FD0-4650-B4B5-C3B2F817376F}" type="presParOf" srcId="{3BAA9B1B-BFD6-4CA9-90A9-730241A0D9F7}" destId="{259FFE0E-3104-4C28-90A5-34C9081B2D21}" srcOrd="1" destOrd="0" presId="urn:microsoft.com/office/officeart/2005/8/layout/pyramid2"/>
    <dgm:cxn modelId="{EDFCBB32-EF4D-4743-98CE-91CA32B31535}" type="presParOf" srcId="{3BAA9B1B-BFD6-4CA9-90A9-730241A0D9F7}" destId="{ED2230FF-1096-48BA-B691-CB70E3195D4E}" srcOrd="2" destOrd="0" presId="urn:microsoft.com/office/officeart/2005/8/layout/pyramid2"/>
    <dgm:cxn modelId="{51E86CF4-771D-44C3-8D5D-144D2BD37275}" type="presParOf" srcId="{3BAA9B1B-BFD6-4CA9-90A9-730241A0D9F7}" destId="{73724FA6-330F-43B7-BA60-483C4E413C56}" srcOrd="3" destOrd="0" presId="urn:microsoft.com/office/officeart/2005/8/layout/pyramid2"/>
    <dgm:cxn modelId="{6094949C-C9DE-4DF7-B2BD-318BE8FF540D}" type="presParOf" srcId="{3BAA9B1B-BFD6-4CA9-90A9-730241A0D9F7}" destId="{6E27EA9C-C67C-450A-8A3C-DF1F4862AEAB}" srcOrd="4" destOrd="0" presId="urn:microsoft.com/office/officeart/2005/8/layout/pyramid2"/>
    <dgm:cxn modelId="{81813AB3-5A0D-4D27-861F-932F78D870F2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6923C2-D7EE-4164-98D0-38715CB96AF1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25-1B10-4B9B-9A46-D94A91B57C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4282" y="1785926"/>
          <a:ext cx="8715436" cy="4857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857620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Podnebné pásy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  <a:solidFill>
            <a:srgbClr val="63F927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</a:t>
            </a:r>
            <a:r>
              <a:rPr lang="cs-CZ" dirty="0" smtClean="0"/>
              <a:t>29.9.2011</a:t>
            </a:r>
            <a:endParaRPr lang="cs-CZ" b="1" dirty="0" smtClean="0"/>
          </a:p>
          <a:p>
            <a:r>
              <a:rPr lang="cs-CZ" b="1" dirty="0" smtClean="0"/>
              <a:t>PŘEDMĚT: </a:t>
            </a:r>
            <a:r>
              <a:rPr lang="cs-CZ" dirty="0" smtClean="0"/>
              <a:t>Přírodověda</a:t>
            </a:r>
            <a:r>
              <a:rPr lang="cs-CZ" b="1" dirty="0" smtClean="0"/>
              <a:t>        ROČNÍK: </a:t>
            </a:r>
            <a:r>
              <a:rPr lang="cs-CZ" dirty="0" smtClean="0"/>
              <a:t>5.</a:t>
            </a:r>
            <a:endParaRPr lang="cs-CZ" b="1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podnebné pásy, tropický pás, subtropický pás, mírný pás, polární pás, přizpůsobení rostlin a živočichů</a:t>
            </a:r>
            <a:endParaRPr lang="cs-CZ" b="1" dirty="0" smtClean="0"/>
          </a:p>
          <a:p>
            <a:r>
              <a:rPr lang="cs-CZ" b="1" smtClean="0"/>
              <a:t>ANOTACE</a:t>
            </a:r>
            <a:r>
              <a:rPr lang="cs-CZ" b="1" dirty="0" smtClean="0"/>
              <a:t>:</a:t>
            </a:r>
            <a:r>
              <a:rPr lang="cs-CZ" dirty="0" smtClean="0"/>
              <a:t> DUM seznamuje žáky s podnebnými pásy naší Země. Upozorňuje na odlišnosti fauny a flóry v jednotlivých pásech.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ROZMANITOST ŽIVOTA NA ZEMI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b="1" dirty="0" smtClean="0"/>
              <a:t>Na naší zemi nejsou stejné teplotní podmínky pro život. Na některá místa zemského povrchu dopadá více slunečního záření, na jiná méně.</a:t>
            </a:r>
            <a:endParaRPr lang="cs-CZ" sz="2800" b="1" dirty="0"/>
          </a:p>
        </p:txBody>
      </p:sp>
      <p:pic>
        <p:nvPicPr>
          <p:cNvPr id="10" name="Obrázek 9" descr="DSC056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2066" y="3714752"/>
            <a:ext cx="3333773" cy="2500330"/>
          </a:xfrm>
          <a:prstGeom prst="roundRect">
            <a:avLst/>
          </a:prstGeom>
        </p:spPr>
      </p:pic>
      <p:cxnSp>
        <p:nvCxnSpPr>
          <p:cNvPr id="14" name="Přímá spojovací šipka 13"/>
          <p:cNvCxnSpPr/>
          <p:nvPr/>
        </p:nvCxnSpPr>
        <p:spPr>
          <a:xfrm>
            <a:off x="1142976" y="2928934"/>
            <a:ext cx="4214842" cy="928694"/>
          </a:xfrm>
          <a:prstGeom prst="straightConnector1">
            <a:avLst/>
          </a:prstGeom>
          <a:ln w="3810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Obrázek 14" descr="Krkonoše 13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10" y="3643314"/>
            <a:ext cx="3819764" cy="2539275"/>
          </a:xfrm>
          <a:prstGeom prst="roundRect">
            <a:avLst/>
          </a:prstGeom>
        </p:spPr>
      </p:pic>
      <p:cxnSp>
        <p:nvCxnSpPr>
          <p:cNvPr id="9" name="Přímá spojovací šipka 8"/>
          <p:cNvCxnSpPr/>
          <p:nvPr/>
        </p:nvCxnSpPr>
        <p:spPr>
          <a:xfrm rot="10800000" flipV="1">
            <a:off x="3714744" y="2857496"/>
            <a:ext cx="2071702" cy="1000132"/>
          </a:xfrm>
          <a:prstGeom prst="straightConnector1">
            <a:avLst/>
          </a:prstGeom>
          <a:ln w="3810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Čím je to způsobeno?</a:t>
            </a:r>
            <a:endParaRPr lang="cs-CZ" b="1" dirty="0"/>
          </a:p>
        </p:txBody>
      </p:sp>
      <p:pic>
        <p:nvPicPr>
          <p:cNvPr id="7" name="Zástupný symbol pro obsah 6" descr="MP90043313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4546" y="1571612"/>
            <a:ext cx="4525963" cy="4525963"/>
          </a:xfrm>
        </p:spPr>
      </p:pic>
      <p:sp>
        <p:nvSpPr>
          <p:cNvPr id="4" name="Elipsa 3"/>
          <p:cNvSpPr/>
          <p:nvPr/>
        </p:nvSpPr>
        <p:spPr>
          <a:xfrm>
            <a:off x="5429256" y="1142984"/>
            <a:ext cx="3214710" cy="12001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Země se otáčí kolem své osy.</a:t>
            </a:r>
          </a:p>
        </p:txBody>
      </p:sp>
      <p:sp>
        <p:nvSpPr>
          <p:cNvPr id="6" name="Elipsa 5"/>
          <p:cNvSpPr/>
          <p:nvPr/>
        </p:nvSpPr>
        <p:spPr>
          <a:xfrm>
            <a:off x="571472" y="4786322"/>
            <a:ext cx="2786082" cy="135732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Země se otáčí kolem Slunce.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Sluneční paprsky dopadají na Zem pod různým úhlem.</a:t>
            </a:r>
            <a:endParaRPr lang="cs-CZ" b="1" dirty="0"/>
          </a:p>
        </p:txBody>
      </p:sp>
      <p:pic>
        <p:nvPicPr>
          <p:cNvPr id="4" name="Zástupný symbol pro obsah 3" descr="MP90043313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cxnSp>
        <p:nvCxnSpPr>
          <p:cNvPr id="6" name="Přímá spojovací šipka 5"/>
          <p:cNvCxnSpPr/>
          <p:nvPr/>
        </p:nvCxnSpPr>
        <p:spPr>
          <a:xfrm>
            <a:off x="571472" y="2357430"/>
            <a:ext cx="1500198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42910" y="3071810"/>
            <a:ext cx="1428760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642910" y="3857628"/>
            <a:ext cx="1357322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714348" y="4572008"/>
            <a:ext cx="1214446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2285984" y="2357432"/>
            <a:ext cx="4357720" cy="2786080"/>
          </a:xfrm>
          <a:prstGeom prst="line">
            <a:avLst/>
          </a:prstGeom>
          <a:ln w="28575">
            <a:solidFill>
              <a:srgbClr val="FFC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aoblený obdélník 21"/>
          <p:cNvSpPr/>
          <p:nvPr/>
        </p:nvSpPr>
        <p:spPr>
          <a:xfrm>
            <a:off x="5929322" y="1714488"/>
            <a:ext cx="1714512" cy="357190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Zemská osa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4286248" y="4357694"/>
            <a:ext cx="4429156" cy="200026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Odlišné teploty ovlivňují podnebí  na různých místech naší planety.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1285852" y="2500306"/>
            <a:ext cx="6786610" cy="40005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/>
          <a:lstStyle/>
          <a:p>
            <a:r>
              <a:rPr lang="cs-CZ" b="1" dirty="0" smtClean="0"/>
              <a:t> PODNEBNÉ  PÁSY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OBLASTI, VE KTERÝCH SE 0BJEVUJÍ ODLIŠNÉ TEPLOTY NEŽ V JINÝCH ČÁSTECH ZEMĚ.</a:t>
            </a:r>
            <a:endParaRPr lang="cs-CZ" sz="2400" b="1" dirty="0"/>
          </a:p>
        </p:txBody>
      </p:sp>
      <p:cxnSp>
        <p:nvCxnSpPr>
          <p:cNvPr id="6" name="Přímá spojovací čára 5"/>
          <p:cNvCxnSpPr/>
          <p:nvPr/>
        </p:nvCxnSpPr>
        <p:spPr>
          <a:xfrm rot="10800000">
            <a:off x="428596" y="4572008"/>
            <a:ext cx="8286808" cy="1588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14348" y="4500570"/>
            <a:ext cx="1071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ROVNÍK</a:t>
            </a:r>
            <a:endParaRPr lang="cs-CZ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357290" y="4071942"/>
            <a:ext cx="6643734" cy="71438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1428728" y="5072074"/>
            <a:ext cx="6500858" cy="1588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214678" y="4071942"/>
            <a:ext cx="2786082" cy="1015663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b="1" dirty="0" smtClean="0"/>
          </a:p>
          <a:p>
            <a:pPr algn="ctr"/>
            <a:r>
              <a:rPr lang="cs-CZ" sz="2000" b="1" dirty="0" smtClean="0"/>
              <a:t>TROPICKÝ PÁS</a:t>
            </a:r>
          </a:p>
          <a:p>
            <a:pPr algn="ctr"/>
            <a:endParaRPr lang="cs-CZ" sz="2000" b="1" dirty="0"/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1643042" y="3571876"/>
            <a:ext cx="6000792" cy="1588"/>
          </a:xfrm>
          <a:prstGeom prst="straightConnector1">
            <a:avLst/>
          </a:prstGeom>
          <a:ln w="28575">
            <a:solidFill>
              <a:schemeClr val="tx2">
                <a:lumMod val="75000"/>
              </a:schemeClr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1785918" y="5500702"/>
            <a:ext cx="5786478" cy="1588"/>
          </a:xfrm>
          <a:prstGeom prst="straightConnector1">
            <a:avLst/>
          </a:prstGeom>
          <a:ln w="28575">
            <a:solidFill>
              <a:schemeClr val="tx2">
                <a:lumMod val="75000"/>
              </a:schemeClr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214678" y="3643314"/>
            <a:ext cx="2786082" cy="40011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SUBTROPICKÝ PÁS</a:t>
            </a:r>
            <a:endParaRPr lang="cs-CZ" sz="2000" b="1" dirty="0"/>
          </a:p>
        </p:txBody>
      </p:sp>
      <p:sp>
        <p:nvSpPr>
          <p:cNvPr id="35" name="Obdélník 34"/>
          <p:cNvSpPr/>
          <p:nvPr/>
        </p:nvSpPr>
        <p:spPr>
          <a:xfrm>
            <a:off x="3214678" y="5072074"/>
            <a:ext cx="2786082" cy="40011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/>
              <a:t>SUBTROPICKÝ PÁS</a:t>
            </a:r>
            <a:endParaRPr lang="cs-CZ" sz="2000" b="1" dirty="0"/>
          </a:p>
        </p:txBody>
      </p:sp>
      <p:cxnSp>
        <p:nvCxnSpPr>
          <p:cNvPr id="39" name="Přímá spojovací šipka 38"/>
          <p:cNvCxnSpPr/>
          <p:nvPr/>
        </p:nvCxnSpPr>
        <p:spPr>
          <a:xfrm>
            <a:off x="2214546" y="3143248"/>
            <a:ext cx="5000660" cy="1588"/>
          </a:xfrm>
          <a:prstGeom prst="straightConnector1">
            <a:avLst/>
          </a:prstGeom>
          <a:ln w="28575">
            <a:solidFill>
              <a:schemeClr val="tx2">
                <a:lumMod val="75000"/>
              </a:schemeClr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21" idx="3"/>
          </p:cNvCxnSpPr>
          <p:nvPr/>
        </p:nvCxnSpPr>
        <p:spPr>
          <a:xfrm rot="16200000" flipH="1">
            <a:off x="4668056" y="3526643"/>
            <a:ext cx="15947" cy="4792601"/>
          </a:xfrm>
          <a:prstGeom prst="straightConnector1">
            <a:avLst/>
          </a:prstGeom>
          <a:ln w="28575">
            <a:solidFill>
              <a:schemeClr val="tx2">
                <a:lumMod val="75000"/>
              </a:schemeClr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3214678" y="3143248"/>
            <a:ext cx="2786082" cy="400110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MÍRNÝ PÁS</a:t>
            </a:r>
            <a:endParaRPr lang="cs-CZ" sz="2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214678" y="5500702"/>
            <a:ext cx="2786082" cy="400110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MÍRNÝ PÁS</a:t>
            </a:r>
            <a:endParaRPr lang="cs-CZ" sz="2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214678" y="2714620"/>
            <a:ext cx="2786082" cy="40011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POLÁRNÍ PÁS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214678" y="5929330"/>
            <a:ext cx="2786082" cy="40011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POLÁRNÍ PÁS</a:t>
            </a:r>
            <a:endParaRPr lang="cs-CZ" sz="2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allAtOnce" animBg="1"/>
      <p:bldP spid="34" grpId="0" build="allAtOnce" animBg="1"/>
      <p:bldP spid="35" grpId="0" build="allAtOnce" animBg="1"/>
      <p:bldP spid="48" grpId="0" build="allAtOnce" animBg="1"/>
      <p:bldP spid="49" grpId="0" build="allAtOnce" animBg="1"/>
      <p:bldP spid="50" grpId="0" build="allAtOnce" animBg="1"/>
      <p:bldP spid="51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Odlišnostem podnebí se v podnebných pásech přizpůsobili i živočichové a rostliny.</a:t>
            </a:r>
            <a:endParaRPr lang="cs-CZ" sz="3200" b="1" dirty="0"/>
          </a:p>
        </p:txBody>
      </p:sp>
      <p:pic>
        <p:nvPicPr>
          <p:cNvPr id="7" name="Zástupný symbol pro obsah 6" descr="DSC0162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2118" t="32515" r="59471" b="26446"/>
          <a:stretch>
            <a:fillRect/>
          </a:stretch>
        </p:blipFill>
        <p:spPr>
          <a:xfrm>
            <a:off x="1214414" y="2643182"/>
            <a:ext cx="1714512" cy="2071702"/>
          </a:xfrm>
        </p:spPr>
      </p:pic>
      <p:sp>
        <p:nvSpPr>
          <p:cNvPr id="4" name="Elipsa 3"/>
          <p:cNvSpPr/>
          <p:nvPr/>
        </p:nvSpPr>
        <p:spPr>
          <a:xfrm>
            <a:off x="3357554" y="1357298"/>
            <a:ext cx="2428892" cy="1143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Kde nás najdeš?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071538" y="1571612"/>
            <a:ext cx="2214578" cy="857256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Poušť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857884" y="1571612"/>
            <a:ext cx="2143140" cy="785818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Polární pustina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8" name="Obrázek 7" descr="DSC01652.JPG"/>
          <p:cNvPicPr>
            <a:picLocks noChangeAspect="1"/>
          </p:cNvPicPr>
          <p:nvPr/>
        </p:nvPicPr>
        <p:blipFill>
          <a:blip r:embed="rId3" cstate="print"/>
          <a:srcRect l="42188" t="18750" r="26562" b="4166"/>
          <a:stretch>
            <a:fillRect/>
          </a:stretch>
        </p:blipFill>
        <p:spPr>
          <a:xfrm>
            <a:off x="5214942" y="2643182"/>
            <a:ext cx="1143008" cy="2114565"/>
          </a:xfrm>
          <a:prstGeom prst="rect">
            <a:avLst/>
          </a:prstGeom>
        </p:spPr>
      </p:pic>
      <p:pic>
        <p:nvPicPr>
          <p:cNvPr id="9" name="Obrázek 8" descr="DSC03531.JPG"/>
          <p:cNvPicPr>
            <a:picLocks noChangeAspect="1"/>
          </p:cNvPicPr>
          <p:nvPr/>
        </p:nvPicPr>
        <p:blipFill>
          <a:blip r:embed="rId4" cstate="print"/>
          <a:srcRect l="26562" t="12500" r="32812" b="5208"/>
          <a:stretch>
            <a:fillRect/>
          </a:stretch>
        </p:blipFill>
        <p:spPr>
          <a:xfrm>
            <a:off x="6715140" y="2643182"/>
            <a:ext cx="1222584" cy="1928826"/>
          </a:xfrm>
          <a:prstGeom prst="rect">
            <a:avLst/>
          </a:prstGeom>
        </p:spPr>
      </p:pic>
      <p:pic>
        <p:nvPicPr>
          <p:cNvPr id="10" name="Obrázek 9" descr="DSC00167.JPG"/>
          <p:cNvPicPr>
            <a:picLocks noChangeAspect="1"/>
          </p:cNvPicPr>
          <p:nvPr/>
        </p:nvPicPr>
        <p:blipFill>
          <a:blip r:embed="rId5" cstate="print"/>
          <a:srcRect l="24218" t="31250" r="24219" b="20833"/>
          <a:stretch>
            <a:fillRect/>
          </a:stretch>
        </p:blipFill>
        <p:spPr>
          <a:xfrm rot="5400000">
            <a:off x="2972221" y="2957077"/>
            <a:ext cx="2071704" cy="1443915"/>
          </a:xfrm>
          <a:prstGeom prst="rect">
            <a:avLst/>
          </a:prstGeom>
        </p:spPr>
      </p:pic>
      <p:pic>
        <p:nvPicPr>
          <p:cNvPr id="11" name="Obrázek 10" descr="DSC00268.JPG"/>
          <p:cNvPicPr>
            <a:picLocks noChangeAspect="1"/>
          </p:cNvPicPr>
          <p:nvPr/>
        </p:nvPicPr>
        <p:blipFill>
          <a:blip r:embed="rId6" cstate="print"/>
          <a:srcRect l="9375" t="19792" r="4687" b="4166"/>
          <a:stretch>
            <a:fillRect/>
          </a:stretch>
        </p:blipFill>
        <p:spPr>
          <a:xfrm>
            <a:off x="1214414" y="4857760"/>
            <a:ext cx="2428892" cy="1611901"/>
          </a:xfrm>
          <a:prstGeom prst="rect">
            <a:avLst/>
          </a:prstGeom>
        </p:spPr>
      </p:pic>
      <p:pic>
        <p:nvPicPr>
          <p:cNvPr id="12" name="Obrázek 11" descr="DSC00317.JPG"/>
          <p:cNvPicPr>
            <a:picLocks noChangeAspect="1"/>
          </p:cNvPicPr>
          <p:nvPr/>
        </p:nvPicPr>
        <p:blipFill>
          <a:blip r:embed="rId7" cstate="print"/>
          <a:srcRect l="24219" r="7812"/>
          <a:stretch>
            <a:fillRect/>
          </a:stretch>
        </p:blipFill>
        <p:spPr>
          <a:xfrm rot="5400000">
            <a:off x="3982013" y="4733366"/>
            <a:ext cx="1643075" cy="1891863"/>
          </a:xfrm>
          <a:prstGeom prst="rect">
            <a:avLst/>
          </a:prstGeom>
        </p:spPr>
      </p:pic>
      <p:pic>
        <p:nvPicPr>
          <p:cNvPr id="13" name="Obrázek 12" descr="DSC00349.JPG"/>
          <p:cNvPicPr>
            <a:picLocks noChangeAspect="1"/>
          </p:cNvPicPr>
          <p:nvPr/>
        </p:nvPicPr>
        <p:blipFill>
          <a:blip r:embed="rId8" cstate="print"/>
          <a:srcRect l="7812" r="7812"/>
          <a:stretch>
            <a:fillRect/>
          </a:stretch>
        </p:blipFill>
        <p:spPr>
          <a:xfrm>
            <a:off x="6000760" y="4786322"/>
            <a:ext cx="1928840" cy="1714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p" animBg="1"/>
      <p:bldP spid="6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PODNEBNÉ  PÁSY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63F927"/>
          </a:solidFill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Na Zemi nejsou stejné teplotní podmínky pro život.</a:t>
            </a:r>
          </a:p>
          <a:p>
            <a:r>
              <a:rPr lang="cs-CZ" b="1" dirty="0" smtClean="0"/>
              <a:t>Je to způsobeno dopadem slunečních paprsků pod různým úhlem na Zem.</a:t>
            </a:r>
          </a:p>
          <a:p>
            <a:r>
              <a:rPr lang="cs-CZ" b="1" dirty="0" smtClean="0"/>
              <a:t>Odlišné teploty ovlivňují i podnebí, vytvořily se podnebné pásy.</a:t>
            </a:r>
          </a:p>
          <a:p>
            <a:r>
              <a:rPr lang="cs-CZ" b="1" dirty="0" smtClean="0"/>
              <a:t>Odlišnostem podnebí se přizpůsobili v jednotlivých pásech živočichové i rostliny.</a:t>
            </a:r>
          </a:p>
          <a:p>
            <a:r>
              <a:rPr lang="cs-CZ" b="1" dirty="0" smtClean="0"/>
              <a:t>Doplň: nákres s vyznačením všech podnebných pásů.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/>
              <a:t>  </a:t>
            </a:r>
            <a:r>
              <a:rPr lang="cs-CZ" dirty="0" smtClean="0"/>
              <a:t>(Ruce držící planetu Zemi – </a:t>
            </a:r>
            <a:r>
              <a:rPr lang="cs-CZ" smtClean="0"/>
              <a:t>MP900433132.JPG)</a:t>
            </a:r>
            <a:endParaRPr lang="cs-CZ" dirty="0" smtClean="0"/>
          </a:p>
          <a:p>
            <a:r>
              <a:rPr lang="cs-CZ" dirty="0" smtClean="0"/>
              <a:t>Vlastní fotografie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450</TotalTime>
  <Words>274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Podnebné pásy</vt:lpstr>
      <vt:lpstr>ROZMANITOST ŽIVOTA NA ZEMI</vt:lpstr>
      <vt:lpstr>Čím je to způsobeno?</vt:lpstr>
      <vt:lpstr>Sluneční paprsky dopadají na Zem pod různým úhlem.</vt:lpstr>
      <vt:lpstr> PODNEBNÉ  PÁSY</vt:lpstr>
      <vt:lpstr>Odlišnostem podnebí se v podnebných pásech přizpůsobili i živočichové a rostliny.</vt:lpstr>
      <vt:lpstr>PODNEBNÉ  PÁSY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43</cp:revision>
  <dcterms:created xsi:type="dcterms:W3CDTF">2011-06-18T13:15:26Z</dcterms:created>
  <dcterms:modified xsi:type="dcterms:W3CDTF">2012-01-25T21:06:43Z</dcterms:modified>
</cp:coreProperties>
</file>