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12B22B-DDFA-40D3-A031-0A73A5B98759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94A5B66-4175-4788-B8E7-427B0413B4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file:///\\en.wikipedia.org\wiki\User:Quasar_Jarosz" TargetMode="External"/><Relationship Id="rId3" Type="http://schemas.openxmlformats.org/officeDocument/2006/relationships/hyperlink" Target="http://upload.wikimedia.org/wikipedia/commons/d/de/Gray410.png" TargetMode="External"/><Relationship Id="rId7" Type="http://schemas.openxmlformats.org/officeDocument/2006/relationships/hyperlink" Target="http://cs.wikipedia.org/wiki/Soubor:Neuron_Hand-tuned.svg" TargetMode="External"/><Relationship Id="rId12" Type="http://schemas.openxmlformats.org/officeDocument/2006/relationships/hyperlink" Target="http://www.office.microsoft.com/" TargetMode="External"/><Relationship Id="rId2" Type="http://schemas.openxmlformats.org/officeDocument/2006/relationships/hyperlink" Target="file:///\\commons.wikimedia.org\wiki\Hlavn%25C3%25AD_strana%3f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\\de.wikipedia.org\wiki\Image:Strucktur_Haut.jpg" TargetMode="External"/><Relationship Id="rId11" Type="http://schemas.openxmlformats.org/officeDocument/2006/relationships/hyperlink" Target="http://cs.wikipedia.org/wiki/Soubor:Neus1.jpg" TargetMode="External"/><Relationship Id="rId5" Type="http://schemas.openxmlformats.org/officeDocument/2006/relationships/hyperlink" Target="http://upload.wikimedia.org/wikipedia/commons/1/13/Human_skin_structure.jpg" TargetMode="External"/><Relationship Id="rId10" Type="http://schemas.openxmlformats.org/officeDocument/2006/relationships/hyperlink" Target="http://cs.wikipedia.org/wiki/Soubor:Brain_090407.jpg" TargetMode="External"/><Relationship Id="rId4" Type="http://schemas.openxmlformats.org/officeDocument/2006/relationships/hyperlink" Target="file:///\\en.wikipedia.org\wiki\cs:Creative_Commons" TargetMode="External"/><Relationship Id="rId9" Type="http://schemas.openxmlformats.org/officeDocument/2006/relationships/hyperlink" Target="file:///\\en.wikipedia.org\wiki\User:WriterHoun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90447"/>
            <a:ext cx="7416824" cy="2806705"/>
          </a:xfrm>
        </p:spPr>
        <p:txBody>
          <a:bodyPr>
            <a:no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 smtClean="0"/>
              <a:t>Datum: 13.10.2011</a:t>
            </a:r>
            <a:br>
              <a:rPr lang="cs-CZ" sz="1800" dirty="0" smtClean="0"/>
            </a:br>
            <a:r>
              <a:rPr lang="cs-CZ" sz="1800" dirty="0" smtClean="0"/>
              <a:t>Člověk a jeho svět, člověk a jeho zdraví.</a:t>
            </a:r>
            <a:br>
              <a:rPr lang="cs-CZ" sz="1800" dirty="0" smtClean="0"/>
            </a:br>
            <a:r>
              <a:rPr lang="cs-CZ" sz="1800" dirty="0" smtClean="0"/>
              <a:t>Název </a:t>
            </a:r>
            <a:r>
              <a:rPr lang="cs-CZ" sz="1800" dirty="0"/>
              <a:t>materiálu: </a:t>
            </a:r>
            <a:r>
              <a:rPr lang="cs-CZ" sz="1800" dirty="0" smtClean="0"/>
              <a:t>VY_32_INOVACE_ČaJS.5.B.02_SOUSTAVY LIDSKÉHO TĚLA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Název: </a:t>
            </a:r>
            <a:r>
              <a:rPr lang="cs-CZ" sz="1800" dirty="0" smtClean="0"/>
              <a:t>SOUSTAVY LIDSKÉHO TĚLA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Číslo operačního programu: CZ.1.07/1.4.00/21.1693</a:t>
            </a:r>
            <a:br>
              <a:rPr lang="cs-CZ" sz="1800" dirty="0"/>
            </a:br>
            <a:r>
              <a:rPr lang="cs-CZ" sz="18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92600" y="5373216"/>
            <a:ext cx="6491833" cy="1008112"/>
          </a:xfrm>
        </p:spPr>
        <p:txBody>
          <a:bodyPr/>
          <a:lstStyle/>
          <a:p>
            <a:r>
              <a:rPr lang="cs-CZ" dirty="0"/>
              <a:t>Anotace: Materiál je určen pro žáky 5. ročníku, slouží k výkladu nového učiva.</a:t>
            </a:r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966367" y="818872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07604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5292080" y="534490"/>
            <a:ext cx="30652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VY_32_INOVACE_ČaJS.5.B.02-10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79641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Svalová soustava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Svaly</a:t>
            </a:r>
            <a:r>
              <a:rPr lang="cs-CZ" dirty="0" smtClean="0"/>
              <a:t> – vykonávají aktivní pohyb</a:t>
            </a:r>
          </a:p>
          <a:p>
            <a:pPr marL="0" indent="0">
              <a:buNone/>
            </a:pPr>
            <a:r>
              <a:rPr lang="cs-CZ" dirty="0" smtClean="0"/>
              <a:t>       - ke kostem jsou připojeny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šlachami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zkracují se (smršťují se)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prodlužují se (natahují se)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Pohyb těla</a:t>
            </a:r>
            <a:r>
              <a:rPr lang="cs-CZ" dirty="0" smtClean="0"/>
              <a:t> – souhra svalů, šlach a kostí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Mozek</a:t>
            </a:r>
            <a:r>
              <a:rPr lang="cs-CZ" dirty="0" smtClean="0"/>
              <a:t> – centrum, které vše řídí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Pohyb</a:t>
            </a:r>
            <a:r>
              <a:rPr lang="cs-CZ" dirty="0" smtClean="0"/>
              <a:t> – velký význam pro rozvoj všech svalů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(bez pohybu jsou svaly ochablé)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4319" y="764704"/>
            <a:ext cx="2352137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951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Kožní soustava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Kůže</a:t>
            </a:r>
            <a:r>
              <a:rPr lang="cs-CZ" dirty="0" smtClean="0"/>
              <a:t> – chrání naše tělo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udržuje vodu v těle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pomáhá regulovat tělesnou teplotu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je sídlem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hmatu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jsou v ní potní a mazové žlázy, kořínky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chloupků a vlasů, vlásečnice a nervy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neustále se obnovuje (povrch odumírá)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odlupuje se v drobných šupinkách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20689"/>
            <a:ext cx="2593152" cy="1679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6927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Nervová soustava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Neuron</a:t>
            </a:r>
            <a:r>
              <a:rPr lang="cs-CZ" dirty="0" smtClean="0"/>
              <a:t> – nervová buňka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jsou v celém těle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přijímají podněty z celého těla a vedou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je do mozku   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Mozek</a:t>
            </a:r>
            <a:r>
              <a:rPr lang="cs-CZ" dirty="0" smtClean="0"/>
              <a:t> – reaguje a vyšle signál do těla</a:t>
            </a:r>
          </a:p>
          <a:p>
            <a:pPr marL="0" indent="0">
              <a:buNone/>
            </a:pPr>
            <a:r>
              <a:rPr lang="cs-CZ" u="sng" dirty="0" smtClean="0">
                <a:solidFill>
                  <a:srgbClr val="FF0000"/>
                </a:solidFill>
              </a:rPr>
              <a:t>Mícha</a:t>
            </a:r>
            <a:r>
              <a:rPr lang="cs-CZ" dirty="0" smtClean="0"/>
              <a:t> – spojnice mezi mozkem a </a:t>
            </a:r>
            <a:r>
              <a:rPr lang="cs-CZ" dirty="0" err="1" smtClean="0"/>
              <a:t>nerv.buňkami</a:t>
            </a:r>
            <a:endParaRPr lang="cs-CZ" dirty="0" smtClean="0"/>
          </a:p>
          <a:p>
            <a:pPr marL="0" indent="0">
              <a:buNone/>
            </a:pPr>
            <a:endParaRPr lang="cs-CZ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u="sng" dirty="0" smtClean="0">
                <a:solidFill>
                  <a:srgbClr val="FF0000"/>
                </a:solidFill>
              </a:rPr>
              <a:t>Mozek a Mícha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spolu řídí tělesné činnosti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(činnost srdce, pohyby)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2484" y="1268760"/>
            <a:ext cx="2513856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7172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mozek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9600" dirty="0" smtClean="0"/>
              <a:t>Centrum </a:t>
            </a:r>
            <a:r>
              <a:rPr lang="cs-CZ" sz="9600" dirty="0" smtClean="0">
                <a:solidFill>
                  <a:srgbClr val="FF0000"/>
                </a:solidFill>
              </a:rPr>
              <a:t>myšlení</a:t>
            </a:r>
            <a:r>
              <a:rPr lang="cs-CZ" sz="9600" dirty="0" smtClean="0"/>
              <a:t> a </a:t>
            </a:r>
            <a:r>
              <a:rPr lang="cs-CZ" sz="9600" dirty="0" smtClean="0">
                <a:solidFill>
                  <a:srgbClr val="FF0000"/>
                </a:solidFill>
              </a:rPr>
              <a:t>paměti</a:t>
            </a:r>
          </a:p>
          <a:p>
            <a:pPr marL="0" indent="0">
              <a:buNone/>
            </a:pPr>
            <a:endParaRPr lang="cs-CZ" sz="9600" dirty="0" smtClean="0"/>
          </a:p>
          <a:p>
            <a:r>
              <a:rPr lang="cs-CZ" sz="9600" dirty="0" smtClean="0"/>
              <a:t>Je rozdělen na </a:t>
            </a:r>
            <a:r>
              <a:rPr lang="cs-CZ" sz="9600" b="1" dirty="0" smtClean="0">
                <a:solidFill>
                  <a:srgbClr val="FF0000"/>
                </a:solidFill>
              </a:rPr>
              <a:t>levou</a:t>
            </a:r>
            <a:r>
              <a:rPr lang="cs-CZ" sz="9600" dirty="0" smtClean="0"/>
              <a:t> a </a:t>
            </a:r>
            <a:r>
              <a:rPr lang="cs-CZ" sz="9600" b="1" dirty="0" smtClean="0">
                <a:solidFill>
                  <a:srgbClr val="FF0000"/>
                </a:solidFill>
              </a:rPr>
              <a:t>pravou</a:t>
            </a:r>
            <a:r>
              <a:rPr lang="cs-CZ" sz="9600" dirty="0" smtClean="0"/>
              <a:t> polokouli</a:t>
            </a:r>
          </a:p>
          <a:p>
            <a:endParaRPr lang="cs-CZ" sz="9600" dirty="0" smtClean="0"/>
          </a:p>
          <a:p>
            <a:r>
              <a:rPr lang="cs-CZ" sz="9600" dirty="0">
                <a:solidFill>
                  <a:srgbClr val="FF0000"/>
                </a:solidFill>
              </a:rPr>
              <a:t>Jeho pomocí </a:t>
            </a:r>
            <a:r>
              <a:rPr lang="cs-CZ" sz="9600" dirty="0"/>
              <a:t>– slyšíme, vidíme, hmatáme, cítíme,</a:t>
            </a:r>
          </a:p>
          <a:p>
            <a:pPr marL="0" indent="0">
              <a:buNone/>
            </a:pPr>
            <a:r>
              <a:rPr lang="cs-CZ" sz="9600" dirty="0"/>
              <a:t>          běžíme, odpočíváme…</a:t>
            </a:r>
          </a:p>
          <a:p>
            <a:endParaRPr lang="cs-CZ" sz="9600" dirty="0" smtClean="0"/>
          </a:p>
          <a:p>
            <a:endParaRPr lang="cs-CZ" sz="9600" dirty="0" smtClean="0"/>
          </a:p>
          <a:p>
            <a:r>
              <a:rPr lang="cs-CZ" sz="9600" dirty="0" smtClean="0">
                <a:solidFill>
                  <a:srgbClr val="FF0000"/>
                </a:solidFill>
              </a:rPr>
              <a:t>Zdraví mozek </a:t>
            </a:r>
            <a:r>
              <a:rPr lang="cs-CZ" sz="9600" dirty="0" smtClean="0"/>
              <a:t>– aktivní odpočinek (sport, hra</a:t>
            </a:r>
          </a:p>
          <a:p>
            <a:pPr marL="0" indent="0">
              <a:buNone/>
            </a:pPr>
            <a:r>
              <a:rPr lang="cs-CZ" sz="9600" dirty="0"/>
              <a:t> </a:t>
            </a:r>
            <a:r>
              <a:rPr lang="cs-CZ" sz="9600" dirty="0" smtClean="0"/>
              <a:t>         na hudební </a:t>
            </a:r>
            <a:r>
              <a:rPr lang="cs-CZ" sz="9600" dirty="0"/>
              <a:t>n</a:t>
            </a:r>
            <a:r>
              <a:rPr lang="cs-CZ" sz="9600" dirty="0" smtClean="0"/>
              <a:t>ástroj, turistika…)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48681"/>
            <a:ext cx="202139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9733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cs-CZ" dirty="0" smtClean="0"/>
              <a:t>Smysly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14116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Člověk má </a:t>
            </a:r>
            <a:r>
              <a:rPr lang="cs-CZ" u="sng" dirty="0" smtClean="0">
                <a:solidFill>
                  <a:srgbClr val="FF0000"/>
                </a:solidFill>
              </a:rPr>
              <a:t>5 smyslů</a:t>
            </a:r>
            <a:r>
              <a:rPr lang="cs-CZ" dirty="0" smtClean="0"/>
              <a:t>:</a:t>
            </a:r>
            <a:r>
              <a:rPr lang="en-US" dirty="0" smtClean="0"/>
              <a:t>  </a:t>
            </a:r>
            <a:r>
              <a:rPr lang="cs-CZ" dirty="0" smtClean="0"/>
              <a:t>Čich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Chuť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Sluch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Zrak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Hmat</a:t>
            </a:r>
          </a:p>
          <a:p>
            <a:endParaRPr lang="cs-CZ" dirty="0"/>
          </a:p>
          <a:p>
            <a:r>
              <a:rPr lang="cs-CZ" u="sng" dirty="0" smtClean="0">
                <a:solidFill>
                  <a:srgbClr val="FF0000"/>
                </a:solidFill>
              </a:rPr>
              <a:t>Smyslové orgány</a:t>
            </a:r>
            <a:r>
              <a:rPr lang="cs-CZ" dirty="0" smtClean="0"/>
              <a:t> – umožňují vnímat podněty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z vnějšího prostředí</a:t>
            </a:r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5721" y="692696"/>
            <a:ext cx="114349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Martin\AppData\Local\Microsoft\Windows\Temporary Internet Files\Content.IE5\TX9OGXIZ\MP90042437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32856"/>
            <a:ext cx="1080120" cy="96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tin\AppData\Local\Microsoft\Windows\Temporary Internet Files\Content.IE5\KZBSIBAG\MC9002812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30704">
            <a:off x="5059904" y="2608363"/>
            <a:ext cx="1018414" cy="150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rtin\AppData\Local\Microsoft\Windows\Temporary Internet Files\Content.IE5\0WY1CBV4\MP9004067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5676" y="3752569"/>
            <a:ext cx="1440160" cy="95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artin\AppData\Local\Microsoft\Windows\Temporary Internet Files\Content.IE5\HJE2LM79\MP90041175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386655" y="4270529"/>
            <a:ext cx="955766" cy="143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8845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7467600" cy="5373216"/>
          </a:xfrm>
        </p:spPr>
        <p:txBody>
          <a:bodyPr>
            <a:normAutofit fontScale="25000" lnSpcReduction="20000"/>
          </a:bodyPr>
          <a:lstStyle/>
          <a:p>
            <a:r>
              <a:rPr lang="cs-CZ" sz="8000" dirty="0" smtClean="0"/>
              <a:t>JANČOVÁ, M.,GRIGÁRKOVÁ, M. </a:t>
            </a:r>
            <a:r>
              <a:rPr lang="cs-CZ" sz="8000" i="1" dirty="0" smtClean="0"/>
              <a:t>Člověk a jeho zdraví</a:t>
            </a:r>
            <a:r>
              <a:rPr lang="cs-CZ" sz="8000" dirty="0" smtClean="0"/>
              <a:t>. </a:t>
            </a:r>
            <a:r>
              <a:rPr lang="cs-CZ" sz="8000" dirty="0" err="1" smtClean="0"/>
              <a:t>Prodos</a:t>
            </a:r>
            <a:r>
              <a:rPr lang="cs-CZ" sz="8000" dirty="0" smtClean="0"/>
              <a:t>, Olomouc, 2010</a:t>
            </a:r>
            <a:r>
              <a:rPr lang="cs-CZ" sz="8000" smtClean="0"/>
              <a:t>, </a:t>
            </a:r>
            <a:r>
              <a:rPr lang="cs-CZ" sz="8000" smtClean="0"/>
              <a:t>s.16-18. </a:t>
            </a:r>
            <a:r>
              <a:rPr lang="cs-CZ" sz="8000" dirty="0" smtClean="0"/>
              <a:t>ISBN 978-80-7230-229-1.</a:t>
            </a:r>
          </a:p>
          <a:p>
            <a:r>
              <a:rPr lang="cs-CZ" sz="8000" dirty="0" smtClean="0"/>
              <a:t>Obrázky</a:t>
            </a:r>
            <a:r>
              <a:rPr lang="cs-CZ" sz="8000" dirty="0" smtClean="0"/>
              <a:t>: [cit. 2011-10-13</a:t>
            </a:r>
            <a:r>
              <a:rPr lang="cs-CZ" sz="8000" dirty="0"/>
              <a:t>] </a:t>
            </a:r>
            <a:endParaRPr lang="cs-CZ" sz="8000" dirty="0" smtClean="0"/>
          </a:p>
          <a:p>
            <a:pPr marL="0" indent="0">
              <a:buNone/>
            </a:pPr>
            <a:r>
              <a:rPr lang="cs-CZ" sz="8000" dirty="0" smtClean="0"/>
              <a:t>Dostupné </a:t>
            </a:r>
            <a:r>
              <a:rPr lang="cs-CZ" sz="8000" dirty="0"/>
              <a:t>pod licencí </a:t>
            </a:r>
            <a:r>
              <a:rPr lang="cs-CZ" sz="8000" dirty="0" err="1">
                <a:hlinkClick r:id="rId2" action="ppaction://hlinkfile"/>
              </a:rPr>
              <a:t>Wikimedia</a:t>
            </a:r>
            <a:r>
              <a:rPr lang="cs-CZ" sz="8000" dirty="0">
                <a:hlinkClick r:id="rId2" action="ppaction://hlinkfile"/>
              </a:rPr>
              <a:t> </a:t>
            </a:r>
            <a:r>
              <a:rPr lang="cs-CZ" sz="8000" dirty="0" err="1">
                <a:hlinkClick r:id="rId2" action="ppaction://hlinkfile"/>
              </a:rPr>
              <a:t>Commons</a:t>
            </a:r>
            <a:r>
              <a:rPr lang="cs-CZ" sz="8000" dirty="0">
                <a:hlinkClick r:id="rId2" action="ppaction://hlinkfile"/>
              </a:rPr>
              <a:t> </a:t>
            </a:r>
            <a:r>
              <a:rPr lang="cs-CZ" sz="8000" dirty="0" smtClean="0"/>
              <a:t>na </a:t>
            </a:r>
            <a:r>
              <a:rPr lang="cs-CZ" sz="8000" dirty="0"/>
              <a:t>WWW:</a:t>
            </a:r>
          </a:p>
          <a:p>
            <a:r>
              <a:rPr lang="cs-CZ" sz="8000" dirty="0" smtClean="0">
                <a:hlinkClick r:id="rId3"/>
              </a:rPr>
              <a:t>1)&lt;http</a:t>
            </a:r>
            <a:r>
              <a:rPr lang="cs-CZ" sz="8000" dirty="0">
                <a:hlinkClick r:id="rId3"/>
              </a:rPr>
              <a:t>://</a:t>
            </a:r>
            <a:r>
              <a:rPr lang="cs-CZ" sz="8000" dirty="0" smtClean="0">
                <a:hlinkClick r:id="rId3"/>
              </a:rPr>
              <a:t>upload.wikimedia.org/</a:t>
            </a:r>
            <a:r>
              <a:rPr lang="cs-CZ" sz="8000" dirty="0" err="1" smtClean="0">
                <a:hlinkClick r:id="rId3"/>
              </a:rPr>
              <a:t>wikipedia</a:t>
            </a:r>
            <a:r>
              <a:rPr lang="cs-CZ" sz="8000" dirty="0" smtClean="0">
                <a:hlinkClick r:id="rId3"/>
              </a:rPr>
              <a:t>/</a:t>
            </a:r>
            <a:r>
              <a:rPr lang="cs-CZ" sz="8000" dirty="0" err="1" smtClean="0">
                <a:hlinkClick r:id="rId3"/>
              </a:rPr>
              <a:t>commons</a:t>
            </a:r>
            <a:r>
              <a:rPr lang="cs-CZ" sz="8000" dirty="0" smtClean="0">
                <a:hlinkClick r:id="rId3"/>
              </a:rPr>
              <a:t>/d/de/Gray410.png</a:t>
            </a:r>
            <a:r>
              <a:rPr lang="cs-CZ" sz="8000" dirty="0"/>
              <a:t>&gt;</a:t>
            </a:r>
            <a:r>
              <a:rPr lang="cs-CZ" sz="8000" dirty="0" smtClean="0"/>
              <a:t>                                          </a:t>
            </a:r>
          </a:p>
          <a:p>
            <a:pPr marL="0" indent="0">
              <a:buNone/>
            </a:pPr>
            <a:r>
              <a:rPr lang="cs-CZ" sz="8000" dirty="0"/>
              <a:t>Dostupné pod licencí </a:t>
            </a:r>
            <a:r>
              <a:rPr lang="cs-CZ" sz="8000" dirty="0" err="1">
                <a:hlinkClick r:id="rId4" action="ppaction://hlinkfile" tooltip="w:cs:Creative Commons"/>
              </a:rPr>
              <a:t>Creative</a:t>
            </a:r>
            <a:r>
              <a:rPr lang="cs-CZ" sz="8000" dirty="0">
                <a:hlinkClick r:id="rId4" action="ppaction://hlinkfile" tooltip="w:cs:Creative Commons"/>
              </a:rPr>
              <a:t> </a:t>
            </a:r>
            <a:r>
              <a:rPr lang="cs-CZ" sz="8000" dirty="0" err="1">
                <a:hlinkClick r:id="rId4" action="ppaction://hlinkfile" tooltip="w:cs:Creative Commons"/>
              </a:rPr>
              <a:t>Commons</a:t>
            </a:r>
            <a:r>
              <a:rPr lang="cs-CZ" sz="8000" dirty="0"/>
              <a:t> na </a:t>
            </a:r>
            <a:r>
              <a:rPr lang="cs-CZ" sz="8000" dirty="0" smtClean="0"/>
              <a:t>WWW:</a:t>
            </a:r>
          </a:p>
          <a:p>
            <a:r>
              <a:rPr lang="cs-CZ" sz="8000" dirty="0" smtClean="0"/>
              <a:t> </a:t>
            </a:r>
            <a:r>
              <a:rPr lang="cs-CZ" sz="8000" dirty="0" smtClean="0">
                <a:hlinkClick r:id="rId5"/>
              </a:rPr>
              <a:t>2)</a:t>
            </a:r>
            <a:r>
              <a:rPr lang="cs-CZ" sz="8000" dirty="0">
                <a:hlinkClick r:id="rId6" action="ppaction://hlinkfile" tooltip="de:Image:Strucktur Haut.jpg"/>
              </a:rPr>
              <a:t> </a:t>
            </a:r>
            <a:r>
              <a:rPr lang="cs-CZ" sz="8000" dirty="0" err="1">
                <a:hlinkClick r:id="rId6" action="ppaction://hlinkfile" tooltip="de:Image:Strucktur Haut.jpg"/>
              </a:rPr>
              <a:t>German</a:t>
            </a:r>
            <a:r>
              <a:rPr lang="cs-CZ" sz="8000" dirty="0">
                <a:hlinkClick r:id="rId6" action="ppaction://hlinkfile" tooltip="de:Image:Strucktur Haut.jpg"/>
              </a:rPr>
              <a:t> </a:t>
            </a:r>
            <a:r>
              <a:rPr lang="cs-CZ" sz="8000" dirty="0" err="1">
                <a:hlinkClick r:id="rId6" action="ppaction://hlinkfile" tooltip="de:Image:Strucktur Haut.jpg"/>
              </a:rPr>
              <a:t>Wikipedia</a:t>
            </a:r>
            <a:r>
              <a:rPr lang="cs-CZ" sz="8000" dirty="0">
                <a:hlinkClick r:id="rId6" action="ppaction://hlinkfile" tooltip="de:Image:Strucktur Haut.jpg"/>
              </a:rPr>
              <a:t> </a:t>
            </a:r>
            <a:r>
              <a:rPr lang="cs-CZ" sz="8000" dirty="0" smtClean="0">
                <a:hlinkClick r:id="rId5"/>
              </a:rPr>
              <a:t>&lt;http://upload.wikimedia.org/</a:t>
            </a:r>
            <a:r>
              <a:rPr lang="cs-CZ" sz="8000" dirty="0" err="1" smtClean="0">
                <a:hlinkClick r:id="rId5"/>
              </a:rPr>
              <a:t>wikipedia</a:t>
            </a:r>
            <a:r>
              <a:rPr lang="cs-CZ" sz="8000" dirty="0" smtClean="0">
                <a:hlinkClick r:id="rId5"/>
              </a:rPr>
              <a:t>/</a:t>
            </a:r>
            <a:r>
              <a:rPr lang="cs-CZ" sz="8000" dirty="0" err="1" smtClean="0">
                <a:hlinkClick r:id="rId5"/>
              </a:rPr>
              <a:t>commons</a:t>
            </a:r>
            <a:r>
              <a:rPr lang="cs-CZ" sz="8000" dirty="0" smtClean="0">
                <a:hlinkClick r:id="rId5"/>
              </a:rPr>
              <a:t>/1/13/Human_skin_structure.jpg</a:t>
            </a:r>
            <a:r>
              <a:rPr lang="cs-CZ" sz="8000" dirty="0" smtClean="0"/>
              <a:t>&gt;  </a:t>
            </a:r>
          </a:p>
          <a:p>
            <a:r>
              <a:rPr lang="cs-CZ" sz="8000" dirty="0" smtClean="0">
                <a:hlinkClick r:id="rId7"/>
              </a:rPr>
              <a:t>3)</a:t>
            </a:r>
            <a:r>
              <a:rPr lang="cs-CZ" sz="8000" b="1" dirty="0">
                <a:hlinkClick r:id="rId8" action="ppaction://hlinkfile" tooltip="en:User:Quasar Jarosz"/>
              </a:rPr>
              <a:t> </a:t>
            </a:r>
            <a:r>
              <a:rPr lang="cs-CZ" sz="8000" dirty="0">
                <a:hlinkClick r:id="rId8" action="ppaction://hlinkfile" tooltip="en:User:Quasar Jarosz"/>
              </a:rPr>
              <a:t>Quasar </a:t>
            </a:r>
            <a:r>
              <a:rPr lang="cs-CZ" sz="8000" dirty="0" err="1">
                <a:hlinkClick r:id="rId8" action="ppaction://hlinkfile" tooltip="en:User:Quasar Jarosz"/>
              </a:rPr>
              <a:t>Jarosz</a:t>
            </a:r>
            <a:r>
              <a:rPr lang="cs-CZ" sz="8000" dirty="0">
                <a:hlinkClick r:id="rId8" action="ppaction://hlinkfile" tooltip="en:User:Quasar Jarosz"/>
              </a:rPr>
              <a:t> </a:t>
            </a:r>
            <a:r>
              <a:rPr lang="en-US" sz="8000" dirty="0"/>
              <a:t>&lt;</a:t>
            </a:r>
            <a:r>
              <a:rPr lang="cs-CZ" sz="8000" dirty="0" smtClean="0">
                <a:hlinkClick r:id="rId7"/>
              </a:rPr>
              <a:t>http</a:t>
            </a:r>
            <a:r>
              <a:rPr lang="cs-CZ" sz="8000" dirty="0">
                <a:hlinkClick r:id="rId7"/>
              </a:rPr>
              <a:t>://</a:t>
            </a:r>
            <a:r>
              <a:rPr lang="cs-CZ" sz="8000" dirty="0" smtClean="0">
                <a:hlinkClick r:id="rId7"/>
              </a:rPr>
              <a:t>cs.wikipedia.org/wiki/Soubor:Neuron_Hand-tuned.svg</a:t>
            </a:r>
            <a:r>
              <a:rPr lang="en-US" sz="8000" dirty="0" smtClean="0"/>
              <a:t>&gt;</a:t>
            </a:r>
            <a:endParaRPr lang="cs-CZ" sz="8000" dirty="0" smtClean="0"/>
          </a:p>
          <a:p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  <a:t>4)</a:t>
            </a:r>
            <a:r>
              <a:rPr lang="cs-CZ" sz="8000" dirty="0" smtClean="0"/>
              <a:t> </a:t>
            </a:r>
            <a:r>
              <a:rPr lang="cs-CZ" sz="8000" dirty="0" err="1" smtClean="0">
                <a:hlinkClick r:id="rId9" action="ppaction://hlinkfile" tooltip="en:User:WriterHound"/>
              </a:rPr>
              <a:t>WriterHound</a:t>
            </a:r>
            <a:r>
              <a:rPr lang="cs-CZ" sz="8000" dirty="0" smtClean="0">
                <a:hlinkClick r:id="rId10"/>
              </a:rPr>
              <a:t>  </a:t>
            </a:r>
            <a:r>
              <a:rPr lang="en-US" sz="8000" dirty="0" smtClean="0">
                <a:hlinkClick r:id="rId10"/>
              </a:rPr>
              <a:t>&lt;</a:t>
            </a:r>
            <a:r>
              <a:rPr lang="cs-CZ" sz="8000" dirty="0" smtClean="0">
                <a:hlinkClick r:id="rId10"/>
              </a:rPr>
              <a:t>http://cs.wikipedia.org/wiki/Soubor:Brain_090407.jpg</a:t>
            </a:r>
            <a:r>
              <a:rPr lang="en-US" sz="8000" dirty="0" smtClean="0"/>
              <a:t>&gt;</a:t>
            </a:r>
            <a:endParaRPr lang="cs-CZ" sz="8000" dirty="0" smtClean="0"/>
          </a:p>
          <a:p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cs-CZ" sz="8000" dirty="0">
                <a:solidFill>
                  <a:schemeClr val="accent1">
                    <a:lumMod val="75000"/>
                  </a:schemeClr>
                </a:solidFill>
              </a:rPr>
              <a:t>) La </a:t>
            </a:r>
            <a:r>
              <a:rPr lang="cs-CZ" sz="8000" dirty="0" err="1">
                <a:solidFill>
                  <a:schemeClr val="accent1">
                    <a:lumMod val="75000"/>
                  </a:schemeClr>
                </a:solidFill>
              </a:rPr>
              <a:t>originala</a:t>
            </a:r>
            <a:r>
              <a:rPr lang="cs-CZ" sz="8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8000" dirty="0" err="1">
                <a:solidFill>
                  <a:schemeClr val="accent1">
                    <a:lumMod val="75000"/>
                  </a:schemeClr>
                </a:solidFill>
              </a:rPr>
              <a:t>priskribo</a:t>
            </a:r>
            <a:r>
              <a:rPr lang="cs-CZ" sz="8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8000" dirty="0" err="1" smtClean="0">
                <a:solidFill>
                  <a:schemeClr val="accent1">
                    <a:lumMod val="75000"/>
                  </a:schemeClr>
                </a:solidFill>
              </a:rPr>
              <a:t>estas</a:t>
            </a:r>
            <a:r>
              <a:rPr lang="cs-CZ" sz="8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8000" dirty="0" smtClean="0">
                <a:solidFill>
                  <a:schemeClr val="accent1">
                    <a:lumMod val="75000"/>
                  </a:schemeClr>
                </a:solidFill>
              </a:rPr>
              <a:t>&lt;</a:t>
            </a:r>
            <a:r>
              <a:rPr lang="cs-CZ" sz="8000" dirty="0" smtClean="0">
                <a:hlinkClick r:id="rId11"/>
              </a:rPr>
              <a:t>http</a:t>
            </a:r>
            <a:r>
              <a:rPr lang="cs-CZ" sz="8000" dirty="0">
                <a:hlinkClick r:id="rId11"/>
              </a:rPr>
              <a:t>://</a:t>
            </a:r>
            <a:r>
              <a:rPr lang="cs-CZ" sz="8000" dirty="0" smtClean="0">
                <a:hlinkClick r:id="rId11"/>
              </a:rPr>
              <a:t>cs.wikipedia.org/wiki/Soubor:Neus1.jpg</a:t>
            </a:r>
            <a:r>
              <a:rPr lang="en-US" sz="8000" dirty="0" smtClean="0"/>
              <a:t>&gt;</a:t>
            </a:r>
            <a:endParaRPr lang="cs-CZ" sz="8000" dirty="0" smtClean="0"/>
          </a:p>
          <a:p>
            <a:r>
              <a:rPr lang="cs-CZ" sz="8000" dirty="0" smtClean="0"/>
              <a:t>Ilustrace </a:t>
            </a:r>
            <a:r>
              <a:rPr lang="cs-CZ" sz="8000" dirty="0" smtClean="0">
                <a:hlinkClick r:id="rId12"/>
              </a:rPr>
              <a:t>www.office.microsoft.com</a:t>
            </a:r>
            <a:endParaRPr lang="cs-CZ" sz="8000" dirty="0" smtClean="0"/>
          </a:p>
          <a:p>
            <a:pPr marL="0" indent="0">
              <a:buNone/>
            </a:pPr>
            <a:r>
              <a:rPr lang="cs-CZ" sz="8000" dirty="0"/>
              <a:t> </a:t>
            </a:r>
            <a:r>
              <a:rPr lang="cs-CZ" sz="8000" dirty="0" smtClean="0"/>
              <a:t>     [</a:t>
            </a:r>
            <a:r>
              <a:rPr lang="cs-CZ" sz="8000" dirty="0"/>
              <a:t>cit. 2011-10-13] </a:t>
            </a:r>
            <a:endParaRPr lang="cs-CZ" sz="8000" dirty="0" smtClean="0"/>
          </a:p>
          <a:p>
            <a:endParaRPr lang="cs-CZ" sz="80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   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394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Pomocí jednotlivých stran vyložíme žákům </a:t>
            </a:r>
            <a:r>
              <a:rPr lang="cs-CZ" dirty="0" smtClean="0"/>
              <a:t>nové učivo.</a:t>
            </a:r>
          </a:p>
          <a:p>
            <a:r>
              <a:rPr lang="cs-CZ" dirty="0" smtClean="0"/>
              <a:t>Při výkladu si ukazujeme a popisujeme obrázky.</a:t>
            </a:r>
          </a:p>
          <a:p>
            <a:r>
              <a:rPr lang="cs-CZ" dirty="0"/>
              <a:t>Prezentaci pustíme ještě jednou – žáci si dělají </a:t>
            </a:r>
            <a:r>
              <a:rPr lang="cs-CZ" dirty="0" smtClean="0"/>
              <a:t>výpisky a připomínají si novou látku.</a:t>
            </a:r>
          </a:p>
          <a:p>
            <a:r>
              <a:rPr lang="cs-CZ" dirty="0" err="1" smtClean="0"/>
              <a:t>DUMku</a:t>
            </a:r>
            <a:r>
              <a:rPr lang="cs-CZ" dirty="0" smtClean="0"/>
              <a:t> můžeme rozdělit do dvou hodin (je zde mnoho učiva).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515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214</TotalTime>
  <Words>421</Words>
  <Application>Microsoft Office PowerPoint</Application>
  <PresentationFormat>Předvádění na obrazovce (4:3)</PresentationFormat>
  <Paragraphs>105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Název školy: ZŠ Štětí, Ostrovní 300 Autor: Mgr. Štěpánka Beranová Datum: 13.10.2011 Člověk a jeho svět, člověk a jeho zdraví. Název materiálu: VY_32_INOVACE_ČaJS.5.B.02_SOUSTAVY LIDSKÉHO TĚLA Název: SOUSTAVY LIDSKÉHO TĚLA Číslo operačního programu: CZ.1.07/1.4.00/21.1693 Název projektu: PRIMA ŠKOLA</vt:lpstr>
      <vt:lpstr>Svalová soustava</vt:lpstr>
      <vt:lpstr>Kožní soustava</vt:lpstr>
      <vt:lpstr>Nervová soustava</vt:lpstr>
      <vt:lpstr>mozek</vt:lpstr>
      <vt:lpstr>Smysly</vt:lpstr>
      <vt:lpstr>Použité zdroje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Název materiálu: VY_32_INOVACE_ČaJS.5.B.02_SOUSTAVY LIDSKÉHO TĚLA Název: SOUSTAVY LIDSKÉHO TĚLA Číslo operačního programu: CZ.1.07/1.4.00/21.1693 Název projektu: PRIMA ŠKOLA</dc:title>
  <dc:creator>PC-29T3</dc:creator>
  <cp:lastModifiedBy>Základní škola Ostrovní</cp:lastModifiedBy>
  <cp:revision>26</cp:revision>
  <dcterms:created xsi:type="dcterms:W3CDTF">2011-10-13T09:57:21Z</dcterms:created>
  <dcterms:modified xsi:type="dcterms:W3CDTF">2011-11-24T08:07:49Z</dcterms:modified>
</cp:coreProperties>
</file>