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7" r:id="rId5"/>
    <p:sldId id="266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1)%3chttp:/cs.wikipedia.org/wiki/Soubor:Illu_urinary_system.jpg" TargetMode="External"/><Relationship Id="rId2" Type="http://schemas.openxmlformats.org/officeDocument/2006/relationships/hyperlink" Target="file:///\\commons.wikimedia.org\wiki\Hlavn%25C3%25AD_strana%3f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etus.jpg" TargetMode="External"/><Relationship Id="rId5" Type="http://schemas.openxmlformats.org/officeDocument/2006/relationships/hyperlink" Target="http://cs.wikipedia.org/wiki/Soubor:Scheme_female_reproductive_system-cs.svg" TargetMode="External"/><Relationship Id="rId4" Type="http://schemas.openxmlformats.org/officeDocument/2006/relationships/hyperlink" Target="http://cs.wikipedia.org/wiki/Soubor:Male_reproductive_system_lateral_nolabel.pn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6.2.2012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člověk a jeho zdraví.</a:t>
            </a:r>
            <a:br>
              <a:rPr lang="cs-CZ" sz="1800" dirty="0"/>
            </a:br>
            <a:r>
              <a:rPr lang="cs-CZ" sz="1800" dirty="0"/>
              <a:t>Název materiálu</a:t>
            </a:r>
            <a:r>
              <a:rPr lang="cs-CZ" sz="1800"/>
              <a:t>: </a:t>
            </a:r>
            <a:r>
              <a:rPr lang="cs-CZ" sz="1800" smtClean="0"/>
              <a:t>VY_32_INOVACE_ČaJS.5.B.04_SOUSTAVY </a:t>
            </a:r>
            <a:r>
              <a:rPr lang="cs-CZ" sz="1800" dirty="0"/>
              <a:t>LIDSKÉHO </a:t>
            </a:r>
            <a:r>
              <a:rPr lang="cs-CZ" sz="1800" dirty="0" smtClean="0"/>
              <a:t>TĚLA III.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Název: SOUSTAVY LIDSKÉHO </a:t>
            </a:r>
            <a:r>
              <a:rPr lang="cs-CZ" sz="1800" dirty="0" smtClean="0"/>
              <a:t>TĚLA III.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Číslo 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/>
          <a:lstStyle/>
          <a:p>
            <a:r>
              <a:rPr lang="cs-CZ" dirty="0"/>
              <a:t>Anotace: Materiál je určen pro žáky 5. ročníku, slouží k výkladu nového učiva.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292080" y="511095"/>
            <a:ext cx="306526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VY_32_INOVACE_ČaJS.5.B.04-10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2727"/>
            <a:ext cx="237202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Vylučovací soustava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5040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Vylučuje odpadní látky z těla v podobě </a:t>
            </a:r>
            <a:r>
              <a:rPr lang="cs-CZ" b="1" dirty="0" smtClean="0">
                <a:solidFill>
                  <a:srgbClr val="FF0000"/>
                </a:solidFill>
              </a:rPr>
              <a:t>moči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Ledviny</a:t>
            </a:r>
            <a:r>
              <a:rPr lang="cs-CZ" dirty="0" smtClean="0"/>
              <a:t> – filtr, zbavují krev odpadních látek</a:t>
            </a:r>
          </a:p>
          <a:p>
            <a:pPr marL="0" indent="0">
              <a:buNone/>
            </a:pPr>
            <a:r>
              <a:rPr lang="cs-CZ" dirty="0" smtClean="0"/>
              <a:t>   - jsou pro život </a:t>
            </a:r>
            <a:r>
              <a:rPr lang="cs-CZ" b="1" dirty="0" smtClean="0">
                <a:solidFill>
                  <a:srgbClr val="FF0000"/>
                </a:solidFill>
              </a:rPr>
              <a:t>nezbytné</a:t>
            </a:r>
            <a:r>
              <a:rPr lang="cs-CZ" dirty="0" smtClean="0"/>
              <a:t> (může být 1ledvina)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 ledvin</a:t>
            </a:r>
            <a:r>
              <a:rPr lang="cs-CZ" dirty="0" smtClean="0"/>
              <a:t> prochází moč </a:t>
            </a:r>
            <a:r>
              <a:rPr lang="cs-CZ" b="1" dirty="0" smtClean="0">
                <a:solidFill>
                  <a:srgbClr val="FF0000"/>
                </a:solidFill>
              </a:rPr>
              <a:t>močovody</a:t>
            </a:r>
            <a:r>
              <a:rPr lang="cs-CZ" dirty="0" smtClean="0"/>
              <a:t> do </a:t>
            </a:r>
            <a:r>
              <a:rPr lang="cs-CZ" b="1" dirty="0" smtClean="0">
                <a:solidFill>
                  <a:srgbClr val="FF0000"/>
                </a:solidFill>
              </a:rPr>
              <a:t>močového měchýře</a:t>
            </a:r>
            <a:r>
              <a:rPr lang="cs-CZ" dirty="0" smtClean="0"/>
              <a:t>…po naplnění je moč vytlačena </a:t>
            </a:r>
            <a:r>
              <a:rPr lang="cs-CZ" b="1" dirty="0" smtClean="0">
                <a:solidFill>
                  <a:srgbClr val="FF0000"/>
                </a:solidFill>
              </a:rPr>
              <a:t>močovou trubicí</a:t>
            </a:r>
            <a:r>
              <a:rPr lang="cs-CZ" dirty="0" smtClean="0"/>
              <a:t> z těla ven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VS</a:t>
            </a:r>
            <a:r>
              <a:rPr lang="cs-CZ" dirty="0" smtClean="0"/>
              <a:t> – náchylné k infekci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nemoci – zánět </a:t>
            </a:r>
            <a:r>
              <a:rPr lang="cs-CZ" dirty="0" err="1" smtClean="0"/>
              <a:t>moč.měchýře</a:t>
            </a:r>
            <a:r>
              <a:rPr lang="cs-CZ" dirty="0" smtClean="0"/>
              <a:t>, zánět ledvin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Důležitý pitný režim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+ nejíst slaná a kořeněná jídla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9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80728"/>
            <a:ext cx="2324477" cy="2220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r>
              <a:rPr lang="cs-CZ" sz="3600" dirty="0" smtClean="0"/>
              <a:t>Pohlavní (rozmnožovací) soustava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5184576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Pohlavní soustava muže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Varlata</a:t>
            </a:r>
            <a:r>
              <a:rPr lang="cs-CZ" dirty="0" smtClean="0"/>
              <a:t> – mužské pohlavní orgány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- uloženy v </a:t>
            </a:r>
            <a:r>
              <a:rPr lang="cs-CZ" b="1" dirty="0" smtClean="0">
                <a:solidFill>
                  <a:srgbClr val="FF0000"/>
                </a:solidFill>
              </a:rPr>
              <a:t>šourku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- v nich – </a:t>
            </a:r>
            <a:r>
              <a:rPr lang="cs-CZ" b="1" dirty="0" smtClean="0">
                <a:solidFill>
                  <a:srgbClr val="FF0000"/>
                </a:solidFill>
              </a:rPr>
              <a:t>spermie</a:t>
            </a:r>
            <a:r>
              <a:rPr lang="cs-CZ" dirty="0" smtClean="0"/>
              <a:t> (miliony pohlavních buněk)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Chámovod</a:t>
            </a:r>
            <a:r>
              <a:rPr lang="cs-CZ" dirty="0" smtClean="0"/>
              <a:t> – trubice, tudy se spermie dostávají do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močové trubice</a:t>
            </a:r>
            <a:r>
              <a:rPr lang="cs-CZ" dirty="0" smtClean="0"/>
              <a:t> (uložena v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penisu</a:t>
            </a:r>
            <a:r>
              <a:rPr lang="cs-CZ" dirty="0" smtClean="0"/>
              <a:t>) a pak z těla ven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Spermie</a:t>
            </a:r>
            <a:r>
              <a:rPr lang="cs-CZ" dirty="0" smtClean="0"/>
              <a:t> – tvoří se asi od 13.roku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vyvíjí se do stáří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Chlapecké tělo v pubertě</a:t>
            </a:r>
            <a:r>
              <a:rPr lang="cs-CZ" dirty="0" smtClean="0"/>
              <a:t> – roste a mění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chlapci mutují, rostou vousy a ochlupení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358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80728"/>
            <a:ext cx="216958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sz="3200" dirty="0"/>
              <a:t>Pohlavní (rozmnožovací)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467600" cy="532859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Pohlavní soustava ženy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Vaječníky</a:t>
            </a:r>
            <a:r>
              <a:rPr lang="cs-CZ" dirty="0" smtClean="0"/>
              <a:t> – ženské pohlavní orgány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uloženy hluboko v pánvi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v nich – </a:t>
            </a:r>
            <a:r>
              <a:rPr lang="cs-CZ" b="1" dirty="0" smtClean="0">
                <a:solidFill>
                  <a:srgbClr val="FF0000"/>
                </a:solidFill>
              </a:rPr>
              <a:t>vajíčka</a:t>
            </a:r>
            <a:r>
              <a:rPr lang="cs-CZ" dirty="0" smtClean="0"/>
              <a:t> ( při narození až 450tis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nezralých, dozrávají v pubertě)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Vajíčka</a:t>
            </a:r>
            <a:r>
              <a:rPr lang="cs-CZ" dirty="0" smtClean="0"/>
              <a:t> – každý měsíc dozrává jedno – jde </a:t>
            </a:r>
            <a:r>
              <a:rPr lang="cs-CZ" b="1" dirty="0" smtClean="0">
                <a:solidFill>
                  <a:srgbClr val="FF0000"/>
                </a:solidFill>
              </a:rPr>
              <a:t>vejcovodem</a:t>
            </a:r>
            <a:r>
              <a:rPr lang="cs-CZ" dirty="0" smtClean="0"/>
              <a:t> do </a:t>
            </a:r>
            <a:r>
              <a:rPr lang="cs-CZ" b="1" dirty="0" smtClean="0">
                <a:solidFill>
                  <a:srgbClr val="FF0000"/>
                </a:solidFill>
              </a:rPr>
              <a:t>dělohy</a:t>
            </a:r>
            <a:r>
              <a:rPr lang="cs-CZ" dirty="0" smtClean="0"/>
              <a:t>, neoplozené </a:t>
            </a:r>
            <a:r>
              <a:rPr lang="cs-CZ" b="1" dirty="0" smtClean="0">
                <a:solidFill>
                  <a:srgbClr val="FF0000"/>
                </a:solidFill>
              </a:rPr>
              <a:t>pochvou</a:t>
            </a:r>
            <a:r>
              <a:rPr lang="cs-CZ" dirty="0" smtClean="0"/>
              <a:t> ven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Menstruace</a:t>
            </a:r>
            <a:r>
              <a:rPr lang="cs-CZ" dirty="0" smtClean="0"/>
              <a:t> – s </a:t>
            </a:r>
            <a:r>
              <a:rPr lang="cs-CZ" dirty="0" err="1" smtClean="0"/>
              <a:t>neopl.vajíčkem</a:t>
            </a:r>
            <a:r>
              <a:rPr lang="cs-CZ" dirty="0" smtClean="0"/>
              <a:t> odchází část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prokrvené dělohy, trvá až 5 dnů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Dívčí tělo v pubertě</a:t>
            </a:r>
            <a:r>
              <a:rPr lang="cs-CZ" dirty="0" smtClean="0"/>
              <a:t> – změny postavy (pánev, prsa)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 vytváří se ženský typ ochlupení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4627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711" y="116632"/>
            <a:ext cx="2453258" cy="2634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Vývoj jedince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467600" cy="54726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Oplození</a:t>
            </a:r>
            <a:r>
              <a:rPr lang="cs-CZ" dirty="0" smtClean="0"/>
              <a:t> – splynutí spermie s vajíčkem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zárodek</a:t>
            </a:r>
            <a:r>
              <a:rPr lang="cs-CZ" dirty="0" smtClean="0"/>
              <a:t> – v děloze se vyvíjí nový jedinec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 žena je těhotná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Embryo</a:t>
            </a:r>
            <a:r>
              <a:rPr lang="cs-CZ" dirty="0" smtClean="0"/>
              <a:t> – ve třech týdnech velké jako zrnko rýže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Plod</a:t>
            </a:r>
            <a:r>
              <a:rPr lang="cs-CZ" dirty="0" smtClean="0"/>
              <a:t> – od </a:t>
            </a:r>
            <a:r>
              <a:rPr lang="cs-CZ" dirty="0" smtClean="0">
                <a:solidFill>
                  <a:srgbClr val="FF0000"/>
                </a:solidFill>
              </a:rPr>
              <a:t>třetího</a:t>
            </a:r>
            <a:r>
              <a:rPr lang="cs-CZ" dirty="0" smtClean="0"/>
              <a:t> měsíce těhotenství,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živiny, kyslík, minerály a vodu odebírá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z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placenty</a:t>
            </a:r>
            <a:r>
              <a:rPr lang="cs-CZ" dirty="0" smtClean="0"/>
              <a:t>, tou je spojen s tělem matky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(</a:t>
            </a:r>
            <a:r>
              <a:rPr lang="cs-CZ" dirty="0" smtClean="0">
                <a:solidFill>
                  <a:srgbClr val="FF0000"/>
                </a:solidFill>
              </a:rPr>
              <a:t>placenta</a:t>
            </a:r>
            <a:r>
              <a:rPr lang="cs-CZ" dirty="0" smtClean="0"/>
              <a:t> – plní funkci plic, </a:t>
            </a:r>
            <a:r>
              <a:rPr lang="cs-CZ" dirty="0" err="1" smtClean="0"/>
              <a:t>tráv.ústrojí</a:t>
            </a:r>
            <a:r>
              <a:rPr lang="cs-CZ" dirty="0" smtClean="0"/>
              <a:t> a ledvin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prostřednictvím pupeční šňůry)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v </a:t>
            </a:r>
            <a:r>
              <a:rPr lang="cs-CZ" dirty="0" smtClean="0">
                <a:solidFill>
                  <a:srgbClr val="FF0000"/>
                </a:solidFill>
              </a:rPr>
              <a:t>pátém</a:t>
            </a:r>
            <a:r>
              <a:rPr lang="cs-CZ" dirty="0" smtClean="0"/>
              <a:t> měsíci se pohybuje v plodové vodě,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cucá si palec a kope - pohyby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Těhotenství</a:t>
            </a:r>
            <a:r>
              <a:rPr lang="cs-CZ" dirty="0" smtClean="0"/>
              <a:t> - po 270 dnech končí </a:t>
            </a:r>
            <a:r>
              <a:rPr lang="cs-CZ" b="1" dirty="0" smtClean="0">
                <a:solidFill>
                  <a:srgbClr val="FF0000"/>
                </a:solidFill>
              </a:rPr>
              <a:t>porodem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302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JANČOVÁ, M.,GRIGÁRKOVÁ, M. </a:t>
            </a:r>
            <a:r>
              <a:rPr lang="cs-CZ" sz="2000" i="1" dirty="0" smtClean="0"/>
              <a:t>Člověk a jeho zdraví</a:t>
            </a:r>
            <a:r>
              <a:rPr lang="cs-CZ" sz="2000" dirty="0" smtClean="0"/>
              <a:t>. Olomouc, 2010, s.23-25. ISBN 978-80-7230-229-1.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2012-02-06]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2" action="ppaction://hlinkfile"/>
              </a:rPr>
              <a:t>Wikimedia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 err="1">
                <a:hlinkClick r:id="rId2" action="ppaction://hlinkfile"/>
              </a:rPr>
              <a:t>Commons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/>
              <a:t>na WWW: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&lt;http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://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cs.wikipedia.org/wiki/Soubor:Illu_urinary_system.jpg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2)&lt;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Soubor:Male_reproductive_system_lateral_nolabel.png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)&lt;http://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Soubor:Scheme_female_reproductive_system-cs.svg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&gt;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)&lt;http://cs.wikipedia.org/wiki/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Soubor:Fetus.jpg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&gt;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učivo.</a:t>
            </a:r>
          </a:p>
          <a:p>
            <a:r>
              <a:rPr lang="cs-CZ" dirty="0"/>
              <a:t>Při výkladu si ukazujeme a popisujeme obrázky.</a:t>
            </a:r>
          </a:p>
          <a:p>
            <a:r>
              <a:rPr lang="cs-CZ" dirty="0"/>
              <a:t>Prezentaci pustíme ještě jednou – žáci si dělají výpisky a připomínají si novou látku.</a:t>
            </a:r>
          </a:p>
          <a:p>
            <a:r>
              <a:rPr lang="cs-CZ" dirty="0" err="1"/>
              <a:t>DUMku</a:t>
            </a:r>
            <a:r>
              <a:rPr lang="cs-CZ" dirty="0"/>
              <a:t> můžeme rozdělit do dvou hodin (je zde mnoho učiva).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341</TotalTime>
  <Words>473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Štětí, Ostrovní 300 Autor: Mgr. Štěpánka Beranová Datum: 6.2.2012 Člověk a jeho svět, člověk a jeho zdraví. Název materiálu: VY_32_INOVACE_ČaJS.5.B.04_SOUSTAVY LIDSKÉHO TĚLA III. Název: SOUSTAVY LIDSKÉHO TĚLA III. Číslo operačního programu: CZ.1.07/1.4.00/21.1693 Název projektu: PRIMA ŠKOLA</vt:lpstr>
      <vt:lpstr>Vylučovací soustava</vt:lpstr>
      <vt:lpstr>Pohlavní (rozmnožovací) soustava</vt:lpstr>
      <vt:lpstr>Pohlavní (rozmnožovací) soustava</vt:lpstr>
      <vt:lpstr>Vývoj jedince</vt:lpstr>
      <vt:lpstr>Použité zdroje: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Jan Táborský</cp:lastModifiedBy>
  <cp:revision>36</cp:revision>
  <dcterms:created xsi:type="dcterms:W3CDTF">2011-11-11T20:20:27Z</dcterms:created>
  <dcterms:modified xsi:type="dcterms:W3CDTF">2012-03-03T18:35:12Z</dcterms:modified>
</cp:coreProperties>
</file>