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  <p:sldMasterId id="2147483685" r:id="rId2"/>
    <p:sldMasterId id="2147483697" r:id="rId3"/>
    <p:sldMasterId id="2147483709" r:id="rId4"/>
    <p:sldMasterId id="2147483721" r:id="rId5"/>
  </p:sldMasterIdLst>
  <p:notesMasterIdLst>
    <p:notesMasterId r:id="rId23"/>
  </p:notesMasterIdLst>
  <p:sldIdLst>
    <p:sldId id="280" r:id="rId6"/>
    <p:sldId id="256" r:id="rId7"/>
    <p:sldId id="259" r:id="rId8"/>
    <p:sldId id="257" r:id="rId9"/>
    <p:sldId id="278" r:id="rId10"/>
    <p:sldId id="279" r:id="rId11"/>
    <p:sldId id="281" r:id="rId12"/>
    <p:sldId id="282" r:id="rId13"/>
    <p:sldId id="261" r:id="rId14"/>
    <p:sldId id="269" r:id="rId15"/>
    <p:sldId id="271" r:id="rId16"/>
    <p:sldId id="283" r:id="rId17"/>
    <p:sldId id="272" r:id="rId18"/>
    <p:sldId id="274" r:id="rId19"/>
    <p:sldId id="284" r:id="rId20"/>
    <p:sldId id="267" r:id="rId21"/>
    <p:sldId id="28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269E50-D342-4E85-9A93-D7969D36136B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EFC9A7-AE71-4C5E-928E-A0FB420E39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09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EFC9A7-AE71-4C5E-928E-A0FB420E394B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558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DAE2F9F-C094-4CD5-8899-BA74C915B9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DAE2F9F-C094-4CD5-8899-BA74C915B9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DAE2F9F-C094-4CD5-8899-BA74C915B90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ABE93-47B4-44A0-A0E7-F8337719C9F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6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C4CF6-09F6-4618-9663-B4F5A8F2CCC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6061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BDE909-249B-49B0-82C0-AB5005118A3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17708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3030D-B85B-45BA-A05A-EAF0CFDFACE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6377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E8648F-4584-4031-BC45-66A2A056AB7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76171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678534-70AE-48BA-99AC-E5475EF54D9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3905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8CE9B-78CF-41EF-A0E7-D80E5E8DA4F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31272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78E7AD-0C15-47E9-9960-12715455007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35721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32B90-DB01-4E22-A9F2-1A4D0F69A0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7955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F9BBE-2EF5-4376-B217-23580A68000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43753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AA2D9E-531D-431E-AFCB-37ACE6542B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87557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4149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14796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177890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383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03790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38251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839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02215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22627892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84456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31289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850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258608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61525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4520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19540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90911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49292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142151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63381939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19414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67606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52EF91D-E4E8-4483-8104-D3C12528332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EB5EDBC-FE5B-4348-BFD5-F8C6D24682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10321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A4FEA3F-E939-4A86-B605-9490BA2ED300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C0E4507-9E96-4921-B9A8-D7C722BFD5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64439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F09E10E-1680-44BA-B243-B2C13A5B621E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E0FA3C0-CC1A-4515-89B7-FA1FCBDD38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774014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61C2AE7-D608-4052-8CDF-5FECE71D89D8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FAFF2B2-A352-4640-898F-0A00D85441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73835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11C7D9-8C69-41B0-8F68-46D387672974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60D73CA-A60C-48E3-9F7E-2A99870AC2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77561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A7DA52C-A870-4E5F-96C6-8AC0B02789D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588AA24-6B4F-435B-A2B5-B17140D28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45602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454059C-F62E-4F25-BEF4-BCE55D5243C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E853313-53E9-4A4D-A2E9-3AE28C8B40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35723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06B853B-66B8-422E-BF25-AC962D8D1F12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4048BEB-B19B-42E9-87C9-274A9C0A25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12518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F940138-625B-4964-BA6F-FE0F917957E8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7CC52A9-53BA-4346-ACF4-0B372C3055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57388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1CF797F-C409-457D-B48A-475105FA254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B5A09CE-E1CD-45F0-8A35-D9244F8812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2754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EE10E99-B68F-41B5-8BD4-515EDCAC765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221B15E-8FC0-4521-8FC2-07E75A6E0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769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7CC8A44-6071-4C75-8316-61D426DF0A04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DAE2F9F-C094-4CD5-8899-BA74C915B90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  <a:cs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  <a:cs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75CC00D-71E7-4AEE-956C-E83170CE02D3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0958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577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7CC8A44-6071-4C75-8316-61D426DF0A04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19.3.2012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DAE2F9F-C094-4CD5-8899-BA74C915B904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705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512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00FE6AEC-E07F-4016-B78F-B1913CEF3D0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3ECC08FB-D96E-44DA-AF46-5E51BDFD48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805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gi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9257304"/>
              </p:ext>
            </p:extLst>
          </p:nvPr>
        </p:nvGraphicFramePr>
        <p:xfrm>
          <a:off x="1665288" y="2414588"/>
          <a:ext cx="5813425" cy="282575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VY_32_Inovace_3301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Ekosystém les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Ohleduplné chování k přírodě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uvádí příklady výskytu organismů v lesní lokalitě. Žáci řeší neobvyklé úlohy a získávají poznatky o ochraně přírody.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1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Získá  poznatky o výskytu organismů v lesní lokalitě a o ohleduplném chování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 přírodě.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62451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9736366">
            <a:off x="662241" y="1573489"/>
            <a:ext cx="6824368" cy="1698020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chemeClr val="bg1">
                    <a:lumMod val="50000"/>
                  </a:schemeClr>
                </a:solidFill>
              </a:rPr>
              <a:t>   </a:t>
            </a:r>
            <a:r>
              <a:rPr lang="cs-CZ" sz="6000" dirty="0" smtClean="0">
                <a:solidFill>
                  <a:schemeClr val="bg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EKOSYSTÉM</a:t>
            </a:r>
            <a:r>
              <a:rPr lang="cs-CZ" sz="6000" dirty="0" smtClean="0">
                <a:solidFill>
                  <a:schemeClr val="bg2"/>
                </a:solidFill>
              </a:rPr>
              <a:t/>
            </a:r>
            <a:br>
              <a:rPr lang="cs-CZ" sz="6000" dirty="0" smtClean="0">
                <a:solidFill>
                  <a:schemeClr val="bg2"/>
                </a:solidFill>
              </a:rPr>
            </a:br>
            <a:r>
              <a:rPr lang="cs-CZ" sz="6000" b="1" dirty="0" smtClean="0">
                <a:solidFill>
                  <a:schemeClr val="bg2"/>
                </a:solidFill>
              </a:rPr>
              <a:t>      </a:t>
            </a:r>
            <a:r>
              <a:rPr lang="cs-CZ" sz="80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LES</a:t>
            </a:r>
            <a:r>
              <a:rPr lang="cs-CZ" dirty="0">
                <a:solidFill>
                  <a:schemeClr val="bg2"/>
                </a:solidFill>
              </a:rPr>
              <a:t>	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4437112"/>
            <a:ext cx="5841291" cy="17526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Ohleduplné chování k přírodě</a:t>
            </a:r>
            <a:endParaRPr lang="cs-CZ" b="1" dirty="0">
              <a:solidFill>
                <a:schemeClr val="accent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 descr="D:\ZŠ Břilice\DUM\foto les\100_732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5467" y="2420888"/>
            <a:ext cx="3390528" cy="2543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5713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LES - význam</a:t>
            </a:r>
            <a:endParaRPr lang="cs-CZ" sz="40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397971"/>
          </a:xfrm>
          <a:solidFill>
            <a:schemeClr val="bg2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sz="2800" b="1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</a:t>
            </a:r>
            <a:r>
              <a:rPr lang="cs-CZ" sz="28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tromy vytvářejí kyslík - zdravý vzduch</a:t>
            </a:r>
          </a:p>
          <a:p>
            <a:endParaRPr lang="cs-CZ" sz="28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sz="28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es poskytuje potravu lidem a živočichům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800" b="1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</a:t>
            </a:r>
            <a:r>
              <a:rPr lang="cs-CZ" sz="28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řevo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                           </a:t>
            </a:r>
          </a:p>
          <a:p>
            <a:r>
              <a:rPr lang="cs-CZ" sz="2800" b="1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</a:t>
            </a:r>
            <a:r>
              <a:rPr lang="cs-CZ" sz="28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dpočinek</a:t>
            </a:r>
          </a:p>
          <a:p>
            <a:endParaRPr lang="cs-CZ" sz="2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</a:t>
            </a:r>
            <a:r>
              <a:rPr lang="cs-CZ" sz="28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ásobárna vody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dirty="0"/>
          </a:p>
        </p:txBody>
      </p:sp>
      <p:pic>
        <p:nvPicPr>
          <p:cNvPr id="2050" name="Picture 2" descr="D:\ZŠ Břilice\DUM\foto les\100_73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17032"/>
            <a:ext cx="2934332" cy="2200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28517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LESNÍ SPOLEČENSTVO</a:t>
            </a:r>
            <a:endParaRPr lang="cs-CZ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5043189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endParaRPr lang="cs-CZ" u="sng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b="1" u="sng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 lesním společenstvu najdeme:</a:t>
            </a:r>
          </a:p>
          <a:p>
            <a:r>
              <a:rPr lang="cs-CZ" sz="2800" b="1" dirty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</a:t>
            </a:r>
            <a:r>
              <a:rPr lang="cs-CZ" sz="28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) Živočichy</a:t>
            </a:r>
          </a:p>
          <a:p>
            <a:r>
              <a:rPr lang="cs-CZ" sz="2800" b="1" dirty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</a:t>
            </a:r>
            <a:r>
              <a:rPr lang="cs-CZ" sz="28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) Rostliny</a:t>
            </a:r>
          </a:p>
          <a:p>
            <a:r>
              <a:rPr lang="cs-CZ" sz="28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3) Houby</a:t>
            </a:r>
          </a:p>
          <a:p>
            <a:endParaRPr lang="cs-CZ" u="sng" dirty="0" smtClean="0">
              <a:solidFill>
                <a:srgbClr val="002060"/>
              </a:solidFill>
            </a:endParaRPr>
          </a:p>
          <a:p>
            <a:endParaRPr lang="cs-CZ" u="sng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ZSTREBON\AppData\Local\Microsoft\Windows\Temporary Internet Files\Content.IE5\1ZU83S3S\MC9003294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780928"/>
            <a:ext cx="1816100" cy="1322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4ZR9VBDC\MC90033137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263" y="3449639"/>
            <a:ext cx="2091014" cy="1851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9LIJR6PS\MM90028345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5750" y="4797152"/>
            <a:ext cx="1409080" cy="140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55708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934409">
            <a:off x="2267744" y="1052736"/>
            <a:ext cx="4886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Živočichové v lese</a:t>
            </a:r>
            <a:endParaRPr lang="cs-CZ" sz="3600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2924944"/>
            <a:ext cx="592412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Zvířecí rodiny: </a:t>
            </a: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jelen, laň, kolouch</a:t>
            </a:r>
          </a:p>
          <a:p>
            <a:r>
              <a:rPr lang="cs-CZ" sz="2000" b="1" dirty="0">
                <a:solidFill>
                  <a:srgbClr val="00B05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000" b="1" dirty="0" smtClean="0">
                <a:solidFill>
                  <a:srgbClr val="00B05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		   </a:t>
            </a: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srnec, srna, srnče</a:t>
            </a:r>
          </a:p>
          <a:p>
            <a:r>
              <a:rPr lang="cs-CZ" sz="20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	   kanec, bachyně, sele</a:t>
            </a:r>
            <a:endParaRPr lang="cs-CZ" sz="2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800" b="1" dirty="0">
              <a:solidFill>
                <a:srgbClr val="00B05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 descr="C:\Users\ZSTREBON\AppData\Local\Microsoft\Windows\Temporary Internet Files\Content.IE5\0JND1HNY\MP9004072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972" y="764704"/>
            <a:ext cx="1648774" cy="2472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4458772"/>
            <a:ext cx="83394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Volně žijící živočichové: </a:t>
            </a: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savci, ptáci, plazi, hmyz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7" name="Picture 3" descr="C:\Users\ZSTREBON\AppData\Local\Microsoft\Windows\Temporary Internet Files\Content.IE5\X62YFRQ8\MC9004380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993321"/>
            <a:ext cx="1597174" cy="1597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TREBON\AppData\Local\Microsoft\Windows\Temporary Internet Files\Content.IE5\0JND1HNY\MC9003561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421" y="328913"/>
            <a:ext cx="1800454" cy="104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TREBON\AppData\Local\Microsoft\Windows\Temporary Internet Files\Content.IE5\X62YFRQ8\MP9004064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199592"/>
            <a:ext cx="2088232" cy="1391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TREBON\AppData\Local\Microsoft\Windows\Temporary Internet Files\Content.IE5\MKENY25Q\MC9003323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400" y="5126038"/>
            <a:ext cx="1830388" cy="127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59550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771642">
            <a:off x="187667" y="827337"/>
            <a:ext cx="47740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Stromy jehličnaté</a:t>
            </a:r>
            <a:endParaRPr lang="cs-CZ" sz="3600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 descr="D:\ZŠ Břilice\DUM\foto les\100_733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620688"/>
            <a:ext cx="2814464" cy="2110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D:\ZŠ Břilice\DUM\foto les\100_733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556792"/>
            <a:ext cx="2454424" cy="184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72200" y="2924944"/>
            <a:ext cx="1051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smrk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Picture 2" descr="D:\ZŠ Břilice\DUM\foto les\100_732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3733805"/>
            <a:ext cx="3898133" cy="2923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D:\ZŠ Břilice\DUM\foto les\100_733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7341" y="3933056"/>
            <a:ext cx="2238400" cy="1678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944379" y="5862463"/>
            <a:ext cx="1667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borovice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13278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1039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jedle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32" name="Picture 8" descr="C:\Users\ZSTREBON\AppData\Local\Microsoft\Windows\Temporary Internet Files\Content.IE5\X62YFRQ8\MC9000532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605" y="640511"/>
            <a:ext cx="684247" cy="2284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88024" y="1226369"/>
            <a:ext cx="14141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modřín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34" name="Picture 10" descr="C:\Users\ZSTREBON\AppData\Local\Microsoft\Windows\Temporary Internet Files\Content.IE5\MKENY25Q\MC9003506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950" y="560263"/>
            <a:ext cx="1509713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4" y="5236603"/>
            <a:ext cx="8158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Stromy listnaté: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buk, lípa, dub, bříza, javor</a:t>
            </a:r>
            <a:endParaRPr lang="cs-CZ" sz="32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 descr="D:\ZŠ Břilice\DUM\foto les\100_732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924944"/>
            <a:ext cx="2984575" cy="2238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40093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757505">
            <a:off x="1763688" y="1340768"/>
            <a:ext cx="31213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Lesní plody</a:t>
            </a:r>
            <a:endParaRPr lang="cs-CZ" sz="3600" b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2050" name="Picture 2" descr="C:\Users\ZSTREBON\AppData\Local\Microsoft\Windows\Temporary Internet Files\Content.IE5\X62YFRQ8\MP9003878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16632"/>
            <a:ext cx="1961016" cy="274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42978" y="476672"/>
            <a:ext cx="13612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borůvka</a:t>
            </a:r>
            <a:endParaRPr lang="cs-CZ" sz="2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2051" name="Picture 3" descr="C:\Users\ZSTREBON\AppData\Local\Microsoft\Windows\Temporary Internet Files\Content.IE5\0JND1HNY\MC9004369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00" y="314096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6515" y="2971677"/>
            <a:ext cx="19271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sz="2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esní malina</a:t>
            </a:r>
            <a:endParaRPr lang="cs-CZ" sz="2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2052" name="Picture 4" descr="C:\Users\ZSTREBON\AppData\Local\Microsoft\Windows\Temporary Internet Files\Content.IE5\MKENY25Q\MC9002155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6861" y="3850300"/>
            <a:ext cx="1193131" cy="1534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TREBON\AppData\Local\Microsoft\Windows\Temporary Internet Files\Content.IE5\X62YFRQ8\MC9004374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001" y="4617549"/>
            <a:ext cx="1927225" cy="15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44008" y="3998218"/>
            <a:ext cx="15359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ostružina</a:t>
            </a:r>
            <a:endParaRPr lang="cs-CZ" sz="2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9992" y="6291962"/>
            <a:ext cx="19383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sz="2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esní jahoda</a:t>
            </a:r>
            <a:endParaRPr lang="cs-CZ" sz="2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01803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8382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HOUBY</a:t>
            </a:r>
            <a:endParaRPr lang="cs-CZ" sz="40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112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12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Houby </a:t>
            </a:r>
            <a:r>
              <a:rPr lang="cs-CZ" sz="112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dělíme na:	</a:t>
            </a:r>
            <a:r>
              <a:rPr lang="cs-CZ" sz="11200" b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1) jedlé houby</a:t>
            </a:r>
          </a:p>
          <a:p>
            <a:pPr marL="0" indent="0">
              <a:buNone/>
            </a:pPr>
            <a:r>
              <a:rPr lang="cs-CZ" sz="11200" b="1" dirty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1200" b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                       2) nejedlé houby</a:t>
            </a:r>
          </a:p>
          <a:p>
            <a:pPr marL="0" indent="0">
              <a:buNone/>
            </a:pPr>
            <a:r>
              <a:rPr lang="cs-CZ" sz="11200" b="1" dirty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1200" b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                       3) jedovaté houby</a:t>
            </a:r>
          </a:p>
          <a:p>
            <a:pPr marL="0" indent="0">
              <a:buNone/>
            </a:pPr>
            <a:r>
              <a:rPr lang="cs-CZ" sz="9600" dirty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9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                       </a:t>
            </a:r>
            <a:endParaRPr lang="cs-CZ" sz="9600" u="sng" dirty="0" smtClean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endParaRPr lang="cs-CZ" sz="9600" u="sng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r>
              <a:rPr lang="cs-CZ" sz="8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Vyhledejte, napište a nakreslete 3 houby jedlé a jedovaté!</a:t>
            </a:r>
          </a:p>
          <a:p>
            <a:pPr marL="0" indent="0">
              <a:buNone/>
            </a:pP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                                </a:t>
            </a:r>
            <a:endParaRPr lang="cs-CZ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7" name="Picture 3" descr="C:\Users\ZSTREBON\AppData\Local\Microsoft\Windows\Temporary Internet Files\Content.IE5\9LIJR6PS\MC9003907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509120"/>
            <a:ext cx="2232248" cy="1638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02353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TESTÍK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4525963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Rozdělte na stromy jehličnaté a listnaté</a:t>
            </a:r>
          </a:p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</a:t>
            </a:r>
            <a:r>
              <a:rPr lang="cs-CZ" sz="2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ub, jedle, smrk, buk, borovice, bříza, lípa, modřín, jasan, topol, javor 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u="sng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Doplňte věty o jehličnatých stromech</a:t>
            </a:r>
            <a:endParaRPr lang="cs-CZ" sz="2800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Místo listí mají na větvích _ _ _ _ _ _ _ .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Jsou celý rok zelené jen _ _ _ _ _ _ opadává.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 šiškách jsou skrytá _ _ _ _ _ _ .</a:t>
            </a:r>
          </a:p>
          <a:p>
            <a:endParaRPr lang="cs-CZ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0404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RÉBUSY</a:t>
            </a:r>
            <a:endParaRPr lang="cs-CZ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Rébusy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JAREK - REK + HODY =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OSTRUHY – HY + ŽINY =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HŘÍBÁTKO – BÁTKO + BEK =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JEDNOU – NOU + LE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DATA – A + EL =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JEDOU – DOU + LEN =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0967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RÉBUSY</a:t>
            </a:r>
            <a:endParaRPr lang="cs-CZ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Rébusy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JAREK - REK + HODY = </a:t>
            </a:r>
            <a:r>
              <a:rPr lang="cs-CZ" sz="28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JAHODY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OSTRUHY – HY + ŽINY = </a:t>
            </a:r>
            <a:r>
              <a:rPr lang="cs-CZ" sz="28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OSTRUŽINY</a:t>
            </a:r>
            <a:r>
              <a:rPr lang="cs-CZ" sz="2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HŘÍBÁTKO – BÁTKO + BEK = </a:t>
            </a:r>
            <a:r>
              <a:rPr lang="cs-CZ" sz="28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HŘÍBEK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JEDNOU – NOU + LE = </a:t>
            </a:r>
            <a:r>
              <a:rPr lang="cs-CZ" sz="28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JEDLE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DATA – A + EL = </a:t>
            </a:r>
            <a:r>
              <a:rPr lang="cs-CZ" sz="28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DATEL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JEDOU – DOU + LEN = </a:t>
            </a:r>
            <a:r>
              <a:rPr lang="cs-CZ" sz="28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JELEN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3313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HÁDANKY</a:t>
            </a:r>
            <a:endParaRPr lang="cs-CZ" b="1" u="sng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4000" u="sng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Řekněte, co do lesa nepatří</a:t>
            </a:r>
          </a:p>
          <a:p>
            <a:r>
              <a:rPr lang="cs-CZ" sz="34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</a:t>
            </a:r>
            <a:r>
              <a:rPr lang="cs-CZ" sz="34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rkev, maliny, jedle, hrušky, liška, zajíc, kohout, borůvky, kapr, dub, slepice</a:t>
            </a:r>
          </a:p>
          <a:p>
            <a:endParaRPr lang="cs-CZ" sz="3100" dirty="0" smtClean="0">
              <a:solidFill>
                <a:srgbClr val="002060"/>
              </a:solidFill>
            </a:endParaRPr>
          </a:p>
          <a:p>
            <a:r>
              <a:rPr lang="cs-CZ" sz="4000" u="sng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Hádanky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Když jde se svou paní laní,               	Volá z buku:</a:t>
            </a:r>
          </a:p>
          <a:p>
            <a:pPr marL="0" indent="0">
              <a:buNone/>
            </a:pPr>
            <a:r>
              <a:rPr lang="cs-CZ" sz="34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</a:t>
            </a:r>
            <a:r>
              <a:rPr lang="cs-CZ" sz="3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šechna lesní zvěř se klaní.             	Kuku, kuku- 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Prochází se v doubravě,                   	-to je křiku,</a:t>
            </a:r>
          </a:p>
          <a:p>
            <a:pPr marL="0" indent="0">
              <a:buNone/>
            </a:pPr>
            <a:r>
              <a:rPr lang="cs-CZ" sz="34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</a:t>
            </a:r>
            <a:r>
              <a:rPr lang="cs-CZ" sz="3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osí věšák na hlavě.                           	to je hluku!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Kdo to je?                                            	Kdo to je?</a:t>
            </a:r>
          </a:p>
          <a:p>
            <a:endParaRPr lang="cs-CZ" sz="30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			                    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8165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PŘESMYČKY</a:t>
            </a:r>
            <a:endParaRPr lang="cs-CZ" b="1" u="sng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Najdi správné slovo</a:t>
            </a:r>
          </a:p>
          <a:p>
            <a:r>
              <a:rPr lang="cs-CZ" sz="3000" dirty="0" err="1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</a:t>
            </a:r>
            <a:r>
              <a:rPr lang="cs-CZ" sz="3000" dirty="0" err="1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hem</a:t>
            </a:r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-  </a:t>
            </a:r>
          </a:p>
          <a:p>
            <a:r>
              <a:rPr lang="cs-CZ" sz="3000" dirty="0" err="1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</a:t>
            </a:r>
            <a:r>
              <a:rPr lang="cs-CZ" sz="3000" dirty="0" err="1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yobu</a:t>
            </a:r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-</a:t>
            </a:r>
          </a:p>
          <a:p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000" dirty="0" err="1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eoriocvb</a:t>
            </a:r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-  </a:t>
            </a:r>
          </a:p>
          <a:p>
            <a:r>
              <a:rPr lang="cs-CZ" sz="3000" dirty="0" err="1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izmje</a:t>
            </a:r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-</a:t>
            </a:r>
          </a:p>
          <a:p>
            <a:r>
              <a:rPr lang="cs-CZ" sz="3000" dirty="0" err="1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evavekr</a:t>
            </a:r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-</a:t>
            </a:r>
          </a:p>
          <a:p>
            <a:r>
              <a:rPr lang="cs-CZ" sz="3000" dirty="0" err="1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á</a:t>
            </a:r>
            <a:r>
              <a:rPr lang="cs-CZ" sz="3000" dirty="0" err="1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krom</a:t>
            </a:r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-</a:t>
            </a:r>
          </a:p>
          <a:p>
            <a:endParaRPr lang="cs-CZ" sz="3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0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000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8999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PŘESMYČKY</a:t>
            </a:r>
            <a:endParaRPr lang="cs-CZ" b="1" u="sng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Najdi správné slovo</a:t>
            </a:r>
          </a:p>
          <a:p>
            <a:r>
              <a:rPr lang="cs-CZ" sz="3000" dirty="0" err="1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</a:t>
            </a:r>
            <a:r>
              <a:rPr lang="cs-CZ" sz="3000" dirty="0" err="1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hem</a:t>
            </a:r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- </a:t>
            </a:r>
            <a:r>
              <a:rPr lang="cs-CZ" sz="30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mech</a:t>
            </a:r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</a:p>
          <a:p>
            <a:r>
              <a:rPr lang="cs-CZ" sz="3000" dirty="0" err="1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</a:t>
            </a:r>
            <a:r>
              <a:rPr lang="cs-CZ" sz="3000" dirty="0" err="1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yobu</a:t>
            </a:r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- </a:t>
            </a:r>
            <a:r>
              <a:rPr lang="cs-CZ" sz="30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houby</a:t>
            </a:r>
          </a:p>
          <a:p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000" dirty="0" err="1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eoriocvb</a:t>
            </a:r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- </a:t>
            </a:r>
            <a:r>
              <a:rPr lang="cs-CZ" sz="30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borovice </a:t>
            </a:r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r>
              <a:rPr lang="cs-CZ" sz="3000" dirty="0" err="1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izmje</a:t>
            </a:r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- </a:t>
            </a:r>
            <a:r>
              <a:rPr lang="cs-CZ" sz="30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zmije</a:t>
            </a:r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</a:p>
          <a:p>
            <a:r>
              <a:rPr lang="cs-CZ" sz="3000" dirty="0" err="1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evavekr</a:t>
            </a:r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- </a:t>
            </a:r>
            <a:r>
              <a:rPr lang="cs-CZ" sz="30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veverka</a:t>
            </a:r>
          </a:p>
          <a:p>
            <a:r>
              <a:rPr lang="cs-CZ" sz="3000" dirty="0" err="1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á</a:t>
            </a:r>
            <a:r>
              <a:rPr lang="cs-CZ" sz="3000" dirty="0" err="1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krom</a:t>
            </a:r>
            <a:r>
              <a:rPr lang="cs-CZ" sz="3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- </a:t>
            </a:r>
            <a:r>
              <a:rPr lang="cs-CZ" sz="30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komár</a:t>
            </a:r>
          </a:p>
          <a:p>
            <a:endParaRPr lang="cs-CZ" sz="3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3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0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000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2414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LES</a:t>
            </a:r>
            <a:endParaRPr lang="cs-CZ" b="1" u="sng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b="1" u="sng" dirty="0" smtClean="0">
                <a:solidFill>
                  <a:srgbClr val="00B05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Chování v lese</a:t>
            </a:r>
            <a:endParaRPr lang="cs-CZ" sz="3000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 přírodě se chováme tiše.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Neplašíme zvěř ani jí jinak neubližujeme.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Neodhazujeme žádné odpadky.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Nerozděláváme oheň.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Nic neničíme, nelámeme a nerozšlapáváme.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Trháme jen lesní plody, které známe.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Žádné neznámé plody neochutnáváme.</a:t>
            </a: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 descr="D:\ZŠ Břilice\DUM\foto les\100_734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792" y="188640"/>
            <a:ext cx="3174296" cy="2380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ZSTREBON\AppData\Local\Microsoft\Windows\Temporary Internet Files\Content.IE5\5CCKD83C\MC900326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301208"/>
            <a:ext cx="1658480" cy="1353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ový popisek 4"/>
          <p:cNvSpPr/>
          <p:nvPr/>
        </p:nvSpPr>
        <p:spPr>
          <a:xfrm>
            <a:off x="6804248" y="4219386"/>
            <a:ext cx="1682488" cy="1104805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Nerušte nás</a:t>
            </a:r>
            <a:r>
              <a:rPr lang="cs-CZ" dirty="0" smtClean="0">
                <a:solidFill>
                  <a:schemeClr val="tx1"/>
                </a:solidFill>
              </a:rPr>
              <a:t>!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7925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1042988" y="620713"/>
            <a:ext cx="3182410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solidFill>
                  <a:srgbClr val="000000"/>
                </a:solidFill>
                <a:latin typeface="Verdana" pitchFamily="34" charset="0"/>
              </a:rPr>
              <a:t>Použité zdroje</a:t>
            </a:r>
            <a:r>
              <a:rPr lang="cs-CZ" sz="2000" b="1" dirty="0" smtClean="0">
                <a:solidFill>
                  <a:srgbClr val="000000"/>
                </a:solidFill>
                <a:latin typeface="Verdana" pitchFamily="34" charset="0"/>
              </a:rPr>
              <a:t>:</a:t>
            </a:r>
          </a:p>
          <a:p>
            <a:pPr lvl="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Verdana" pitchFamily="34" charset="0"/>
                <a:cs typeface="+mn-cs"/>
              </a:rPr>
              <a:t>archiv </a:t>
            </a:r>
            <a:r>
              <a:rPr lang="cs-CZ" smtClean="0">
                <a:solidFill>
                  <a:srgbClr val="000000"/>
                </a:solidFill>
                <a:latin typeface="Verdana" pitchFamily="34" charset="0"/>
                <a:cs typeface="+mn-cs"/>
              </a:rPr>
              <a:t>autora</a:t>
            </a:r>
            <a:endParaRPr lang="cs-CZ" sz="2000" b="1" dirty="0" smtClean="0">
              <a:solidFill>
                <a:srgbClr val="000000"/>
              </a:solidFill>
              <a:latin typeface="Verdana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f</a:t>
            </a:r>
            <a:r>
              <a:rPr lang="cs-CZ" dirty="0" smtClean="0">
                <a:solidFill>
                  <a:srgbClr val="000000"/>
                </a:solidFill>
                <a:latin typeface="Verdana" pitchFamily="34" charset="0"/>
              </a:rPr>
              <a:t>otografie: archiv autora</a:t>
            </a:r>
            <a:endParaRPr lang="cs-CZ" dirty="0">
              <a:solidFill>
                <a:srgbClr val="000000"/>
              </a:solidFill>
              <a:latin typeface="Verdana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www.office.microsoft.com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42273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788</TotalTime>
  <Words>456</Words>
  <Application>Microsoft Office PowerPoint</Application>
  <PresentationFormat>Předvádění na obrazovce (4:3)</PresentationFormat>
  <Paragraphs>139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Cesta</vt:lpstr>
      <vt:lpstr>Motiv systému Office</vt:lpstr>
      <vt:lpstr>1_Cesta</vt:lpstr>
      <vt:lpstr>2_Cesta</vt:lpstr>
      <vt:lpstr>4_Motiv systému Office</vt:lpstr>
      <vt:lpstr>Prezentace aplikace PowerPoint</vt:lpstr>
      <vt:lpstr>   EKOSYSTÉM       LES </vt:lpstr>
      <vt:lpstr>LES - význam</vt:lpstr>
      <vt:lpstr>LESNÍ SPOLEČENSTVO</vt:lpstr>
      <vt:lpstr>Prezentace aplikace PowerPoint</vt:lpstr>
      <vt:lpstr>Prezentace aplikace PowerPoint</vt:lpstr>
      <vt:lpstr>Prezentace aplikace PowerPoint</vt:lpstr>
      <vt:lpstr>Prezentace aplikace PowerPoint</vt:lpstr>
      <vt:lpstr>HOUBY</vt:lpstr>
      <vt:lpstr>TESTÍK </vt:lpstr>
      <vt:lpstr>RÉBUSY</vt:lpstr>
      <vt:lpstr>RÉBUSY</vt:lpstr>
      <vt:lpstr>HÁDANKY</vt:lpstr>
      <vt:lpstr>PŘESMYČKY</vt:lpstr>
      <vt:lpstr>PŘESMYČKY</vt:lpstr>
      <vt:lpstr>LES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LESNÍ SPOLEČENSTVO </dc:title>
  <dc:creator>ZSTREBON</dc:creator>
  <cp:lastModifiedBy>install</cp:lastModifiedBy>
  <cp:revision>218</cp:revision>
  <dcterms:created xsi:type="dcterms:W3CDTF">2011-08-10T07:07:09Z</dcterms:created>
  <dcterms:modified xsi:type="dcterms:W3CDTF">2012-03-19T14:31:20Z</dcterms:modified>
</cp:coreProperties>
</file>