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9" r:id="rId8"/>
    <p:sldId id="265" r:id="rId9"/>
    <p:sldId id="266" r:id="rId10"/>
    <p:sldId id="267" r:id="rId11"/>
    <p:sldId id="270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0EAB5-3BA9-4485-A7EA-84816E1F55CC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AE3C1-1F6E-4E4A-AA19-2B65255BE2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6/62/Polispasto2.jpg/180px-Polispasto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 txBox="1">
            <a:spLocks/>
          </p:cNvSpPr>
          <p:nvPr/>
        </p:nvSpPr>
        <p:spPr>
          <a:xfrm>
            <a:off x="1367644" y="5157192"/>
            <a:ext cx="6624736" cy="115212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8. ročníku, slouží k naučení nového učiva, porovnání  konání práce bez kladky, s pevnou kladkou nebo s kladkostrojem.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itle 2"/>
          <p:cNvSpPr txBox="1">
            <a:spLocks/>
          </p:cNvSpPr>
          <p:nvPr/>
        </p:nvSpPr>
        <p:spPr>
          <a:xfrm>
            <a:off x="1151620" y="4365104"/>
            <a:ext cx="7577814" cy="74994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Práce vykonaná pomocí jednoduchých strojů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57488" y="692696"/>
            <a:ext cx="599898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FY.8.A.03_Fyzika pro 8. ročník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Práce vykonaná pomocí jednoduchých strojů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Datum: 09/2011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Název projektu: </a:t>
            </a:r>
            <a:r>
              <a:rPr lang="cs-CZ" sz="2000" b="1" dirty="0" smtClean="0">
                <a:solidFill>
                  <a:srgbClr val="002060"/>
                </a:solidFill>
              </a:rPr>
              <a:t>PRIMA ŠKOLA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524" y="548680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2400" cy="3600400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Práce při zvedání tělesa kladkami</a:t>
            </a:r>
            <a:endParaRPr lang="cs-CZ" sz="3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5157192"/>
            <a:ext cx="6400800" cy="622920"/>
          </a:xfrm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Jednoduché stroje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492896"/>
            <a:ext cx="17145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26469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!!! Zapamatujte si:</a:t>
            </a:r>
            <a:r>
              <a:rPr lang="cs-CZ" sz="3600" b="1" dirty="0" smtClean="0">
                <a:solidFill>
                  <a:srgbClr val="0070C0"/>
                </a:solidFill>
              </a:rPr>
              <a:t/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Při zvedání tělesa pevnou kladkou vykonáme stejně velkou práci, jako bychom vykonali při jeho zvednutí do stejné výšky bez použití kladky.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!!! Zapamatujte si:</a:t>
            </a:r>
            <a:br>
              <a:rPr lang="cs-CZ" sz="3600" b="1" dirty="0" smtClean="0">
                <a:solidFill>
                  <a:srgbClr val="FF000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Při zvedání tělesa jednoduchým kladkostrojem vykonáme stejně velkou práci, jakou bychom vykonali při zvedání tělesa do stejné výšky bez kladkostroje. </a:t>
            </a:r>
            <a:br>
              <a:rPr lang="cs-CZ" sz="3600" b="1" dirty="0" smtClean="0">
                <a:solidFill>
                  <a:srgbClr val="0070C0"/>
                </a:solidFill>
              </a:rPr>
            </a:b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42594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Pomocí kladky pevné ani pomocí kladkostroje si tedy práci neušetříme, ale pouze USNADNÍME.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00B050"/>
                </a:solidFill>
              </a:rPr>
              <a:t>Příklad:</a:t>
            </a:r>
            <a:r>
              <a:rPr lang="cs-CZ" sz="3600" b="1" dirty="0" smtClean="0">
                <a:solidFill>
                  <a:srgbClr val="0070C0"/>
                </a:solidFill>
              </a:rPr>
              <a:t/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Závaží o hmotnosti 0,5 kg zdvihněte do výšky 0,2 m.</a:t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1. bez kladky</a:t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2. pomocí pevné kladky</a:t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3. pomocí jednoduchého kladkostroje</a:t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jakou práci vykonáte v jednotlivých případech???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00"/>
                </a:solidFill>
                <a:sym typeface="Wingdings"/>
              </a:rPr>
              <a:t/>
            </a:r>
            <a:br>
              <a:rPr lang="cs-CZ" b="1" u="sng" dirty="0" smtClean="0">
                <a:solidFill>
                  <a:srgbClr val="FF0000"/>
                </a:solidFill>
                <a:sym typeface="Wingdings"/>
              </a:rPr>
            </a:br>
            <a:r>
              <a:rPr lang="cs-CZ" b="1" u="sng" dirty="0" smtClean="0">
                <a:solidFill>
                  <a:srgbClr val="FF0000"/>
                </a:solidFill>
                <a:sym typeface="Wingdings"/>
              </a:rPr>
              <a:t> </a:t>
            </a:r>
            <a:r>
              <a:rPr lang="cs-CZ" b="1" u="sng" dirty="0" smtClean="0">
                <a:solidFill>
                  <a:srgbClr val="FF0000"/>
                </a:solidFill>
              </a:rPr>
              <a:t>Řešení:</a:t>
            </a:r>
            <a:r>
              <a:rPr lang="cs-CZ" b="1" dirty="0" smtClean="0">
                <a:solidFill>
                  <a:srgbClr val="0070C0"/>
                </a:solidFill>
              </a:rPr>
              <a:t/>
            </a:r>
            <a:br>
              <a:rPr lang="cs-CZ" b="1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b="1" dirty="0" smtClean="0">
                <a:solidFill>
                  <a:srgbClr val="00B050"/>
                </a:solidFill>
              </a:rPr>
              <a:t>Pomocí kladkostroje se vykoná práce dvojnásobná.</a:t>
            </a:r>
          </a:p>
          <a:p>
            <a:pPr marL="514350" indent="-514350">
              <a:buAutoNum type="alphaLcParenR"/>
            </a:pPr>
            <a:r>
              <a:rPr lang="cs-CZ" b="1" dirty="0" smtClean="0">
                <a:solidFill>
                  <a:srgbClr val="00B050"/>
                </a:solidFill>
              </a:rPr>
              <a:t>Ve všech případech bude práce stejná o velikosti 1 J.</a:t>
            </a:r>
          </a:p>
          <a:p>
            <a:pPr marL="514350" indent="-514350">
              <a:buAutoNum type="alphaLcParenR"/>
            </a:pPr>
            <a:r>
              <a:rPr lang="cs-CZ" b="1" dirty="0" smtClean="0">
                <a:solidFill>
                  <a:srgbClr val="00B050"/>
                </a:solidFill>
              </a:rPr>
              <a:t>Pomocí kladky pevné a kladkostroje bude práce poloviční.</a:t>
            </a:r>
          </a:p>
          <a:p>
            <a:pPr marL="514350" indent="-514350">
              <a:buAutoNum type="alphaLcParenR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 </a:t>
            </a:r>
            <a:r>
              <a:rPr lang="cs-CZ" sz="2800" b="1" dirty="0" smtClean="0">
                <a:solidFill>
                  <a:srgbClr val="0070C0"/>
                </a:solidFill>
              </a:rPr>
              <a:t>Jirka</a:t>
            </a:r>
            <a:r>
              <a:rPr lang="cs-CZ" sz="2800" b="1" dirty="0" smtClean="0"/>
              <a:t> zdvihl kámen o hmotnosti 5 kg do výšky 1 m. </a:t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7030A0"/>
                </a:solidFill>
              </a:rPr>
              <a:t>Věra</a:t>
            </a:r>
            <a:r>
              <a:rPr lang="cs-CZ" sz="2800" b="1" dirty="0" smtClean="0"/>
              <a:t> zdvihla tentýž kámen do stejné výšky pomocí </a:t>
            </a:r>
            <a:r>
              <a:rPr lang="cs-CZ" sz="2800" b="1" dirty="0" smtClean="0">
                <a:solidFill>
                  <a:srgbClr val="7030A0"/>
                </a:solidFill>
              </a:rPr>
              <a:t>pevné kladky.</a:t>
            </a:r>
            <a:br>
              <a:rPr lang="cs-CZ" sz="2800" b="1" dirty="0" smtClean="0">
                <a:solidFill>
                  <a:srgbClr val="7030A0"/>
                </a:solidFill>
              </a:rPr>
            </a:br>
            <a:r>
              <a:rPr lang="cs-CZ" sz="2800" b="1" dirty="0" smtClean="0">
                <a:solidFill>
                  <a:srgbClr val="7030A0"/>
                </a:solidFill>
              </a:rPr>
              <a:t/>
            </a:r>
            <a:br>
              <a:rPr lang="cs-CZ" sz="2800" b="1" dirty="0" smtClean="0">
                <a:solidFill>
                  <a:srgbClr val="7030A0"/>
                </a:solidFill>
              </a:rPr>
            </a:br>
            <a:r>
              <a:rPr lang="cs-CZ" sz="2800" b="1" dirty="0" smtClean="0">
                <a:solidFill>
                  <a:srgbClr val="00B050"/>
                </a:solidFill>
              </a:rPr>
              <a:t>Zdeněk</a:t>
            </a:r>
            <a:r>
              <a:rPr lang="cs-CZ" sz="2800" b="1" dirty="0" smtClean="0"/>
              <a:t> pomocí </a:t>
            </a:r>
            <a:r>
              <a:rPr lang="cs-CZ" sz="2800" b="1" dirty="0" smtClean="0">
                <a:solidFill>
                  <a:srgbClr val="00B050"/>
                </a:solidFill>
              </a:rPr>
              <a:t>jednoduchého kladkostroje</a:t>
            </a:r>
            <a:r>
              <a:rPr lang="cs-CZ" sz="2800" b="1" dirty="0" smtClean="0"/>
              <a:t>. </a:t>
            </a:r>
            <a:br>
              <a:rPr lang="cs-CZ" sz="28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u="sng" dirty="0" smtClean="0">
                <a:solidFill>
                  <a:srgbClr val="FF0000"/>
                </a:solidFill>
              </a:rPr>
              <a:t>Porovnej práci Jirky, Věry a Zdeňka. 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  <a:sym typeface="Wingdings"/>
              </a:rPr>
              <a:t> </a:t>
            </a:r>
            <a:r>
              <a:rPr lang="cs-CZ" sz="3600" b="1" u="sng" dirty="0" smtClean="0">
                <a:solidFill>
                  <a:srgbClr val="FF0000"/>
                </a:solidFill>
              </a:rPr>
              <a:t>Řešení:</a:t>
            </a:r>
            <a:r>
              <a:rPr lang="cs-CZ" sz="3600" b="1" dirty="0" smtClean="0">
                <a:solidFill>
                  <a:srgbClr val="0070C0"/>
                </a:solidFill>
              </a:rPr>
              <a:t/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Všichni tři vykonali stejnou práci W:</a:t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W = F </a:t>
            </a:r>
            <a:r>
              <a:rPr lang="cs-CZ" sz="3600" b="1" dirty="0" smtClean="0">
                <a:solidFill>
                  <a:srgbClr val="0070C0"/>
                </a:solidFill>
              </a:rPr>
              <a:t>· </a:t>
            </a:r>
            <a:r>
              <a:rPr lang="cs-CZ" sz="3600" b="1" dirty="0" smtClean="0">
                <a:solidFill>
                  <a:srgbClr val="0070C0"/>
                </a:solidFill>
              </a:rPr>
              <a:t>s</a:t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W = 50 </a:t>
            </a:r>
            <a:r>
              <a:rPr lang="cs-CZ" sz="3600" b="1" dirty="0" smtClean="0">
                <a:solidFill>
                  <a:srgbClr val="0070C0"/>
                </a:solidFill>
              </a:rPr>
              <a:t>·1</a:t>
            </a:r>
            <a:r>
              <a:rPr lang="cs-CZ" sz="3600" b="1" dirty="0" smtClean="0">
                <a:solidFill>
                  <a:srgbClr val="0070C0"/>
                </a:solidFill>
              </a:rPr>
              <a:t/>
            </a:r>
            <a:br>
              <a:rPr lang="cs-CZ" sz="3600" b="1" dirty="0" smtClean="0">
                <a:solidFill>
                  <a:srgbClr val="0070C0"/>
                </a:solidFill>
              </a:rPr>
            </a:br>
            <a:r>
              <a:rPr lang="cs-CZ" sz="3600" b="1" u="sng" dirty="0" smtClean="0">
                <a:solidFill>
                  <a:srgbClr val="0070C0"/>
                </a:solidFill>
              </a:rPr>
              <a:t>W = 50 J</a:t>
            </a:r>
            <a:br>
              <a:rPr lang="cs-CZ" sz="3600" b="1" u="sng" dirty="0" smtClean="0">
                <a:solidFill>
                  <a:srgbClr val="0070C0"/>
                </a:solidFill>
              </a:rPr>
            </a:br>
            <a:r>
              <a:rPr lang="cs-CZ" sz="3600" b="1" dirty="0" smtClean="0">
                <a:solidFill>
                  <a:srgbClr val="0070C0"/>
                </a:solidFill>
              </a:rPr>
              <a:t>Jirka a Věra působili stejnou silou. Zdeněk působil poloviční silou 25 N, ale po dvojnásobné dráze 2 m.</a:t>
            </a:r>
            <a:endParaRPr lang="cs-CZ" sz="3600" b="1" u="sng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6610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 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Bedna o hmotnosti 80 kg se při nakládání na vagon zvedá rovnoměrným pohybem do výšky 2,5 m pomocí pevné kladky. Jak velká práce se při zvednutí bedny vykoná?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sym typeface="Wingdings"/>
              </a:rPr>
              <a:t> </a:t>
            </a:r>
            <a:r>
              <a:rPr lang="cs-CZ" b="1" u="sng" dirty="0" smtClean="0">
                <a:solidFill>
                  <a:srgbClr val="FF0000"/>
                </a:solidFill>
              </a:rPr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ctr">
              <a:buAutoNum type="alphaLcParenR"/>
            </a:pPr>
            <a:r>
              <a:rPr lang="cs-CZ" b="1" dirty="0" smtClean="0">
                <a:solidFill>
                  <a:srgbClr val="0070C0"/>
                </a:solidFill>
              </a:rPr>
              <a:t>5 KJ</a:t>
            </a:r>
          </a:p>
          <a:p>
            <a:pPr marL="514350" indent="-514350" algn="ctr">
              <a:buAutoNum type="alphaLcParenR"/>
            </a:pPr>
            <a:endParaRPr lang="cs-CZ" b="1" dirty="0" smtClean="0">
              <a:solidFill>
                <a:srgbClr val="0070C0"/>
              </a:solidFill>
            </a:endParaRPr>
          </a:p>
          <a:p>
            <a:pPr marL="514350" indent="-514350" algn="ctr">
              <a:buAutoNum type="alphaLcParenR"/>
            </a:pPr>
            <a:r>
              <a:rPr lang="cs-CZ" b="1" dirty="0" smtClean="0">
                <a:solidFill>
                  <a:srgbClr val="0070C0"/>
                </a:solidFill>
              </a:rPr>
              <a:t>10 KJ</a:t>
            </a:r>
          </a:p>
          <a:p>
            <a:pPr marL="514350" indent="-514350" algn="ctr">
              <a:buAutoNum type="alphaLcParenR"/>
            </a:pPr>
            <a:endParaRPr lang="cs-CZ" b="1" dirty="0" smtClean="0">
              <a:solidFill>
                <a:srgbClr val="0070C0"/>
              </a:solidFill>
            </a:endParaRPr>
          </a:p>
          <a:p>
            <a:pPr marL="514350" indent="-514350" algn="ctr">
              <a:buAutoNum type="alphaLcParenR"/>
            </a:pPr>
            <a:r>
              <a:rPr lang="cs-CZ" b="1" dirty="0" smtClean="0">
                <a:solidFill>
                  <a:srgbClr val="0070C0"/>
                </a:solidFill>
              </a:rPr>
              <a:t>2 KJ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800" b="1" dirty="0" smtClean="0"/>
              <a:t>doc. RNDr. Růžena  Kolářová, CSc., PaedDr. Jiří Bohuněk, Fyzika pro 8. ročník základní školy, nakladatelství Prometheus, 2004, ISBN 80-7196-149-3.</a:t>
            </a:r>
          </a:p>
          <a:p>
            <a:pPr>
              <a:buNone/>
            </a:pPr>
            <a:r>
              <a:rPr lang="cs-CZ" sz="1800" b="1" dirty="0" smtClean="0"/>
              <a:t>galerie office</a:t>
            </a:r>
          </a:p>
          <a:p>
            <a:r>
              <a:rPr lang="cs-CZ" sz="1800" b="1" dirty="0" smtClean="0">
                <a:hlinkClick r:id="rId2"/>
              </a:rPr>
              <a:t>http://upload.wikimedia.org/wikipedia/commons/thumb/6/62/Polispasto2.jpg/180px-Polispasto2.jpg</a:t>
            </a:r>
            <a:r>
              <a:rPr lang="en-US" sz="1800" b="1" dirty="0" smtClean="0"/>
              <a:t> [cit</a:t>
            </a:r>
            <a:r>
              <a:rPr lang="cs-CZ" sz="1800" b="1" smtClean="0"/>
              <a:t>2011-09-20</a:t>
            </a:r>
            <a:r>
              <a:rPr lang="en-US" sz="1800" b="1" smtClean="0"/>
              <a:t>] </a:t>
            </a:r>
            <a:endParaRPr lang="cs-CZ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200</Words>
  <Application>Microsoft Office PowerPoint</Application>
  <PresentationFormat>Předvádění na obrazovce (4:3)</PresentationFormat>
  <Paragraphs>29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Práce při zvedání tělesa kladkami</vt:lpstr>
      <vt:lpstr>!!! Zapamatujte si: Při zvedání tělesa pevnou kladkou vykonáme stejně velkou práci, jako bychom vykonali při jeho zvednutí do stejné výšky bez použití kladky.</vt:lpstr>
      <vt:lpstr>!!! Zapamatujte si: Při zvedání tělesa jednoduchým kladkostrojem vykonáme stejně velkou práci, jakou bychom vykonali při zvedání tělesa do stejné výšky bez kladkostroje.  </vt:lpstr>
      <vt:lpstr>Pomocí kladky pevné ani pomocí kladkostroje si tedy práci neušetříme, ale pouze USNADNÍME.</vt:lpstr>
      <vt:lpstr>Příklad: Závaží o hmotnosti 0,5 kg zdvihněte do výšky 0,2 m. 1. bez kladky 2. pomocí pevné kladky 3. pomocí jednoduchého kladkostroje jakou práci vykonáte v jednotlivých případech???</vt:lpstr>
      <vt:lpstr>  Řešení: </vt:lpstr>
      <vt:lpstr> Jirka zdvihl kámen o hmotnosti 5 kg do výšky 1 m.   Věra zdvihla tentýž kámen do stejné výšky pomocí pevné kladky.  Zdeněk pomocí jednoduchého kladkostroje.   Porovnej práci Jirky, Věry a Zdeňka. </vt:lpstr>
      <vt:lpstr> Řešení: Všichni tři vykonali stejnou práci W: W = F · s W = 50 ·1 W = 50 J Jirka a Věra působili stejnou silou. Zdeněk působil poloviční silou 25 N, ale po dvojnásobné dráze 2 m.</vt:lpstr>
      <vt:lpstr> Bedna o hmotnosti 80 kg se při nakládání na vagon zvedá rovnoměrným pohybem do výšky 2,5 m pomocí pevné kladky. Jak velká práce se při zvednutí bedny vykoná?</vt:lpstr>
      <vt:lpstr> Řešení: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Práce při zvedání tělesa kladkami</dc:title>
  <dc:creator>Home</dc:creator>
  <cp:lastModifiedBy>Dum</cp:lastModifiedBy>
  <cp:revision>24</cp:revision>
  <dcterms:created xsi:type="dcterms:W3CDTF">2010-08-01T12:37:19Z</dcterms:created>
  <dcterms:modified xsi:type="dcterms:W3CDTF">2012-03-03T21:53:01Z</dcterms:modified>
</cp:coreProperties>
</file>