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6" r:id="rId5"/>
    <p:sldId id="261" r:id="rId6"/>
    <p:sldId id="268" r:id="rId7"/>
    <p:sldId id="262" r:id="rId8"/>
    <p:sldId id="267" r:id="rId9"/>
    <p:sldId id="264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574" autoAdjust="0"/>
    <p:restoredTop sz="86482" autoAdjust="0"/>
  </p:normalViewPr>
  <p:slideViewPr>
    <p:cSldViewPr>
      <p:cViewPr varScale="1">
        <p:scale>
          <a:sx n="74" d="100"/>
          <a:sy n="74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VY_32_INOVACE_MAT 1_08_Numerace </a:t>
          </a:r>
          <a:r>
            <a:rPr lang="cs-CZ" sz="2000" baseline="0" dirty="0" smtClean="0"/>
            <a:t>do 20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</a:t>
          </a:r>
          <a:r>
            <a:rPr lang="cs-CZ" sz="2000" dirty="0" smtClean="0"/>
            <a:t>ŠKOLY: Základní škola a Mateřská škola Dublovice, okres Příbram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smtClean="0"/>
            <a:t>Mgr. Gabriela </a:t>
          </a:r>
          <a:r>
            <a:rPr lang="cs-CZ" sz="2000" dirty="0" smtClean="0"/>
            <a:t>Falcová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 CZ.1.07/1.4.00/21.3399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Numerace do 20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ScaleX="100000" custScaleY="100000" custLinFactNeighborX="216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39802" cy="33398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69901" y="0"/>
          <a:ext cx="6539010" cy="33398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</a:t>
          </a:r>
          <a:r>
            <a:rPr lang="cs-CZ" sz="2000" kern="1200" dirty="0" smtClean="0"/>
            <a:t>ŠKOLY: Základní škola a Mateřská škola Dublovice, okres Příbram</a:t>
          </a:r>
          <a:endParaRPr lang="cs-CZ" sz="2000" kern="1200" dirty="0"/>
        </a:p>
      </dsp:txBody>
      <dsp:txXfrm>
        <a:off x="1669901" y="0"/>
        <a:ext cx="6539010" cy="534368"/>
      </dsp:txXfrm>
    </dsp:sp>
    <dsp:sp modelId="{A52A0455-90FF-4808-ABD0-F02540D31D5A}">
      <dsp:nvSpPr>
        <dsp:cNvPr id="0" name=""/>
        <dsp:cNvSpPr/>
      </dsp:nvSpPr>
      <dsp:spPr>
        <a:xfrm>
          <a:off x="350679" y="534368"/>
          <a:ext cx="2638443" cy="26384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69901" y="534368"/>
          <a:ext cx="6539010" cy="26384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smtClean="0"/>
            <a:t>Mgr. Gabriela </a:t>
          </a:r>
          <a:r>
            <a:rPr lang="cs-CZ" sz="2000" kern="1200" dirty="0" smtClean="0"/>
            <a:t>Falcová</a:t>
          </a:r>
          <a:endParaRPr lang="cs-CZ" sz="2000" kern="1200" dirty="0"/>
        </a:p>
      </dsp:txBody>
      <dsp:txXfrm>
        <a:off x="1669901" y="534368"/>
        <a:ext cx="6539010" cy="534368"/>
      </dsp:txXfrm>
    </dsp:sp>
    <dsp:sp modelId="{313FC574-E1CD-4FB4-B054-0B805CE0447D}">
      <dsp:nvSpPr>
        <dsp:cNvPr id="0" name=""/>
        <dsp:cNvSpPr/>
      </dsp:nvSpPr>
      <dsp:spPr>
        <a:xfrm>
          <a:off x="701358" y="1068736"/>
          <a:ext cx="1937085" cy="193708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69901" y="1068736"/>
          <a:ext cx="6539010" cy="19370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VY_32_INOVACE_MAT 1_08_Numerace </a:t>
          </a:r>
          <a:r>
            <a:rPr lang="cs-CZ" sz="2000" kern="1200" baseline="0" dirty="0" smtClean="0"/>
            <a:t>do 20</a:t>
          </a:r>
          <a:endParaRPr lang="cs-CZ" sz="2000" kern="1200" dirty="0"/>
        </a:p>
      </dsp:txBody>
      <dsp:txXfrm>
        <a:off x="1669901" y="1068736"/>
        <a:ext cx="6539010" cy="534368"/>
      </dsp:txXfrm>
    </dsp:sp>
    <dsp:sp modelId="{FFC9F71D-1B4F-4AD9-A4A6-86ADEFC8AF5C}">
      <dsp:nvSpPr>
        <dsp:cNvPr id="0" name=""/>
        <dsp:cNvSpPr/>
      </dsp:nvSpPr>
      <dsp:spPr>
        <a:xfrm>
          <a:off x="1052037" y="1603104"/>
          <a:ext cx="1235726" cy="123572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69901" y="1603104"/>
          <a:ext cx="6539010" cy="12357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Numerace do 20</a:t>
          </a:r>
          <a:endParaRPr lang="cs-CZ" sz="2000" kern="1200" dirty="0"/>
        </a:p>
      </dsp:txBody>
      <dsp:txXfrm>
        <a:off x="1669901" y="1603104"/>
        <a:ext cx="6539010" cy="534368"/>
      </dsp:txXfrm>
    </dsp:sp>
    <dsp:sp modelId="{EE85B701-7295-41C0-BA7A-34D3756A2AE6}">
      <dsp:nvSpPr>
        <dsp:cNvPr id="0" name=""/>
        <dsp:cNvSpPr/>
      </dsp:nvSpPr>
      <dsp:spPr>
        <a:xfrm>
          <a:off x="1402716" y="2137473"/>
          <a:ext cx="534368" cy="5343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69901" y="2137473"/>
          <a:ext cx="6539010" cy="5343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 CZ.1.07/1.4.00/21.3399</a:t>
          </a:r>
          <a:endParaRPr lang="cs-CZ" sz="2000" kern="1200" dirty="0"/>
        </a:p>
      </dsp:txBody>
      <dsp:txXfrm>
        <a:off x="1669901" y="2137473"/>
        <a:ext cx="6539010" cy="5343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media" Target="../media/media2.wav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5.png"/><Relationship Id="rId5" Type="http://schemas.openxmlformats.org/officeDocument/2006/relationships/slideLayout" Target="../slideLayouts/slideLayout6.xml"/><Relationship Id="rId4" Type="http://schemas.openxmlformats.org/officeDocument/2006/relationships/audio" Target="../media/media2.wav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52129233"/>
              </p:ext>
            </p:extLst>
          </p:nvPr>
        </p:nvGraphicFramePr>
        <p:xfrm>
          <a:off x="467544" y="404664"/>
          <a:ext cx="8208912" cy="33398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229600" cy="4525963"/>
          </a:xfrm>
        </p:spPr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materiál určen pro žáky prvního ročníku</a:t>
            </a:r>
          </a:p>
          <a:p>
            <a:pPr marL="0" indent="0">
              <a:buNone/>
            </a:pPr>
            <a:r>
              <a:rPr lang="cs-CZ" dirty="0" smtClean="0"/>
              <a:t>     základní školy</a:t>
            </a:r>
          </a:p>
          <a:p>
            <a:r>
              <a:rPr lang="cs-CZ" dirty="0" smtClean="0"/>
              <a:t>využitelný při práci s interaktivní tabulí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Sčítání do 20</a:t>
            </a:r>
            <a:r>
              <a:rPr lang="cs-CZ" sz="1800" b="1" dirty="0" smtClean="0">
                <a:solidFill>
                  <a:srgbClr val="FF0000"/>
                </a:solidFill>
              </a:rPr>
              <a:t/>
            </a:r>
            <a:br>
              <a:rPr lang="cs-CZ" sz="1800" b="1" dirty="0" smtClean="0">
                <a:solidFill>
                  <a:srgbClr val="FF0000"/>
                </a:solidFill>
              </a:rPr>
            </a:br>
            <a:r>
              <a:rPr lang="cs-CZ" sz="2800" b="1" dirty="0" smtClean="0">
                <a:solidFill>
                  <a:srgbClr val="FF0000"/>
                </a:solidFill>
              </a:rPr>
              <a:t>přiřaď správné výsledky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539552" y="1556792"/>
            <a:ext cx="4038600" cy="4525963"/>
          </a:xfrm>
        </p:spPr>
        <p:txBody>
          <a:bodyPr>
            <a:normAutofit/>
          </a:bodyPr>
          <a:lstStyle/>
          <a:p>
            <a:r>
              <a:rPr lang="cs-CZ" sz="3200" dirty="0" smtClean="0"/>
              <a:t>10 +  5 =</a:t>
            </a:r>
          </a:p>
          <a:p>
            <a:r>
              <a:rPr lang="cs-CZ" dirty="0"/>
              <a:t> </a:t>
            </a:r>
            <a:r>
              <a:rPr lang="cs-CZ" dirty="0" smtClean="0"/>
              <a:t>  5 +10  =                          </a:t>
            </a:r>
          </a:p>
          <a:p>
            <a:r>
              <a:rPr lang="cs-CZ" dirty="0" smtClean="0"/>
              <a:t>10 +   2  =</a:t>
            </a:r>
          </a:p>
          <a:p>
            <a:r>
              <a:rPr lang="cs-CZ" dirty="0"/>
              <a:t> </a:t>
            </a:r>
            <a:r>
              <a:rPr lang="cs-CZ" dirty="0" smtClean="0"/>
              <a:t>  2 +10  =</a:t>
            </a:r>
          </a:p>
          <a:p>
            <a:r>
              <a:rPr lang="cs-CZ" dirty="0" smtClean="0"/>
              <a:t>10 +   7  =</a:t>
            </a:r>
          </a:p>
          <a:p>
            <a:r>
              <a:rPr lang="cs-CZ" dirty="0"/>
              <a:t> </a:t>
            </a:r>
            <a:r>
              <a:rPr lang="cs-CZ" dirty="0" smtClean="0"/>
              <a:t> 7 + 10  =</a:t>
            </a:r>
          </a:p>
          <a:p>
            <a:r>
              <a:rPr lang="cs-CZ" dirty="0" smtClean="0"/>
              <a:t>10 +   4  =</a:t>
            </a:r>
          </a:p>
          <a:p>
            <a:r>
              <a:rPr lang="cs-CZ" dirty="0"/>
              <a:t> </a:t>
            </a:r>
            <a:r>
              <a:rPr lang="cs-CZ" dirty="0" smtClean="0"/>
              <a:t> 4 + </a:t>
            </a:r>
            <a:r>
              <a:rPr lang="cs-CZ" smtClean="0"/>
              <a:t>10  =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12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17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14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12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15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14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17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15</a:t>
            </a:r>
            <a:endParaRPr lang="cs-CZ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2294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Sčítání do 20</a:t>
            </a:r>
            <a:r>
              <a:rPr lang="cs-CZ" sz="1800" b="1" dirty="0" smtClean="0">
                <a:solidFill>
                  <a:srgbClr val="FF0000"/>
                </a:solidFill>
              </a:rPr>
              <a:t/>
            </a:r>
            <a:br>
              <a:rPr lang="cs-CZ" sz="1800" b="1" dirty="0" smtClean="0">
                <a:solidFill>
                  <a:srgbClr val="FF0000"/>
                </a:solidFill>
              </a:rPr>
            </a:br>
            <a:r>
              <a:rPr lang="cs-CZ" sz="2800" b="1" dirty="0" smtClean="0">
                <a:solidFill>
                  <a:srgbClr val="FF0000"/>
                </a:solidFill>
              </a:rPr>
              <a:t>přiřaď správné výsledky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3"/>
          <p:cNvSpPr txBox="1">
            <a:spLocks/>
          </p:cNvSpPr>
          <p:nvPr/>
        </p:nvSpPr>
        <p:spPr>
          <a:xfrm>
            <a:off x="389384" y="1916832"/>
            <a:ext cx="4038600" cy="4525963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10 +  5  = </a:t>
            </a:r>
            <a:r>
              <a:rPr lang="cs-CZ" dirty="0" smtClean="0">
                <a:solidFill>
                  <a:srgbClr val="00B0F0"/>
                </a:solidFill>
              </a:rPr>
              <a:t>15</a:t>
            </a:r>
            <a:endParaRPr lang="cs-CZ" dirty="0" smtClean="0"/>
          </a:p>
          <a:p>
            <a:r>
              <a:rPr lang="cs-CZ" dirty="0" smtClean="0"/>
              <a:t>   5 +10 = </a:t>
            </a:r>
            <a:r>
              <a:rPr lang="cs-CZ" dirty="0" smtClean="0">
                <a:solidFill>
                  <a:srgbClr val="00B0F0"/>
                </a:solidFill>
              </a:rPr>
              <a:t>15</a:t>
            </a:r>
            <a:r>
              <a:rPr lang="cs-CZ" dirty="0" smtClean="0"/>
              <a:t>                        </a:t>
            </a:r>
          </a:p>
          <a:p>
            <a:r>
              <a:rPr lang="cs-CZ" dirty="0" smtClean="0"/>
              <a:t>10 +   2 = </a:t>
            </a:r>
            <a:r>
              <a:rPr lang="cs-CZ" dirty="0" smtClean="0">
                <a:solidFill>
                  <a:srgbClr val="00B0F0"/>
                </a:solidFill>
              </a:rPr>
              <a:t>12</a:t>
            </a:r>
          </a:p>
          <a:p>
            <a:r>
              <a:rPr lang="cs-CZ" dirty="0" smtClean="0"/>
              <a:t>   2 +10 = </a:t>
            </a:r>
            <a:r>
              <a:rPr lang="cs-CZ" dirty="0" smtClean="0">
                <a:solidFill>
                  <a:srgbClr val="00B0F0"/>
                </a:solidFill>
              </a:rPr>
              <a:t>12</a:t>
            </a:r>
          </a:p>
          <a:p>
            <a:r>
              <a:rPr lang="cs-CZ" dirty="0" smtClean="0"/>
              <a:t>10 +   7 = </a:t>
            </a:r>
            <a:r>
              <a:rPr lang="cs-CZ" dirty="0" smtClean="0">
                <a:solidFill>
                  <a:srgbClr val="00B0F0"/>
                </a:solidFill>
              </a:rPr>
              <a:t>17</a:t>
            </a:r>
          </a:p>
          <a:p>
            <a:r>
              <a:rPr lang="cs-CZ" dirty="0" smtClean="0"/>
              <a:t>  7 + 10 = </a:t>
            </a:r>
            <a:r>
              <a:rPr lang="cs-CZ" dirty="0" smtClean="0">
                <a:solidFill>
                  <a:srgbClr val="00B0F0"/>
                </a:solidFill>
              </a:rPr>
              <a:t>17</a:t>
            </a:r>
          </a:p>
          <a:p>
            <a:r>
              <a:rPr lang="cs-CZ" dirty="0" smtClean="0"/>
              <a:t>10 +   4 = </a:t>
            </a:r>
            <a:r>
              <a:rPr lang="cs-CZ" dirty="0" smtClean="0">
                <a:solidFill>
                  <a:srgbClr val="00B0F0"/>
                </a:solidFill>
              </a:rPr>
              <a:t>14</a:t>
            </a:r>
          </a:p>
          <a:p>
            <a:r>
              <a:rPr lang="cs-CZ" dirty="0" smtClean="0"/>
              <a:t>  4 + 10 = </a:t>
            </a:r>
            <a:r>
              <a:rPr lang="cs-CZ" dirty="0" smtClean="0">
                <a:solidFill>
                  <a:srgbClr val="00B0F0"/>
                </a:solidFill>
              </a:rPr>
              <a:t>14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7" name="Zástupný symbol pro obsah 5"/>
          <p:cNvSpPr txBox="1">
            <a:spLocks/>
          </p:cNvSpPr>
          <p:nvPr/>
        </p:nvSpPr>
        <p:spPr>
          <a:xfrm>
            <a:off x="4358558" y="1700808"/>
            <a:ext cx="4038600" cy="558924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cs-CZ" dirty="0" smtClean="0">
              <a:solidFill>
                <a:srgbClr val="00B0F0"/>
              </a:solidFill>
            </a:endParaRPr>
          </a:p>
          <a:p>
            <a:pPr marL="0" indent="0">
              <a:buFont typeface="Arial" pitchFamily="34" charset="0"/>
              <a:buNone/>
            </a:pPr>
            <a:endParaRPr lang="cs-CZ" dirty="0">
              <a:solidFill>
                <a:srgbClr val="00B0F0"/>
              </a:solidFill>
            </a:endParaRPr>
          </a:p>
        </p:txBody>
      </p:sp>
      <p:pic>
        <p:nvPicPr>
          <p:cNvPr id="1026" name="Picture 2" descr="C:\Users\ucitel\AppData\Local\Microsoft\Windows\Temporary Internet Files\Content.IE5\DE4CGPLA\MP900438759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1354" y="1600200"/>
            <a:ext cx="3232291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0570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16632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Hledej správné výsledky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17 – 5 =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14 – 2 =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18 + 2 =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19 – 7 =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15 + 2 =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16 – 3 =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12 + 7 =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15 – 4 = 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11 + 5 =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355976" y="1556792"/>
            <a:ext cx="4330824" cy="456937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 11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             19           17</a:t>
            </a: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                                        12</a:t>
            </a: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                 16         </a:t>
            </a:r>
          </a:p>
          <a:p>
            <a:pPr marL="0" indent="0">
              <a:buNone/>
            </a:pP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  13                 </a:t>
            </a: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                           12</a:t>
            </a: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            20                </a:t>
            </a: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                               12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9770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solidFill>
                  <a:srgbClr val="00B0F0"/>
                </a:solidFill>
              </a:rPr>
              <a:t>Hledej správné výsledky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solidFill>
                  <a:srgbClr val="7030A0"/>
                </a:solidFill>
              </a:rPr>
              <a:t>17 – 5 </a:t>
            </a:r>
            <a:r>
              <a:rPr lang="cs-CZ" dirty="0" smtClean="0">
                <a:solidFill>
                  <a:srgbClr val="7030A0"/>
                </a:solidFill>
              </a:rPr>
              <a:t>=  </a:t>
            </a:r>
            <a:r>
              <a:rPr lang="cs-CZ" dirty="0" smtClean="0">
                <a:solidFill>
                  <a:srgbClr val="FF0000"/>
                </a:solidFill>
              </a:rPr>
              <a:t>12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7030A0"/>
                </a:solidFill>
              </a:rPr>
              <a:t>14 – 2 </a:t>
            </a:r>
            <a:r>
              <a:rPr lang="cs-CZ" dirty="0" smtClean="0">
                <a:solidFill>
                  <a:srgbClr val="7030A0"/>
                </a:solidFill>
              </a:rPr>
              <a:t>=  </a:t>
            </a:r>
            <a:r>
              <a:rPr lang="cs-CZ" dirty="0" smtClean="0">
                <a:solidFill>
                  <a:srgbClr val="FF0000"/>
                </a:solidFill>
              </a:rPr>
              <a:t>12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7030A0"/>
                </a:solidFill>
              </a:rPr>
              <a:t>18 + 2 </a:t>
            </a:r>
            <a:r>
              <a:rPr lang="cs-CZ" dirty="0" smtClean="0">
                <a:solidFill>
                  <a:srgbClr val="7030A0"/>
                </a:solidFill>
              </a:rPr>
              <a:t>=  </a:t>
            </a:r>
            <a:r>
              <a:rPr lang="cs-CZ" dirty="0" smtClean="0">
                <a:solidFill>
                  <a:srgbClr val="FF0000"/>
                </a:solidFill>
              </a:rPr>
              <a:t>20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7030A0"/>
                </a:solidFill>
              </a:rPr>
              <a:t>19 – 7 </a:t>
            </a:r>
            <a:r>
              <a:rPr lang="cs-CZ" dirty="0" smtClean="0">
                <a:solidFill>
                  <a:srgbClr val="7030A0"/>
                </a:solidFill>
              </a:rPr>
              <a:t>=  </a:t>
            </a:r>
            <a:r>
              <a:rPr lang="cs-CZ" dirty="0" smtClean="0">
                <a:solidFill>
                  <a:srgbClr val="FF0000"/>
                </a:solidFill>
              </a:rPr>
              <a:t>12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7030A0"/>
                </a:solidFill>
              </a:rPr>
              <a:t>15 + 2 </a:t>
            </a:r>
            <a:r>
              <a:rPr lang="cs-CZ" dirty="0" smtClean="0">
                <a:solidFill>
                  <a:srgbClr val="7030A0"/>
                </a:solidFill>
              </a:rPr>
              <a:t>=  </a:t>
            </a:r>
            <a:r>
              <a:rPr lang="cs-CZ" dirty="0" smtClean="0">
                <a:solidFill>
                  <a:srgbClr val="FF0000"/>
                </a:solidFill>
              </a:rPr>
              <a:t>17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7030A0"/>
                </a:solidFill>
              </a:rPr>
              <a:t>16 – 3 </a:t>
            </a:r>
            <a:r>
              <a:rPr lang="cs-CZ" dirty="0" smtClean="0">
                <a:solidFill>
                  <a:srgbClr val="7030A0"/>
                </a:solidFill>
              </a:rPr>
              <a:t>=  </a:t>
            </a:r>
            <a:r>
              <a:rPr lang="cs-CZ" dirty="0" smtClean="0">
                <a:solidFill>
                  <a:srgbClr val="FF0000"/>
                </a:solidFill>
              </a:rPr>
              <a:t>13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7030A0"/>
                </a:solidFill>
              </a:rPr>
              <a:t>12 + 7 </a:t>
            </a:r>
            <a:r>
              <a:rPr lang="cs-CZ" dirty="0" smtClean="0">
                <a:solidFill>
                  <a:srgbClr val="7030A0"/>
                </a:solidFill>
              </a:rPr>
              <a:t>=  </a:t>
            </a:r>
            <a:r>
              <a:rPr lang="cs-CZ" dirty="0" smtClean="0">
                <a:solidFill>
                  <a:srgbClr val="FF0000"/>
                </a:solidFill>
              </a:rPr>
              <a:t>19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7030A0"/>
                </a:solidFill>
              </a:rPr>
              <a:t>15 – 4 = 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11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7030A0"/>
                </a:solidFill>
              </a:rPr>
              <a:t>11 + 5 </a:t>
            </a:r>
            <a:r>
              <a:rPr lang="cs-CZ" dirty="0" smtClean="0">
                <a:solidFill>
                  <a:srgbClr val="7030A0"/>
                </a:solidFill>
              </a:rPr>
              <a:t>=  </a:t>
            </a:r>
            <a:r>
              <a:rPr lang="cs-CZ" dirty="0" smtClean="0">
                <a:solidFill>
                  <a:srgbClr val="FF0000"/>
                </a:solidFill>
              </a:rPr>
              <a:t>16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/>
          </a:p>
        </p:txBody>
      </p:sp>
      <p:pic>
        <p:nvPicPr>
          <p:cNvPr id="1026" name="Picture 2" descr="C:\Users\ucitel\AppData\Local\Microsoft\Windows\Temporary Internet Files\Content.IE5\S7687CZ2\MC9002875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628800"/>
            <a:ext cx="4176464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0458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5" name="Zástupný symbol pro obsah 3"/>
          <p:cNvSpPr txBox="1">
            <a:spLocks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609600" y="1752600"/>
            <a:ext cx="4038600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4800600" y="1752600"/>
            <a:ext cx="4038600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>
                <a:solidFill>
                  <a:srgbClr val="00B050"/>
                </a:solidFill>
              </a:rPr>
              <a:t>                         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5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Najdi správné výsledky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endParaRPr lang="cs-CZ" dirty="0"/>
          </a:p>
        </p:txBody>
      </p:sp>
      <p:sp>
        <p:nvSpPr>
          <p:cNvPr id="19" name="Zástupný symbol pro obsah 18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16</a:t>
            </a:r>
          </a:p>
          <a:p>
            <a:r>
              <a:rPr lang="cs-CZ" dirty="0" smtClean="0"/>
              <a:t>12</a:t>
            </a:r>
          </a:p>
          <a:p>
            <a:r>
              <a:rPr lang="cs-CZ" dirty="0" smtClean="0"/>
              <a:t>11</a:t>
            </a:r>
          </a:p>
          <a:p>
            <a:r>
              <a:rPr lang="cs-CZ" dirty="0" smtClean="0"/>
              <a:t>12</a:t>
            </a:r>
          </a:p>
          <a:p>
            <a:r>
              <a:rPr lang="cs-CZ" dirty="0" smtClean="0"/>
              <a:t>19</a:t>
            </a:r>
          </a:p>
          <a:p>
            <a:r>
              <a:rPr lang="cs-CZ" dirty="0" smtClean="0"/>
              <a:t>12</a:t>
            </a:r>
          </a:p>
          <a:p>
            <a:r>
              <a:rPr lang="cs-CZ" dirty="0" smtClean="0"/>
              <a:t>13</a:t>
            </a:r>
          </a:p>
          <a:p>
            <a:r>
              <a:rPr lang="cs-CZ" dirty="0" smtClean="0"/>
              <a:t>17</a:t>
            </a:r>
          </a:p>
          <a:p>
            <a:r>
              <a:rPr lang="cs-CZ" dirty="0" smtClean="0"/>
              <a:t>20</a:t>
            </a:r>
          </a:p>
          <a:p>
            <a:endParaRPr lang="cs-CZ" dirty="0"/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762000" y="1905000"/>
            <a:ext cx="4038600" cy="4525963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7030A0"/>
                </a:solidFill>
              </a:rPr>
              <a:t>14 – 2 =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18 + 2 =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19 – 7 =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15 + 2 =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17 – 5 =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16 – 3 =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12 + 7 =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15 – 4 = 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11 + 5 =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5896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solidFill>
                  <a:srgbClr val="00B050"/>
                </a:solidFill>
              </a:rPr>
              <a:t>Najdi správné výsledky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solidFill>
                  <a:srgbClr val="7030A0"/>
                </a:solidFill>
              </a:rPr>
              <a:t>14 – 2 </a:t>
            </a:r>
            <a:r>
              <a:rPr lang="cs-CZ" dirty="0" smtClean="0">
                <a:solidFill>
                  <a:srgbClr val="7030A0"/>
                </a:solidFill>
              </a:rPr>
              <a:t>= </a:t>
            </a:r>
            <a:r>
              <a:rPr lang="cs-CZ" dirty="0" smtClean="0">
                <a:solidFill>
                  <a:srgbClr val="FF0000"/>
                </a:solidFill>
              </a:rPr>
              <a:t> 12</a:t>
            </a:r>
            <a:endParaRPr lang="cs-CZ" dirty="0">
              <a:solidFill>
                <a:srgbClr val="7030A0"/>
              </a:solidFill>
            </a:endParaRPr>
          </a:p>
          <a:p>
            <a:r>
              <a:rPr lang="cs-CZ" dirty="0">
                <a:solidFill>
                  <a:srgbClr val="7030A0"/>
                </a:solidFill>
              </a:rPr>
              <a:t>18 + 2 </a:t>
            </a:r>
            <a:r>
              <a:rPr lang="cs-CZ" dirty="0" smtClean="0">
                <a:solidFill>
                  <a:srgbClr val="7030A0"/>
                </a:solidFill>
              </a:rPr>
              <a:t>=  </a:t>
            </a:r>
            <a:r>
              <a:rPr lang="cs-CZ" dirty="0" smtClean="0">
                <a:solidFill>
                  <a:srgbClr val="FF0000"/>
                </a:solidFill>
              </a:rPr>
              <a:t>20</a:t>
            </a:r>
            <a:endParaRPr lang="cs-CZ" dirty="0">
              <a:solidFill>
                <a:srgbClr val="7030A0"/>
              </a:solidFill>
            </a:endParaRPr>
          </a:p>
          <a:p>
            <a:r>
              <a:rPr lang="cs-CZ" dirty="0">
                <a:solidFill>
                  <a:srgbClr val="7030A0"/>
                </a:solidFill>
              </a:rPr>
              <a:t>19 – 7 </a:t>
            </a:r>
            <a:r>
              <a:rPr lang="cs-CZ" dirty="0" smtClean="0">
                <a:solidFill>
                  <a:srgbClr val="7030A0"/>
                </a:solidFill>
              </a:rPr>
              <a:t>=  </a:t>
            </a:r>
            <a:r>
              <a:rPr lang="cs-CZ" dirty="0" smtClean="0">
                <a:solidFill>
                  <a:srgbClr val="FF0000"/>
                </a:solidFill>
              </a:rPr>
              <a:t>12</a:t>
            </a:r>
            <a:endParaRPr lang="cs-CZ" dirty="0">
              <a:solidFill>
                <a:srgbClr val="7030A0"/>
              </a:solidFill>
            </a:endParaRPr>
          </a:p>
          <a:p>
            <a:r>
              <a:rPr lang="cs-CZ" dirty="0">
                <a:solidFill>
                  <a:srgbClr val="7030A0"/>
                </a:solidFill>
              </a:rPr>
              <a:t>15 + 2 </a:t>
            </a:r>
            <a:r>
              <a:rPr lang="cs-CZ" dirty="0" smtClean="0">
                <a:solidFill>
                  <a:srgbClr val="7030A0"/>
                </a:solidFill>
              </a:rPr>
              <a:t>=  </a:t>
            </a:r>
            <a:r>
              <a:rPr lang="cs-CZ" dirty="0" smtClean="0">
                <a:solidFill>
                  <a:srgbClr val="FF0000"/>
                </a:solidFill>
              </a:rPr>
              <a:t>17</a:t>
            </a:r>
            <a:endParaRPr lang="cs-CZ" dirty="0">
              <a:solidFill>
                <a:srgbClr val="7030A0"/>
              </a:solidFill>
            </a:endParaRPr>
          </a:p>
          <a:p>
            <a:r>
              <a:rPr lang="cs-CZ" dirty="0">
                <a:solidFill>
                  <a:srgbClr val="7030A0"/>
                </a:solidFill>
              </a:rPr>
              <a:t>17 – 5 </a:t>
            </a:r>
            <a:r>
              <a:rPr lang="cs-CZ" dirty="0" smtClean="0">
                <a:solidFill>
                  <a:srgbClr val="7030A0"/>
                </a:solidFill>
              </a:rPr>
              <a:t>=  </a:t>
            </a:r>
            <a:r>
              <a:rPr lang="cs-CZ" dirty="0" smtClean="0">
                <a:solidFill>
                  <a:srgbClr val="FF0000"/>
                </a:solidFill>
              </a:rPr>
              <a:t>12</a:t>
            </a:r>
            <a:endParaRPr lang="cs-CZ" dirty="0">
              <a:solidFill>
                <a:srgbClr val="7030A0"/>
              </a:solidFill>
            </a:endParaRPr>
          </a:p>
          <a:p>
            <a:r>
              <a:rPr lang="cs-CZ" dirty="0">
                <a:solidFill>
                  <a:srgbClr val="7030A0"/>
                </a:solidFill>
              </a:rPr>
              <a:t>16 – 3 </a:t>
            </a:r>
            <a:r>
              <a:rPr lang="cs-CZ" dirty="0" smtClean="0">
                <a:solidFill>
                  <a:srgbClr val="7030A0"/>
                </a:solidFill>
              </a:rPr>
              <a:t>=  </a:t>
            </a:r>
            <a:r>
              <a:rPr lang="cs-CZ" dirty="0" smtClean="0">
                <a:solidFill>
                  <a:srgbClr val="FF0000"/>
                </a:solidFill>
              </a:rPr>
              <a:t>13</a:t>
            </a:r>
            <a:endParaRPr lang="cs-CZ" dirty="0">
              <a:solidFill>
                <a:srgbClr val="7030A0"/>
              </a:solidFill>
            </a:endParaRPr>
          </a:p>
          <a:p>
            <a:r>
              <a:rPr lang="cs-CZ" dirty="0">
                <a:solidFill>
                  <a:srgbClr val="7030A0"/>
                </a:solidFill>
              </a:rPr>
              <a:t>12 + 7 </a:t>
            </a:r>
            <a:r>
              <a:rPr lang="cs-CZ" dirty="0" smtClean="0">
                <a:solidFill>
                  <a:srgbClr val="7030A0"/>
                </a:solidFill>
              </a:rPr>
              <a:t>=  </a:t>
            </a:r>
            <a:r>
              <a:rPr lang="cs-CZ" dirty="0" smtClean="0">
                <a:solidFill>
                  <a:srgbClr val="FF0000"/>
                </a:solidFill>
              </a:rPr>
              <a:t>19</a:t>
            </a:r>
            <a:endParaRPr lang="cs-CZ" dirty="0">
              <a:solidFill>
                <a:srgbClr val="7030A0"/>
              </a:solidFill>
            </a:endParaRPr>
          </a:p>
          <a:p>
            <a:r>
              <a:rPr lang="cs-CZ" dirty="0">
                <a:solidFill>
                  <a:srgbClr val="7030A0"/>
                </a:solidFill>
              </a:rPr>
              <a:t>15 – 4 = 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11</a:t>
            </a:r>
            <a:endParaRPr lang="cs-CZ" dirty="0">
              <a:solidFill>
                <a:srgbClr val="7030A0"/>
              </a:solidFill>
            </a:endParaRPr>
          </a:p>
          <a:p>
            <a:r>
              <a:rPr lang="cs-CZ" dirty="0">
                <a:solidFill>
                  <a:srgbClr val="7030A0"/>
                </a:solidFill>
              </a:rPr>
              <a:t>11 + 5 </a:t>
            </a:r>
            <a:r>
              <a:rPr lang="cs-CZ" dirty="0" smtClean="0">
                <a:solidFill>
                  <a:srgbClr val="7030A0"/>
                </a:solidFill>
              </a:rPr>
              <a:t>=  </a:t>
            </a:r>
            <a:r>
              <a:rPr lang="cs-CZ" dirty="0" smtClean="0">
                <a:solidFill>
                  <a:srgbClr val="FF0000"/>
                </a:solidFill>
              </a:rPr>
              <a:t>16</a:t>
            </a:r>
            <a:endParaRPr lang="cs-CZ" dirty="0">
              <a:solidFill>
                <a:srgbClr val="7030A0"/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/>
          </a:p>
        </p:txBody>
      </p:sp>
      <p:pic>
        <p:nvPicPr>
          <p:cNvPr id="1027" name="Picture 3" descr="C:\Users\ucitel\AppData\Local\Microsoft\Windows\Temporary Internet Files\Content.IE5\AM1I8PN9\MP90038674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5218" y="2172932"/>
            <a:ext cx="4305672" cy="3833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9142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3563888" y="2348880"/>
            <a:ext cx="2808312" cy="252028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8" name="MS900069451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9048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744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68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0365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220</TotalTime>
  <Words>349</Words>
  <Application>Microsoft Office PowerPoint</Application>
  <PresentationFormat>Předvádění na obrazovce (4:3)</PresentationFormat>
  <Paragraphs>98</Paragraphs>
  <Slides>10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Sčítání do 20 přiřaď správné výsledky</vt:lpstr>
      <vt:lpstr>Sčítání do 20 přiřaď správné výsledky</vt:lpstr>
      <vt:lpstr>Hledej správné výsledky</vt:lpstr>
      <vt:lpstr>Hledej správné výsledky</vt:lpstr>
      <vt:lpstr>Najdi správné výsledky</vt:lpstr>
      <vt:lpstr>Najdi správné výsledky</vt:lpstr>
      <vt:lpstr>Správná odpověď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Učitel</cp:lastModifiedBy>
  <cp:revision>47</cp:revision>
  <dcterms:created xsi:type="dcterms:W3CDTF">2011-06-20T10:40:08Z</dcterms:created>
  <dcterms:modified xsi:type="dcterms:W3CDTF">2012-06-06T19:33:15Z</dcterms:modified>
</cp:coreProperties>
</file>