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65" r:id="rId6"/>
    <p:sldId id="266" r:id="rId7"/>
    <p:sldId id="267" r:id="rId8"/>
    <p:sldId id="268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86482" autoAdjust="0"/>
  </p:normalViewPr>
  <p:slideViewPr>
    <p:cSldViewPr>
      <p:cViewPr varScale="1">
        <p:scale>
          <a:sx n="74" d="100"/>
          <a:sy n="74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VY_32_INOVACE_MAT 1_11_Hry s čísly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smtClean="0"/>
            <a:t>NÁZEV </a:t>
          </a:r>
          <a:r>
            <a:rPr lang="cs-CZ" sz="2000" dirty="0" smtClean="0"/>
            <a:t>ŠKOLY: Základní škola a Mateřská škola Dublovice, okres Příbram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Mgr. </a:t>
          </a:r>
          <a:r>
            <a:rPr lang="cs-CZ" sz="2000" dirty="0" smtClean="0"/>
            <a:t>Gabriela Falcová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err="1" smtClean="0"/>
            <a:t>TEMA</a:t>
          </a:r>
          <a:r>
            <a:rPr lang="cs-CZ" sz="2000" smtClean="0"/>
            <a:t>: Hry s čísly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CZ.1.07/1.4.00/21.3399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ScaleX="100000" custScaleY="100000" custLinFactNeighborX="216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210" custLinFactNeighborY="588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39802" cy="33398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69901" y="0"/>
          <a:ext cx="6539010" cy="33398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 </a:t>
          </a:r>
          <a:r>
            <a:rPr lang="cs-CZ" sz="2000" kern="1200" dirty="0" smtClean="0"/>
            <a:t>ŠKOLY: Základní škola a Mateřská škola Dublovice, okres Příbram</a:t>
          </a:r>
          <a:endParaRPr lang="cs-CZ" sz="2000" kern="1200" dirty="0"/>
        </a:p>
      </dsp:txBody>
      <dsp:txXfrm>
        <a:off x="1669901" y="0"/>
        <a:ext cx="6539010" cy="534368"/>
      </dsp:txXfrm>
    </dsp:sp>
    <dsp:sp modelId="{A52A0455-90FF-4808-ABD0-F02540D31D5A}">
      <dsp:nvSpPr>
        <dsp:cNvPr id="0" name=""/>
        <dsp:cNvSpPr/>
      </dsp:nvSpPr>
      <dsp:spPr>
        <a:xfrm>
          <a:off x="350679" y="534368"/>
          <a:ext cx="2638443" cy="26384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69901" y="534368"/>
          <a:ext cx="6539010" cy="26384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Mgr. </a:t>
          </a:r>
          <a:r>
            <a:rPr lang="cs-CZ" sz="2000" kern="1200" dirty="0" smtClean="0"/>
            <a:t>Gabriela Falcová</a:t>
          </a:r>
          <a:endParaRPr lang="cs-CZ" sz="2000" kern="1200" dirty="0"/>
        </a:p>
      </dsp:txBody>
      <dsp:txXfrm>
        <a:off x="1669901" y="534368"/>
        <a:ext cx="6539010" cy="534368"/>
      </dsp:txXfrm>
    </dsp:sp>
    <dsp:sp modelId="{313FC574-E1CD-4FB4-B054-0B805CE0447D}">
      <dsp:nvSpPr>
        <dsp:cNvPr id="0" name=""/>
        <dsp:cNvSpPr/>
      </dsp:nvSpPr>
      <dsp:spPr>
        <a:xfrm>
          <a:off x="701358" y="1068736"/>
          <a:ext cx="1937085" cy="193708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56169" y="1080126"/>
          <a:ext cx="6539010" cy="19370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VY_32_INOVACE_MAT 1_11_Hry s čísly</a:t>
          </a:r>
          <a:endParaRPr lang="cs-CZ" sz="2000" kern="1200" dirty="0"/>
        </a:p>
      </dsp:txBody>
      <dsp:txXfrm>
        <a:off x="1656169" y="1080126"/>
        <a:ext cx="6539010" cy="534368"/>
      </dsp:txXfrm>
    </dsp:sp>
    <dsp:sp modelId="{FFC9F71D-1B4F-4AD9-A4A6-86ADEFC8AF5C}">
      <dsp:nvSpPr>
        <dsp:cNvPr id="0" name=""/>
        <dsp:cNvSpPr/>
      </dsp:nvSpPr>
      <dsp:spPr>
        <a:xfrm>
          <a:off x="1052037" y="1603104"/>
          <a:ext cx="1235726" cy="123572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69901" y="1603104"/>
          <a:ext cx="6539010" cy="12357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err="1" smtClean="0"/>
            <a:t>TEMA</a:t>
          </a:r>
          <a:r>
            <a:rPr lang="cs-CZ" sz="2000" kern="1200" smtClean="0"/>
            <a:t>: Hry s čísly</a:t>
          </a:r>
          <a:endParaRPr lang="cs-CZ" sz="2000" kern="1200" dirty="0"/>
        </a:p>
      </dsp:txBody>
      <dsp:txXfrm>
        <a:off x="1669901" y="1603104"/>
        <a:ext cx="6539010" cy="534368"/>
      </dsp:txXfrm>
    </dsp:sp>
    <dsp:sp modelId="{EE85B701-7295-41C0-BA7A-34D3756A2AE6}">
      <dsp:nvSpPr>
        <dsp:cNvPr id="0" name=""/>
        <dsp:cNvSpPr/>
      </dsp:nvSpPr>
      <dsp:spPr>
        <a:xfrm>
          <a:off x="1402716" y="2137473"/>
          <a:ext cx="534368" cy="5343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69901" y="2137473"/>
          <a:ext cx="6539010" cy="5343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CZ.1.07/1.4.00/21.3399</a:t>
          </a:r>
          <a:endParaRPr lang="cs-CZ" sz="2000" kern="1200" dirty="0"/>
        </a:p>
      </dsp:txBody>
      <dsp:txXfrm>
        <a:off x="1669901" y="2137473"/>
        <a:ext cx="6539010" cy="534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24453430"/>
              </p:ext>
            </p:extLst>
          </p:nvPr>
        </p:nvGraphicFramePr>
        <p:xfrm>
          <a:off x="467544" y="404664"/>
          <a:ext cx="8208912" cy="3339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229600" cy="4525963"/>
          </a:xfrm>
        </p:spPr>
        <p:txBody>
          <a:bodyPr/>
          <a:lstStyle/>
          <a:p>
            <a:r>
              <a:rPr lang="cs-CZ" dirty="0"/>
              <a:t> </a:t>
            </a:r>
            <a:r>
              <a:rPr lang="cs-CZ" dirty="0" smtClean="0"/>
              <a:t>materiál určen pro žáky prvního ročníku</a:t>
            </a:r>
          </a:p>
          <a:p>
            <a:pPr marL="0" indent="0">
              <a:buNone/>
            </a:pPr>
            <a:r>
              <a:rPr lang="cs-CZ" dirty="0" smtClean="0"/>
              <a:t>     základní školy</a:t>
            </a:r>
          </a:p>
          <a:p>
            <a:r>
              <a:rPr lang="cs-CZ" dirty="0" smtClean="0"/>
              <a:t>využitelný při práci s interaktivní tabulí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Seřaď čísla od nejmenšího k největšímu:</a:t>
            </a:r>
            <a:br>
              <a:rPr lang="cs-CZ" sz="3600" dirty="0" smtClean="0">
                <a:solidFill>
                  <a:srgbClr val="FF0000"/>
                </a:solidFill>
              </a:rPr>
            </a:b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1, 5, 12, 2, 3, 10, 4, 6, 9, 11, 7, 8, 0</a:t>
            </a:r>
          </a:p>
          <a:p>
            <a:pPr marL="0" indent="0">
              <a:buNone/>
            </a:pP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 smtClean="0">
                <a:solidFill>
                  <a:srgbClr val="7030A0"/>
                </a:solidFill>
              </a:rPr>
              <a:t>   </a:t>
            </a:r>
          </a:p>
          <a:p>
            <a:pPr marL="0" indent="0">
              <a:buNone/>
            </a:pP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 smtClean="0">
                <a:solidFill>
                  <a:srgbClr val="7030A0"/>
                </a:solidFill>
              </a:rPr>
              <a:t>       </a:t>
            </a:r>
            <a:r>
              <a:rPr lang="cs-CZ" dirty="0" smtClean="0">
                <a:solidFill>
                  <a:srgbClr val="FF0000"/>
                </a:solidFill>
              </a:rPr>
              <a:t>Seřaď čísla od největšího k nejmenšímu:</a:t>
            </a: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7030A0"/>
                </a:solidFill>
              </a:rPr>
              <a:t>3, 1, 8, 10, 4, 5, 7, 2, 0, 6, 9 </a:t>
            </a:r>
          </a:p>
        </p:txBody>
      </p:sp>
      <p:pic>
        <p:nvPicPr>
          <p:cNvPr id="1026" name="Picture 2" descr="C:\Users\ucitel\AppData\Local\Microsoft\Windows\Temporary Internet Files\Content.IE5\K0O7W0UI\MC9002339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717032"/>
            <a:ext cx="3168352" cy="2754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73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Seřaď čísla od nejmenšího k největšímu:</a:t>
            </a:r>
            <a:endParaRPr lang="cs-CZ" sz="32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0, 1, 2, 3, 4, 5, 6, 7, 8, 9, 10, 11, 12</a:t>
            </a:r>
          </a:p>
          <a:p>
            <a:pPr marL="0" indent="0">
              <a:buNone/>
            </a:pPr>
            <a:endParaRPr lang="cs-CZ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70C0"/>
              </a:solidFill>
            </a:endParaRPr>
          </a:p>
          <a:p>
            <a:r>
              <a:rPr lang="cs-CZ" dirty="0" smtClean="0">
                <a:solidFill>
                  <a:srgbClr val="0070C0"/>
                </a:solidFill>
              </a:rPr>
              <a:t>10, 9, 8, 7, 6, 5, 4, 3, 2, 1, 0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2492896"/>
            <a:ext cx="690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sz="3200" dirty="0">
                <a:solidFill>
                  <a:srgbClr val="FF0000"/>
                </a:solidFill>
              </a:rPr>
              <a:t>Seřaď čísla od největšího k nejmenšímu:</a:t>
            </a:r>
            <a:endParaRPr lang="cs-CZ" sz="3200" dirty="0"/>
          </a:p>
        </p:txBody>
      </p:sp>
      <p:pic>
        <p:nvPicPr>
          <p:cNvPr id="2050" name="Picture 2" descr="C:\Users\ucitel\AppData\Local\Microsoft\Windows\Temporary Internet Files\Content.IE5\K0O7W0UI\MC9002339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183" y="3356992"/>
            <a:ext cx="2400088" cy="290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142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92D050"/>
                </a:solidFill>
              </a:rPr>
              <a:t>Hledej správné číslo</a:t>
            </a:r>
            <a:endParaRPr lang="cs-CZ" sz="3600" dirty="0">
              <a:solidFill>
                <a:srgbClr val="92D05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323528" y="1412776"/>
            <a:ext cx="4040188" cy="63976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Napiš číslo vždy o jednu </a:t>
            </a:r>
            <a:r>
              <a:rPr lang="cs-CZ" dirty="0" smtClean="0">
                <a:solidFill>
                  <a:srgbClr val="FF0000"/>
                </a:solidFill>
              </a:rPr>
              <a:t>větší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  5  ……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12 ……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10 ……</a:t>
            </a:r>
          </a:p>
          <a:p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2 ……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  9 ……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19 ……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13 ……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15 …….</a:t>
            </a:r>
          </a:p>
          <a:p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Napiš číslo vždy o jednu menší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5292080" y="2276872"/>
            <a:ext cx="4041775" cy="3951288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  8 …….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11 …….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   1 ……</a:t>
            </a:r>
          </a:p>
          <a:p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20 ……</a:t>
            </a:r>
          </a:p>
          <a:p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15 …….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 13 ……</a:t>
            </a:r>
          </a:p>
          <a:p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5 ……</a:t>
            </a:r>
          </a:p>
          <a:p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18 ……</a:t>
            </a:r>
          </a:p>
          <a:p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5 ……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3074" name="Picture 2" descr="C:\Users\ucitel\AppData\Local\Microsoft\Windows\Temporary Internet Files\Content.IE5\AM1I8PN9\MC9002873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725144"/>
            <a:ext cx="1987236" cy="173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5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92D050"/>
                </a:solidFill>
              </a:rPr>
              <a:t>Hledej správné číslo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Napiš číslo vždy o jednu větší</a:t>
            </a:r>
            <a:endParaRPr lang="cs-CZ" dirty="0"/>
          </a:p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 5  </a:t>
            </a:r>
            <a:r>
              <a:rPr lang="cs-CZ" b="1" dirty="0" smtClean="0">
                <a:solidFill>
                  <a:srgbClr val="0070C0"/>
                </a:solidFill>
              </a:rPr>
              <a:t>……   </a:t>
            </a:r>
            <a:r>
              <a:rPr lang="cs-CZ" b="1" dirty="0" smtClean="0">
                <a:solidFill>
                  <a:srgbClr val="00B050"/>
                </a:solidFill>
              </a:rPr>
              <a:t>6</a:t>
            </a:r>
            <a:endParaRPr lang="cs-CZ" b="1" dirty="0">
              <a:solidFill>
                <a:srgbClr val="0070C0"/>
              </a:solidFill>
            </a:endParaRPr>
          </a:p>
          <a:p>
            <a:r>
              <a:rPr lang="cs-CZ" b="1" dirty="0">
                <a:solidFill>
                  <a:srgbClr val="00B0F0"/>
                </a:solidFill>
              </a:rPr>
              <a:t>12</a:t>
            </a:r>
            <a:r>
              <a:rPr lang="cs-CZ" b="1" dirty="0">
                <a:solidFill>
                  <a:srgbClr val="0070C0"/>
                </a:solidFill>
              </a:rPr>
              <a:t> </a:t>
            </a:r>
            <a:r>
              <a:rPr lang="cs-CZ" b="1" dirty="0" smtClean="0">
                <a:solidFill>
                  <a:srgbClr val="0070C0"/>
                </a:solidFill>
              </a:rPr>
              <a:t>……</a:t>
            </a:r>
            <a:r>
              <a:rPr lang="cs-CZ" b="1" dirty="0" smtClean="0">
                <a:solidFill>
                  <a:srgbClr val="00B050"/>
                </a:solidFill>
              </a:rPr>
              <a:t>13</a:t>
            </a:r>
            <a:endParaRPr lang="cs-CZ" b="1" dirty="0">
              <a:solidFill>
                <a:srgbClr val="00B050"/>
              </a:solidFill>
            </a:endParaRPr>
          </a:p>
          <a:p>
            <a:r>
              <a:rPr lang="cs-CZ" b="1" dirty="0">
                <a:solidFill>
                  <a:srgbClr val="00B0F0"/>
                </a:solidFill>
              </a:rPr>
              <a:t>10 </a:t>
            </a:r>
            <a:r>
              <a:rPr lang="cs-CZ" b="1" dirty="0" smtClean="0">
                <a:solidFill>
                  <a:srgbClr val="00B0F0"/>
                </a:solidFill>
              </a:rPr>
              <a:t>…</a:t>
            </a:r>
            <a:r>
              <a:rPr lang="cs-CZ" b="1" dirty="0" smtClean="0">
                <a:solidFill>
                  <a:srgbClr val="00B050"/>
                </a:solidFill>
              </a:rPr>
              <a:t>… 11</a:t>
            </a:r>
            <a:endParaRPr lang="cs-CZ" b="1" dirty="0">
              <a:solidFill>
                <a:srgbClr val="00B05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  2 </a:t>
            </a:r>
            <a:r>
              <a:rPr lang="cs-CZ" dirty="0" smtClean="0">
                <a:solidFill>
                  <a:srgbClr val="0070C0"/>
                </a:solidFill>
              </a:rPr>
              <a:t>……  </a:t>
            </a:r>
            <a:r>
              <a:rPr lang="cs-CZ" dirty="0" smtClean="0">
                <a:solidFill>
                  <a:srgbClr val="00B050"/>
                </a:solidFill>
              </a:rPr>
              <a:t> 3</a:t>
            </a:r>
            <a:endParaRPr lang="cs-CZ" dirty="0">
              <a:solidFill>
                <a:srgbClr val="00B05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  9 </a:t>
            </a:r>
            <a:r>
              <a:rPr lang="cs-CZ" dirty="0" smtClean="0">
                <a:solidFill>
                  <a:srgbClr val="0070C0"/>
                </a:solidFill>
              </a:rPr>
              <a:t>……  </a:t>
            </a:r>
            <a:r>
              <a:rPr lang="cs-CZ" dirty="0" smtClean="0">
                <a:solidFill>
                  <a:srgbClr val="00B050"/>
                </a:solidFill>
              </a:rPr>
              <a:t>10</a:t>
            </a:r>
            <a:endParaRPr lang="cs-CZ" dirty="0">
              <a:solidFill>
                <a:srgbClr val="00B05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19 </a:t>
            </a:r>
            <a:r>
              <a:rPr lang="cs-CZ" dirty="0" smtClean="0">
                <a:solidFill>
                  <a:srgbClr val="0070C0"/>
                </a:solidFill>
              </a:rPr>
              <a:t>……  </a:t>
            </a:r>
            <a:r>
              <a:rPr lang="cs-CZ" dirty="0" smtClean="0">
                <a:solidFill>
                  <a:srgbClr val="00B050"/>
                </a:solidFill>
              </a:rPr>
              <a:t>20</a:t>
            </a:r>
            <a:endParaRPr lang="cs-CZ" dirty="0">
              <a:solidFill>
                <a:srgbClr val="00B05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13 </a:t>
            </a:r>
            <a:r>
              <a:rPr lang="cs-CZ" dirty="0" smtClean="0">
                <a:solidFill>
                  <a:srgbClr val="0070C0"/>
                </a:solidFill>
              </a:rPr>
              <a:t>……  </a:t>
            </a:r>
            <a:r>
              <a:rPr lang="cs-CZ" dirty="0" smtClean="0">
                <a:solidFill>
                  <a:srgbClr val="00B050"/>
                </a:solidFill>
              </a:rPr>
              <a:t>14</a:t>
            </a:r>
            <a:endParaRPr lang="cs-CZ" dirty="0">
              <a:solidFill>
                <a:srgbClr val="00B05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15 </a:t>
            </a:r>
            <a:r>
              <a:rPr lang="cs-CZ" dirty="0" smtClean="0">
                <a:solidFill>
                  <a:srgbClr val="0070C0"/>
                </a:solidFill>
              </a:rPr>
              <a:t>……. </a:t>
            </a:r>
            <a:r>
              <a:rPr lang="cs-CZ" dirty="0" smtClean="0">
                <a:solidFill>
                  <a:srgbClr val="00B050"/>
                </a:solidFill>
              </a:rPr>
              <a:t>16</a:t>
            </a:r>
            <a:endParaRPr lang="cs-CZ" dirty="0">
              <a:solidFill>
                <a:srgbClr val="00B050"/>
              </a:solidFill>
            </a:endParaRPr>
          </a:p>
          <a:p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Napiš číslo vždy o jednu menší</a:t>
            </a:r>
          </a:p>
          <a:p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solidFill>
                  <a:srgbClr val="0070C0"/>
                </a:solidFill>
              </a:rPr>
              <a:t> 8 </a:t>
            </a:r>
            <a:r>
              <a:rPr lang="cs-CZ" dirty="0" smtClean="0">
                <a:solidFill>
                  <a:srgbClr val="0070C0"/>
                </a:solidFill>
              </a:rPr>
              <a:t>………. </a:t>
            </a:r>
            <a:r>
              <a:rPr lang="cs-CZ" dirty="0" smtClean="0">
                <a:solidFill>
                  <a:srgbClr val="00B050"/>
                </a:solidFill>
              </a:rPr>
              <a:t>7</a:t>
            </a:r>
            <a:endParaRPr lang="cs-CZ" dirty="0">
              <a:solidFill>
                <a:srgbClr val="00B05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11 </a:t>
            </a:r>
            <a:r>
              <a:rPr lang="cs-CZ" dirty="0" smtClean="0">
                <a:solidFill>
                  <a:srgbClr val="0070C0"/>
                </a:solidFill>
              </a:rPr>
              <a:t>…….</a:t>
            </a:r>
            <a:r>
              <a:rPr lang="cs-CZ" dirty="0" smtClean="0">
                <a:solidFill>
                  <a:srgbClr val="00B050"/>
                </a:solidFill>
              </a:rPr>
              <a:t>10</a:t>
            </a:r>
            <a:endParaRPr lang="cs-CZ" dirty="0">
              <a:solidFill>
                <a:srgbClr val="0070C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   1 </a:t>
            </a:r>
            <a:r>
              <a:rPr lang="cs-CZ" dirty="0" smtClean="0">
                <a:solidFill>
                  <a:srgbClr val="0070C0"/>
                </a:solidFill>
              </a:rPr>
              <a:t>…….</a:t>
            </a:r>
            <a:r>
              <a:rPr lang="cs-CZ" dirty="0" smtClean="0">
                <a:solidFill>
                  <a:srgbClr val="00B050"/>
                </a:solidFill>
              </a:rPr>
              <a:t>  0</a:t>
            </a:r>
            <a:endParaRPr lang="cs-CZ" dirty="0">
              <a:solidFill>
                <a:srgbClr val="0070C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 20 </a:t>
            </a:r>
            <a:r>
              <a:rPr lang="cs-CZ" dirty="0" smtClean="0">
                <a:solidFill>
                  <a:srgbClr val="0070C0"/>
                </a:solidFill>
              </a:rPr>
              <a:t>…… </a:t>
            </a:r>
            <a:r>
              <a:rPr lang="cs-CZ" dirty="0" smtClean="0">
                <a:solidFill>
                  <a:srgbClr val="00B050"/>
                </a:solidFill>
              </a:rPr>
              <a:t>19</a:t>
            </a:r>
            <a:endParaRPr lang="cs-CZ" dirty="0">
              <a:solidFill>
                <a:srgbClr val="0070C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 15 </a:t>
            </a:r>
            <a:r>
              <a:rPr lang="cs-CZ" dirty="0" smtClean="0">
                <a:solidFill>
                  <a:srgbClr val="0070C0"/>
                </a:solidFill>
              </a:rPr>
              <a:t>…… </a:t>
            </a:r>
            <a:r>
              <a:rPr lang="cs-CZ" dirty="0" smtClean="0">
                <a:solidFill>
                  <a:srgbClr val="00B050"/>
                </a:solidFill>
              </a:rPr>
              <a:t>14</a:t>
            </a:r>
            <a:endParaRPr lang="cs-CZ" dirty="0">
              <a:solidFill>
                <a:srgbClr val="0070C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 13 </a:t>
            </a:r>
            <a:r>
              <a:rPr lang="cs-CZ" dirty="0" smtClean="0">
                <a:solidFill>
                  <a:srgbClr val="0070C0"/>
                </a:solidFill>
              </a:rPr>
              <a:t>…… </a:t>
            </a:r>
            <a:r>
              <a:rPr lang="cs-CZ" dirty="0" smtClean="0">
                <a:solidFill>
                  <a:srgbClr val="00B050"/>
                </a:solidFill>
              </a:rPr>
              <a:t>12</a:t>
            </a:r>
            <a:endParaRPr lang="cs-CZ" dirty="0">
              <a:solidFill>
                <a:srgbClr val="0070C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   5 </a:t>
            </a:r>
            <a:r>
              <a:rPr lang="cs-CZ" dirty="0" smtClean="0">
                <a:solidFill>
                  <a:srgbClr val="0070C0"/>
                </a:solidFill>
              </a:rPr>
              <a:t>……  </a:t>
            </a:r>
            <a:r>
              <a:rPr lang="cs-CZ" dirty="0" smtClean="0">
                <a:solidFill>
                  <a:srgbClr val="00B050"/>
                </a:solidFill>
              </a:rPr>
              <a:t> 4</a:t>
            </a:r>
            <a:endParaRPr lang="cs-CZ" dirty="0">
              <a:solidFill>
                <a:srgbClr val="0070C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 18 </a:t>
            </a:r>
            <a:r>
              <a:rPr lang="cs-CZ" dirty="0" smtClean="0">
                <a:solidFill>
                  <a:srgbClr val="0070C0"/>
                </a:solidFill>
              </a:rPr>
              <a:t>…… </a:t>
            </a:r>
            <a:r>
              <a:rPr lang="cs-CZ" dirty="0" smtClean="0">
                <a:solidFill>
                  <a:srgbClr val="00B050"/>
                </a:solidFill>
              </a:rPr>
              <a:t>17</a:t>
            </a:r>
            <a:endParaRPr lang="cs-CZ" dirty="0">
              <a:solidFill>
                <a:srgbClr val="0070C0"/>
              </a:solidFill>
            </a:endParaRPr>
          </a:p>
          <a:p>
            <a:r>
              <a:rPr lang="cs-CZ" dirty="0" smtClean="0">
                <a:solidFill>
                  <a:srgbClr val="0070C0"/>
                </a:solidFill>
              </a:rPr>
              <a:t> 15 …… </a:t>
            </a:r>
            <a:r>
              <a:rPr lang="cs-CZ" dirty="0" smtClean="0">
                <a:solidFill>
                  <a:srgbClr val="00B050"/>
                </a:solidFill>
              </a:rPr>
              <a:t>14</a:t>
            </a:r>
            <a:endParaRPr lang="cs-CZ" dirty="0"/>
          </a:p>
        </p:txBody>
      </p:sp>
      <p:pic>
        <p:nvPicPr>
          <p:cNvPr id="4098" name="Picture 2" descr="C:\Users\ucitel\AppData\Local\Microsoft\Windows\Temporary Internet Files\Content.IE5\AM1I8PN9\MC9002873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005064"/>
            <a:ext cx="1987236" cy="173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82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Najdi číslo, které patří do řady</a:t>
            </a:r>
            <a:br>
              <a:rPr lang="cs-CZ" sz="3200" dirty="0" smtClean="0">
                <a:solidFill>
                  <a:srgbClr val="FF0000"/>
                </a:solidFill>
              </a:rPr>
            </a:b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8,  7,  5 , 4,  3,  2, 1</a:t>
            </a:r>
          </a:p>
          <a:p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11, 12, 13, 15, 17, 18</a:t>
            </a:r>
          </a:p>
          <a:p>
            <a:r>
              <a:rPr lang="cs-CZ" sz="3200" dirty="0" smtClean="0">
                <a:solidFill>
                  <a:schemeClr val="accent1"/>
                </a:solidFill>
              </a:rPr>
              <a:t>9, 10, 11, 12, 14, 15</a:t>
            </a:r>
          </a:p>
          <a:p>
            <a:r>
              <a:rPr lang="cs-CZ" sz="3200" dirty="0" smtClean="0">
                <a:solidFill>
                  <a:srgbClr val="92D050"/>
                </a:solidFill>
              </a:rPr>
              <a:t>20,19, 18, 17, 16, 14</a:t>
            </a:r>
          </a:p>
          <a:p>
            <a:r>
              <a:rPr lang="cs-CZ" sz="3200" dirty="0" smtClean="0">
                <a:solidFill>
                  <a:srgbClr val="7030A0"/>
                </a:solidFill>
              </a:rPr>
              <a:t>15, 13, 12, 11, 10 </a:t>
            </a:r>
          </a:p>
          <a:p>
            <a:r>
              <a:rPr lang="cs-CZ" sz="3200" dirty="0" smtClean="0">
                <a:solidFill>
                  <a:srgbClr val="92D050"/>
                </a:solidFill>
              </a:rPr>
              <a:t>16, 17, 18, 20</a:t>
            </a:r>
          </a:p>
          <a:p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19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14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15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14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6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16                         13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ucitel\AppData\Local\Microsoft\Windows\Temporary Internet Files\Content.IE5\AM1I8PN9\MC9002862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373" y="548680"/>
            <a:ext cx="1817827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37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FF0000"/>
                </a:solidFill>
              </a:rPr>
              <a:t>Najdi číslo, které patří do řady</a:t>
            </a:r>
            <a:br>
              <a:rPr lang="cs-CZ" dirty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>
                <a:solidFill>
                  <a:srgbClr val="00B0F0"/>
                </a:solidFill>
              </a:rPr>
              <a:t>8,  7,  5 , 4,  3,  2, 1</a:t>
            </a:r>
          </a:p>
          <a:p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11, 12, 13, 15, 17, 18</a:t>
            </a:r>
          </a:p>
          <a:p>
            <a:r>
              <a:rPr lang="cs-CZ" dirty="0">
                <a:solidFill>
                  <a:schemeClr val="accent1"/>
                </a:solidFill>
              </a:rPr>
              <a:t>9, 10, 11, 12, 14, 15</a:t>
            </a:r>
          </a:p>
          <a:p>
            <a:r>
              <a:rPr lang="cs-CZ" dirty="0">
                <a:solidFill>
                  <a:srgbClr val="92D050"/>
                </a:solidFill>
              </a:rPr>
              <a:t>20,19, 18, 17, 16, 14</a:t>
            </a:r>
          </a:p>
          <a:p>
            <a:r>
              <a:rPr lang="cs-CZ" dirty="0">
                <a:solidFill>
                  <a:srgbClr val="7030A0"/>
                </a:solidFill>
              </a:rPr>
              <a:t>15, 13, 12, 11, 10 </a:t>
            </a:r>
          </a:p>
          <a:p>
            <a:r>
              <a:rPr lang="cs-CZ" dirty="0">
                <a:solidFill>
                  <a:srgbClr val="92D050"/>
                </a:solidFill>
              </a:rPr>
              <a:t>16, 17, 18, 20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8,7</a:t>
            </a:r>
            <a:r>
              <a:rPr lang="cs-CZ" dirty="0" smtClean="0">
                <a:solidFill>
                  <a:srgbClr val="FF0000"/>
                </a:solidFill>
              </a:rPr>
              <a:t>,6</a:t>
            </a:r>
            <a:r>
              <a:rPr lang="cs-CZ" dirty="0" smtClean="0"/>
              <a:t>,5,4,3,2,1</a:t>
            </a:r>
          </a:p>
          <a:p>
            <a:pPr marL="0" indent="0">
              <a:buNone/>
            </a:pPr>
            <a:r>
              <a:rPr lang="cs-CZ" dirty="0" smtClean="0"/>
              <a:t>11,12,13,</a:t>
            </a:r>
            <a:r>
              <a:rPr lang="cs-CZ" dirty="0" smtClean="0">
                <a:solidFill>
                  <a:srgbClr val="FF0000"/>
                </a:solidFill>
              </a:rPr>
              <a:t>14</a:t>
            </a:r>
            <a:r>
              <a:rPr lang="cs-CZ" dirty="0" smtClean="0"/>
              <a:t>,15,</a:t>
            </a:r>
            <a:r>
              <a:rPr lang="cs-CZ" dirty="0" smtClean="0">
                <a:solidFill>
                  <a:srgbClr val="FF0000"/>
                </a:solidFill>
              </a:rPr>
              <a:t>16</a:t>
            </a:r>
            <a:r>
              <a:rPr lang="cs-CZ" dirty="0" smtClean="0"/>
              <a:t>,17,18</a:t>
            </a:r>
          </a:p>
          <a:p>
            <a:pPr marL="0" indent="0">
              <a:buNone/>
            </a:pPr>
            <a:r>
              <a:rPr lang="cs-CZ" dirty="0" smtClean="0"/>
              <a:t>9,10,11,12,</a:t>
            </a:r>
            <a:r>
              <a:rPr lang="cs-CZ" dirty="0" smtClean="0">
                <a:solidFill>
                  <a:srgbClr val="FF0000"/>
                </a:solidFill>
              </a:rPr>
              <a:t>13</a:t>
            </a:r>
            <a:r>
              <a:rPr lang="cs-CZ" dirty="0" smtClean="0"/>
              <a:t>,14,15</a:t>
            </a:r>
          </a:p>
          <a:p>
            <a:pPr marL="0" indent="0">
              <a:buNone/>
            </a:pPr>
            <a:r>
              <a:rPr lang="cs-CZ" dirty="0" smtClean="0"/>
              <a:t>20,19,18,17,16,</a:t>
            </a:r>
            <a:r>
              <a:rPr lang="cs-CZ" dirty="0" smtClean="0">
                <a:solidFill>
                  <a:srgbClr val="FF0000"/>
                </a:solidFill>
              </a:rPr>
              <a:t>15</a:t>
            </a:r>
            <a:r>
              <a:rPr lang="cs-CZ" dirty="0" smtClean="0"/>
              <a:t>,14</a:t>
            </a:r>
          </a:p>
          <a:p>
            <a:pPr marL="0" indent="0">
              <a:buNone/>
            </a:pPr>
            <a:r>
              <a:rPr lang="cs-CZ" dirty="0" smtClean="0"/>
              <a:t>15,</a:t>
            </a:r>
            <a:r>
              <a:rPr lang="cs-CZ" dirty="0" smtClean="0">
                <a:solidFill>
                  <a:srgbClr val="FF0000"/>
                </a:solidFill>
              </a:rPr>
              <a:t>14</a:t>
            </a:r>
            <a:r>
              <a:rPr lang="cs-CZ" dirty="0" smtClean="0"/>
              <a:t>,13,12,11,10</a:t>
            </a:r>
          </a:p>
          <a:p>
            <a:pPr marL="0" indent="0">
              <a:buNone/>
            </a:pPr>
            <a:r>
              <a:rPr lang="cs-CZ" dirty="0" smtClean="0"/>
              <a:t>16,17,18,</a:t>
            </a:r>
            <a:r>
              <a:rPr lang="cs-CZ" dirty="0" smtClean="0">
                <a:solidFill>
                  <a:srgbClr val="FF0000"/>
                </a:solidFill>
              </a:rPr>
              <a:t>19</a:t>
            </a:r>
            <a:r>
              <a:rPr lang="cs-CZ" dirty="0" smtClean="0"/>
              <a:t>,20</a:t>
            </a:r>
            <a:endParaRPr lang="cs-CZ" dirty="0"/>
          </a:p>
        </p:txBody>
      </p:sp>
      <p:pic>
        <p:nvPicPr>
          <p:cNvPr id="2050" name="Picture 2" descr="C:\Users\ucitel\AppData\Local\Microsoft\Windows\Temporary Internet Files\Content.IE5\AM1I8PN9\MC9002862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085184"/>
            <a:ext cx="1817827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60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036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1664</TotalTime>
  <Words>463</Words>
  <Application>Microsoft Office PowerPoint</Application>
  <PresentationFormat>Předvádění na obrazovce (4:3)</PresentationFormat>
  <Paragraphs>92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Seřaď čísla od nejmenšího k největšímu: </vt:lpstr>
      <vt:lpstr>Seřaď čísla od nejmenšího k největšímu:</vt:lpstr>
      <vt:lpstr>Hledej správné číslo</vt:lpstr>
      <vt:lpstr>Hledej správné číslo</vt:lpstr>
      <vt:lpstr>Najdi číslo, které patří do řady </vt:lpstr>
      <vt:lpstr>Najdi číslo, které patří do řady 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Učitel</cp:lastModifiedBy>
  <cp:revision>56</cp:revision>
  <dcterms:created xsi:type="dcterms:W3CDTF">2011-06-20T10:40:08Z</dcterms:created>
  <dcterms:modified xsi:type="dcterms:W3CDTF">2012-06-07T21:09:23Z</dcterms:modified>
</cp:coreProperties>
</file>