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74" autoAdjust="0"/>
    <p:restoredTop sz="86482" autoAdjust="0"/>
  </p:normalViewPr>
  <p:slideViewPr>
    <p:cSldViewPr>
      <p:cViewPr varScale="1">
        <p:scale>
          <a:sx n="74" d="100"/>
          <a:sy n="74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VY_32_INOVACE_MAT1_12_Slovní úlohy – v  obchodě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a Mateřská škola Dublovice, okres Příbram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Gabriela Falcová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úlohy – </a:t>
          </a:r>
          <a:r>
            <a:rPr lang="cs-CZ" sz="2000" smtClean="0"/>
            <a:t>v obchodě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CZ.1.07/1.4.00/21.3399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0000" custScaleY="100000" custLinFactNeighborX="216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39802" cy="33398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69901" y="0"/>
          <a:ext cx="6539010" cy="33398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a Mateřská škola Dublovice, okres Příbram</a:t>
          </a:r>
          <a:endParaRPr lang="cs-CZ" sz="2000" kern="1200" dirty="0"/>
        </a:p>
      </dsp:txBody>
      <dsp:txXfrm>
        <a:off x="1669901" y="0"/>
        <a:ext cx="6539010" cy="534368"/>
      </dsp:txXfrm>
    </dsp:sp>
    <dsp:sp modelId="{A52A0455-90FF-4808-ABD0-F02540D31D5A}">
      <dsp:nvSpPr>
        <dsp:cNvPr id="0" name=""/>
        <dsp:cNvSpPr/>
      </dsp:nvSpPr>
      <dsp:spPr>
        <a:xfrm>
          <a:off x="350679" y="534368"/>
          <a:ext cx="2638443" cy="26384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69901" y="534368"/>
          <a:ext cx="6539010" cy="26384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Gabriela Falcová</a:t>
          </a:r>
          <a:endParaRPr lang="cs-CZ" sz="2000" kern="1200" dirty="0"/>
        </a:p>
      </dsp:txBody>
      <dsp:txXfrm>
        <a:off x="1669901" y="534368"/>
        <a:ext cx="6539010" cy="534368"/>
      </dsp:txXfrm>
    </dsp:sp>
    <dsp:sp modelId="{313FC574-E1CD-4FB4-B054-0B805CE0447D}">
      <dsp:nvSpPr>
        <dsp:cNvPr id="0" name=""/>
        <dsp:cNvSpPr/>
      </dsp:nvSpPr>
      <dsp:spPr>
        <a:xfrm>
          <a:off x="701358" y="1068736"/>
          <a:ext cx="1937085" cy="19370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69901" y="1068736"/>
          <a:ext cx="6539010" cy="19370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VY_32_INOVACE_MAT1_12_Slovní úlohy – v  obchodě</a:t>
          </a:r>
          <a:endParaRPr lang="cs-CZ" sz="2000" kern="1200" dirty="0"/>
        </a:p>
      </dsp:txBody>
      <dsp:txXfrm>
        <a:off x="1669901" y="1068736"/>
        <a:ext cx="6539010" cy="534368"/>
      </dsp:txXfrm>
    </dsp:sp>
    <dsp:sp modelId="{FFC9F71D-1B4F-4AD9-A4A6-86ADEFC8AF5C}">
      <dsp:nvSpPr>
        <dsp:cNvPr id="0" name=""/>
        <dsp:cNvSpPr/>
      </dsp:nvSpPr>
      <dsp:spPr>
        <a:xfrm>
          <a:off x="1052037" y="1603104"/>
          <a:ext cx="1235726" cy="12357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69901" y="1603104"/>
          <a:ext cx="6539010" cy="12357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úlohy – </a:t>
          </a:r>
          <a:r>
            <a:rPr lang="cs-CZ" sz="2000" kern="1200" smtClean="0"/>
            <a:t>v obchodě</a:t>
          </a:r>
          <a:endParaRPr lang="cs-CZ" sz="2000" kern="1200" dirty="0"/>
        </a:p>
      </dsp:txBody>
      <dsp:txXfrm>
        <a:off x="1669901" y="1603104"/>
        <a:ext cx="6539010" cy="534368"/>
      </dsp:txXfrm>
    </dsp:sp>
    <dsp:sp modelId="{EE85B701-7295-41C0-BA7A-34D3756A2AE6}">
      <dsp:nvSpPr>
        <dsp:cNvPr id="0" name=""/>
        <dsp:cNvSpPr/>
      </dsp:nvSpPr>
      <dsp:spPr>
        <a:xfrm>
          <a:off x="1402716" y="2137473"/>
          <a:ext cx="534368" cy="5343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69901" y="2137473"/>
          <a:ext cx="6539010" cy="5343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CZ.1.07/1.4.00/21.3399</a:t>
          </a:r>
          <a:endParaRPr lang="cs-CZ" sz="2000" kern="1200" dirty="0"/>
        </a:p>
      </dsp:txBody>
      <dsp:txXfrm>
        <a:off x="1669901" y="2137473"/>
        <a:ext cx="6539010" cy="5343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0566504"/>
              </p:ext>
            </p:extLst>
          </p:nvPr>
        </p:nvGraphicFramePr>
        <p:xfrm>
          <a:off x="467544" y="404664"/>
          <a:ext cx="8208912" cy="33398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25963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materiál určen pro žáky prvního ročníku</a:t>
            </a:r>
          </a:p>
          <a:p>
            <a:pPr marL="0" indent="0">
              <a:buNone/>
            </a:pPr>
            <a:r>
              <a:rPr lang="cs-CZ" dirty="0" smtClean="0"/>
              <a:t>     základní školy</a:t>
            </a:r>
          </a:p>
          <a:p>
            <a:r>
              <a:rPr lang="cs-CZ" dirty="0" smtClean="0"/>
              <a:t>využitelný při práci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papírnictví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Eva koupila v papírnictví 2 sešity a 3tužky.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sešit stojí  5,-Kč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tužka stojí  3,-Kč</a:t>
            </a:r>
          </a:p>
          <a:p>
            <a:r>
              <a:rPr lang="cs-CZ" dirty="0">
                <a:solidFill>
                  <a:srgbClr val="0070C0"/>
                </a:solidFill>
              </a:rPr>
              <a:t>Kolik Kč zaplatila v </a:t>
            </a:r>
            <a:r>
              <a:rPr lang="cs-CZ" dirty="0" smtClean="0">
                <a:solidFill>
                  <a:srgbClr val="0070C0"/>
                </a:solidFill>
              </a:rPr>
              <a:t>obchodě?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……………………………………..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Eva zaplatila………..Kč.</a:t>
            </a:r>
          </a:p>
        </p:txBody>
      </p:sp>
      <p:pic>
        <p:nvPicPr>
          <p:cNvPr id="1029" name="Picture 5" descr="C:\Users\ucitel\AppData\Local\Microsoft\Windows\Temporary Internet Files\Content.IE5\K0O7W0UI\MP9004395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416841"/>
            <a:ext cx="1656183" cy="229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S7687CZ2\MP9004088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068960"/>
            <a:ext cx="2040756" cy="2436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65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V </a:t>
            </a:r>
            <a:r>
              <a:rPr lang="cs-CZ" smtClean="0">
                <a:solidFill>
                  <a:srgbClr val="FF0000"/>
                </a:solidFill>
              </a:rPr>
              <a:t>papírnictví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Eva koupila v papírnictví 2 sešity a 3tužky.</a:t>
            </a:r>
          </a:p>
          <a:p>
            <a:r>
              <a:rPr lang="cs-CZ" dirty="0">
                <a:solidFill>
                  <a:srgbClr val="92D050"/>
                </a:solidFill>
              </a:rPr>
              <a:t>sešit stojí  5,-Kč</a:t>
            </a:r>
          </a:p>
          <a:p>
            <a:r>
              <a:rPr lang="cs-CZ" dirty="0">
                <a:solidFill>
                  <a:srgbClr val="92D050"/>
                </a:solidFill>
              </a:rPr>
              <a:t>tužka stojí  3,-Kč</a:t>
            </a:r>
          </a:p>
          <a:p>
            <a:r>
              <a:rPr lang="cs-CZ" dirty="0">
                <a:solidFill>
                  <a:srgbClr val="0070C0"/>
                </a:solidFill>
              </a:rPr>
              <a:t>Kolik Kč zaplatila v obchodě</a:t>
            </a:r>
            <a:r>
              <a:rPr lang="cs-CZ" dirty="0" smtClean="0">
                <a:solidFill>
                  <a:srgbClr val="0070C0"/>
                </a:solidFill>
              </a:rPr>
              <a:t>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 + 5 + 3 + 3 + 3 = 19,-Kč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Eva zaplatila 19,-Kč.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7" name="Picture 7" descr="C:\Users\ucitel\AppData\Local\Microsoft\Windows\Temporary Internet Files\Content.IE5\S7687CZ2\MP9004088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76872"/>
            <a:ext cx="1728192" cy="206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ucitel\AppData\Local\Microsoft\Windows\Temporary Internet Files\Content.IE5\K0O7W0UI\MP9004395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49080"/>
            <a:ext cx="1656183" cy="2298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774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 pekárně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Honzík měl 20,-Kč. </a:t>
            </a:r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Mohl koupit  5 rohlíků a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1 koláč?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rohlík stojí 2,-Kč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koláč stojí 5,-Kč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………………………………………………..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Honzík zaplatil………….Kč.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Mohl x nemohl koupit 5 rohlíků i 1 koláč.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" name="Picture 3" descr="C:\Users\ucitel\AppData\Local\Microsoft\Windows\Temporary Internet Files\Content.IE5\S7687CZ2\MC9002900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64904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ucitel\AppData\Local\Microsoft\Windows\Temporary Internet Files\Content.IE5\S7687CZ2\MC900347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867" y="2774848"/>
            <a:ext cx="1841602" cy="1783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303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 pekárně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Honzík měl 20,-Kč.  Mohl koupit  5 rohlíků a</a:t>
            </a:r>
          </a:p>
          <a:p>
            <a:r>
              <a:rPr lang="cs-CZ" dirty="0">
                <a:solidFill>
                  <a:srgbClr val="00B050"/>
                </a:solidFill>
              </a:rPr>
              <a:t>1 koláč?</a:t>
            </a:r>
          </a:p>
          <a:p>
            <a:r>
              <a:rPr lang="cs-CZ" dirty="0">
                <a:solidFill>
                  <a:schemeClr val="accent2"/>
                </a:solidFill>
              </a:rPr>
              <a:t>rohlík stojí 2,-Kč</a:t>
            </a:r>
          </a:p>
          <a:p>
            <a:r>
              <a:rPr lang="cs-CZ" dirty="0">
                <a:solidFill>
                  <a:schemeClr val="accent2"/>
                </a:solidFill>
              </a:rPr>
              <a:t>koláč stojí 5,-Kč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2+2+2+2+2+5 = 15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Honzík zaplatil </a:t>
            </a:r>
            <a:r>
              <a:rPr lang="cs-CZ" dirty="0" smtClean="0">
                <a:solidFill>
                  <a:srgbClr val="FF0000"/>
                </a:solidFill>
              </a:rPr>
              <a:t>15,-Kč</a:t>
            </a:r>
            <a:r>
              <a:rPr lang="cs-CZ" dirty="0" smtClean="0">
                <a:solidFill>
                  <a:srgbClr val="00B0F0"/>
                </a:solidFill>
              </a:rPr>
              <a:t>.</a:t>
            </a:r>
            <a:endParaRPr lang="cs-CZ" dirty="0">
              <a:solidFill>
                <a:srgbClr val="00B0F0"/>
              </a:solidFill>
            </a:endParaRPr>
          </a:p>
          <a:p>
            <a:r>
              <a:rPr lang="cs-CZ">
                <a:solidFill>
                  <a:srgbClr val="FF0000"/>
                </a:solidFill>
              </a:rPr>
              <a:t>Mohl</a:t>
            </a:r>
            <a:r>
              <a:rPr lang="cs-CZ">
                <a:solidFill>
                  <a:srgbClr val="00B0F0"/>
                </a:solidFill>
              </a:rPr>
              <a:t> </a:t>
            </a:r>
            <a:r>
              <a:rPr lang="cs-CZ" smtClean="0">
                <a:solidFill>
                  <a:srgbClr val="00B0F0"/>
                </a:solidFill>
              </a:rPr>
              <a:t>koupit </a:t>
            </a:r>
            <a:r>
              <a:rPr lang="cs-CZ" dirty="0">
                <a:solidFill>
                  <a:srgbClr val="00B0F0"/>
                </a:solidFill>
              </a:rPr>
              <a:t>5 rohlíků i 1 koláč.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endParaRPr lang="cs-CZ" dirty="0"/>
          </a:p>
        </p:txBody>
      </p:sp>
      <p:pic>
        <p:nvPicPr>
          <p:cNvPr id="2051" name="Picture 3" descr="C:\Users\ucitel\AppData\Local\Microsoft\Windows\Temporary Internet Files\Content.IE5\S7687CZ2\MC9002900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64904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S7687CZ2\MC9003471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64904"/>
            <a:ext cx="1841602" cy="1783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992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 květinářství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14589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Tatínek koupil mamince kytici, ve které byly</a:t>
            </a:r>
          </a:p>
          <a:p>
            <a:r>
              <a:rPr lang="cs-CZ" dirty="0" smtClean="0"/>
              <a:t>3 tulipány, 1 narcis  a 2 růže.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tulipán stojí 3,-Kč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narcis stojí 1,-Kč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růže stojí 5,-Kč</a:t>
            </a:r>
          </a:p>
          <a:p>
            <a:r>
              <a:rPr lang="cs-CZ" dirty="0">
                <a:solidFill>
                  <a:srgbClr val="00B0F0"/>
                </a:solidFill>
              </a:rPr>
              <a:t>Kolik korun tatínek </a:t>
            </a:r>
            <a:r>
              <a:rPr lang="cs-CZ" dirty="0" smtClean="0">
                <a:solidFill>
                  <a:srgbClr val="00B0F0"/>
                </a:solidFill>
              </a:rPr>
              <a:t>zaplatil?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………………………………………………………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Tatínek zaplatil…………,-Kč.</a:t>
            </a:r>
          </a:p>
          <a:p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ucitel\AppData\Local\Microsoft\Windows\Temporary Internet Files\Content.IE5\DE4CGPLA\MP900422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76872"/>
            <a:ext cx="2088232" cy="260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078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V květinářství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Tatínek koupil mamince kytici, ve které byly</a:t>
            </a:r>
          </a:p>
          <a:p>
            <a:r>
              <a:rPr lang="cs-CZ" dirty="0"/>
              <a:t>3 tulipány, 1 narcis  a 2 růže. </a:t>
            </a:r>
          </a:p>
          <a:p>
            <a:r>
              <a:rPr lang="cs-CZ" dirty="0">
                <a:solidFill>
                  <a:srgbClr val="00B050"/>
                </a:solidFill>
              </a:rPr>
              <a:t>tulipán stojí 3,-Kč</a:t>
            </a:r>
          </a:p>
          <a:p>
            <a:r>
              <a:rPr lang="cs-CZ" dirty="0">
                <a:solidFill>
                  <a:srgbClr val="00B050"/>
                </a:solidFill>
              </a:rPr>
              <a:t>narcis stojí 1,-Kč</a:t>
            </a:r>
          </a:p>
          <a:p>
            <a:r>
              <a:rPr lang="cs-CZ" dirty="0">
                <a:solidFill>
                  <a:srgbClr val="00B050"/>
                </a:solidFill>
              </a:rPr>
              <a:t>růže stojí 5,-Kč</a:t>
            </a:r>
          </a:p>
          <a:p>
            <a:r>
              <a:rPr lang="cs-CZ" dirty="0">
                <a:solidFill>
                  <a:srgbClr val="00B0F0"/>
                </a:solidFill>
              </a:rPr>
              <a:t>Kolik korun tatínek </a:t>
            </a:r>
            <a:r>
              <a:rPr lang="cs-CZ" dirty="0" smtClean="0">
                <a:solidFill>
                  <a:srgbClr val="00B0F0"/>
                </a:solidFill>
              </a:rPr>
              <a:t>zaplatil?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3+3+3+1+5+5= 20,-Kč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Tatínek zaplatil…</a:t>
            </a:r>
            <a:r>
              <a:rPr lang="cs-CZ" dirty="0" smtClean="0">
                <a:solidFill>
                  <a:srgbClr val="FF0000"/>
                </a:solidFill>
              </a:rPr>
              <a:t>20,-Kč</a:t>
            </a:r>
            <a:r>
              <a:rPr lang="cs-CZ" dirty="0">
                <a:solidFill>
                  <a:srgbClr val="FF000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4" name="Picture 2" descr="C:\Users\ucitel\AppData\Local\Microsoft\Windows\Temporary Internet Files\Content.IE5\DE4CGPLA\MP900422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500" y="2636912"/>
            <a:ext cx="2088232" cy="2601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9929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313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V papírnictví</vt:lpstr>
      <vt:lpstr>V papírnictví</vt:lpstr>
      <vt:lpstr>V pekárně</vt:lpstr>
      <vt:lpstr>V pekárně</vt:lpstr>
      <vt:lpstr>V květinářství</vt:lpstr>
      <vt:lpstr>V květinářství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48</cp:revision>
  <dcterms:created xsi:type="dcterms:W3CDTF">2011-06-20T10:40:08Z</dcterms:created>
  <dcterms:modified xsi:type="dcterms:W3CDTF">2012-06-06T19:34:22Z</dcterms:modified>
</cp:coreProperties>
</file>