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7" r:id="rId5"/>
    <p:sldId id="268" r:id="rId6"/>
    <p:sldId id="269" r:id="rId7"/>
    <p:sldId id="270" r:id="rId8"/>
    <p:sldId id="271" r:id="rId9"/>
    <p:sldId id="272" r:id="rId10"/>
    <p:sldId id="273" r:id="rId11"/>
    <p:sldId id="25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574" autoAdjust="0"/>
    <p:restoredTop sz="86482" autoAdjust="0"/>
  </p:normalViewPr>
  <p:slideViewPr>
    <p:cSldViewPr>
      <p:cViewPr varScale="1">
        <p:scale>
          <a:sx n="74" d="100"/>
          <a:sy n="74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</a:t>
          </a:r>
          <a:r>
            <a:rPr lang="cs-CZ" sz="2000" baseline="0" dirty="0" smtClean="0"/>
            <a:t>VY_32_INOVACE_MAT1_15_Matematické hádanky 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smtClean="0"/>
            <a:t>NÁZEV </a:t>
          </a:r>
          <a:r>
            <a:rPr lang="cs-CZ" sz="2000" dirty="0" smtClean="0"/>
            <a:t>ŠKOLY: Základní škola a Mateřská škola Dublovice, okres Příbram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smtClean="0"/>
            <a:t>Mgr. Gabriela </a:t>
          </a:r>
          <a:r>
            <a:rPr lang="cs-CZ" sz="2000" dirty="0" smtClean="0"/>
            <a:t>Falcová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err="1" smtClean="0"/>
            <a:t>TEMA</a:t>
          </a:r>
          <a:r>
            <a:rPr lang="cs-CZ" sz="2000" smtClean="0"/>
            <a:t>: Matematické </a:t>
          </a:r>
          <a:r>
            <a:rPr lang="cs-CZ" sz="2000" dirty="0" smtClean="0"/>
            <a:t>hádanky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</a:t>
          </a:r>
          <a:r>
            <a:rPr lang="cs-CZ" sz="2000" smtClean="0"/>
            <a:t>: CZ.1.07/1.4.00/21.3399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ScaleX="100000" custScaleY="100000" custLinFactNeighborX="2163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 custLinFactNeighborX="891" custLinFactNeighborY="588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339802" cy="333980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669901" y="0"/>
          <a:ext cx="6539010" cy="333980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NÁZEV </a:t>
          </a:r>
          <a:r>
            <a:rPr lang="cs-CZ" sz="2000" kern="1200" dirty="0" smtClean="0"/>
            <a:t>ŠKOLY: Základní škola a Mateřská škola Dublovice, okres Příbram</a:t>
          </a:r>
          <a:endParaRPr lang="cs-CZ" sz="2000" kern="1200" dirty="0"/>
        </a:p>
      </dsp:txBody>
      <dsp:txXfrm>
        <a:off x="1669901" y="0"/>
        <a:ext cx="6539010" cy="534368"/>
      </dsp:txXfrm>
    </dsp:sp>
    <dsp:sp modelId="{A52A0455-90FF-4808-ABD0-F02540D31D5A}">
      <dsp:nvSpPr>
        <dsp:cNvPr id="0" name=""/>
        <dsp:cNvSpPr/>
      </dsp:nvSpPr>
      <dsp:spPr>
        <a:xfrm>
          <a:off x="350679" y="534368"/>
          <a:ext cx="2638443" cy="263844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669901" y="534368"/>
          <a:ext cx="6539010" cy="26384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smtClean="0"/>
            <a:t>Mgr. Gabriela </a:t>
          </a:r>
          <a:r>
            <a:rPr lang="cs-CZ" sz="2000" kern="1200" dirty="0" smtClean="0"/>
            <a:t>Falcová</a:t>
          </a:r>
          <a:endParaRPr lang="cs-CZ" sz="2000" kern="1200" dirty="0"/>
        </a:p>
      </dsp:txBody>
      <dsp:txXfrm>
        <a:off x="1669901" y="534368"/>
        <a:ext cx="6539010" cy="534368"/>
      </dsp:txXfrm>
    </dsp:sp>
    <dsp:sp modelId="{313FC574-E1CD-4FB4-B054-0B805CE0447D}">
      <dsp:nvSpPr>
        <dsp:cNvPr id="0" name=""/>
        <dsp:cNvSpPr/>
      </dsp:nvSpPr>
      <dsp:spPr>
        <a:xfrm>
          <a:off x="701358" y="1068736"/>
          <a:ext cx="1937085" cy="193708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669901" y="1080126"/>
          <a:ext cx="6539010" cy="193708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</a:t>
          </a:r>
          <a:r>
            <a:rPr lang="cs-CZ" sz="2000" kern="1200" baseline="0" dirty="0" smtClean="0"/>
            <a:t>VY_32_INOVACE_MAT1_15_Matematické hádanky </a:t>
          </a:r>
          <a:endParaRPr lang="cs-CZ" sz="2000" kern="1200" dirty="0"/>
        </a:p>
      </dsp:txBody>
      <dsp:txXfrm>
        <a:off x="1669901" y="1080126"/>
        <a:ext cx="6539010" cy="534368"/>
      </dsp:txXfrm>
    </dsp:sp>
    <dsp:sp modelId="{FFC9F71D-1B4F-4AD9-A4A6-86ADEFC8AF5C}">
      <dsp:nvSpPr>
        <dsp:cNvPr id="0" name=""/>
        <dsp:cNvSpPr/>
      </dsp:nvSpPr>
      <dsp:spPr>
        <a:xfrm>
          <a:off x="1052037" y="1603104"/>
          <a:ext cx="1235726" cy="123572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669901" y="1603104"/>
          <a:ext cx="6539010" cy="123572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err="1" smtClean="0"/>
            <a:t>TEMA</a:t>
          </a:r>
          <a:r>
            <a:rPr lang="cs-CZ" sz="2000" kern="1200" smtClean="0"/>
            <a:t>: Matematické </a:t>
          </a:r>
          <a:r>
            <a:rPr lang="cs-CZ" sz="2000" kern="1200" dirty="0" smtClean="0"/>
            <a:t>hádanky</a:t>
          </a:r>
          <a:endParaRPr lang="cs-CZ" sz="2000" kern="1200" dirty="0"/>
        </a:p>
      </dsp:txBody>
      <dsp:txXfrm>
        <a:off x="1669901" y="1603104"/>
        <a:ext cx="6539010" cy="534368"/>
      </dsp:txXfrm>
    </dsp:sp>
    <dsp:sp modelId="{EE85B701-7295-41C0-BA7A-34D3756A2AE6}">
      <dsp:nvSpPr>
        <dsp:cNvPr id="0" name=""/>
        <dsp:cNvSpPr/>
      </dsp:nvSpPr>
      <dsp:spPr>
        <a:xfrm>
          <a:off x="1402716" y="2137473"/>
          <a:ext cx="534368" cy="5343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669901" y="2137473"/>
          <a:ext cx="6539010" cy="5343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</a:t>
          </a:r>
          <a:r>
            <a:rPr lang="cs-CZ" sz="2000" kern="1200" smtClean="0"/>
            <a:t>: CZ.1.07/1.4.00/21.3399</a:t>
          </a:r>
          <a:endParaRPr lang="cs-CZ" sz="2000" kern="1200" dirty="0"/>
        </a:p>
      </dsp:txBody>
      <dsp:txXfrm>
        <a:off x="1669901" y="2137473"/>
        <a:ext cx="6539010" cy="5343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153017208"/>
              </p:ext>
            </p:extLst>
          </p:nvPr>
        </p:nvGraphicFramePr>
        <p:xfrm>
          <a:off x="467544" y="404664"/>
          <a:ext cx="8208912" cy="33398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268760"/>
            <a:ext cx="8229600" cy="4525963"/>
          </a:xfrm>
        </p:spPr>
        <p:txBody>
          <a:bodyPr/>
          <a:lstStyle/>
          <a:p>
            <a:r>
              <a:rPr lang="cs-CZ" dirty="0"/>
              <a:t> </a:t>
            </a:r>
            <a:r>
              <a:rPr lang="cs-CZ" dirty="0" smtClean="0"/>
              <a:t>materiál určen pro žáky prvního ročníku</a:t>
            </a:r>
          </a:p>
          <a:p>
            <a:pPr marL="0" indent="0">
              <a:buNone/>
            </a:pPr>
            <a:r>
              <a:rPr lang="cs-CZ" dirty="0" smtClean="0"/>
              <a:t>     základní školy</a:t>
            </a:r>
          </a:p>
          <a:p>
            <a:r>
              <a:rPr lang="cs-CZ" dirty="0" smtClean="0"/>
              <a:t>využitelný při práci s interaktivní tabulí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Přemýšlej a odpovídej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Dnes je pondělí, který den bude za dva dny?</a:t>
            </a:r>
          </a:p>
          <a:p>
            <a:endParaRPr lang="cs-CZ" dirty="0" smtClean="0">
              <a:solidFill>
                <a:srgbClr val="00B050"/>
              </a:solidFill>
            </a:endParaRPr>
          </a:p>
          <a:p>
            <a:r>
              <a:rPr lang="cs-CZ" dirty="0">
                <a:solidFill>
                  <a:schemeClr val="accent2"/>
                </a:solidFill>
              </a:rPr>
              <a:t>Který je šestý den v týdnu?</a:t>
            </a:r>
          </a:p>
          <a:p>
            <a:endParaRPr lang="cs-CZ" dirty="0">
              <a:solidFill>
                <a:srgbClr val="00B050"/>
              </a:solidFill>
            </a:endParaRPr>
          </a:p>
          <a:p>
            <a:r>
              <a:rPr lang="cs-CZ" dirty="0" smtClean="0">
                <a:solidFill>
                  <a:srgbClr val="7030A0"/>
                </a:solidFill>
              </a:rPr>
              <a:t>Nyní je květen, který měsíc bude příští?</a:t>
            </a:r>
          </a:p>
          <a:p>
            <a:endParaRPr lang="cs-CZ" dirty="0" smtClean="0">
              <a:solidFill>
                <a:srgbClr val="7030A0"/>
              </a:solidFill>
            </a:endParaRPr>
          </a:p>
          <a:p>
            <a:r>
              <a:rPr lang="cs-CZ" dirty="0" smtClean="0">
                <a:solidFill>
                  <a:srgbClr val="7030A0"/>
                </a:solidFill>
              </a:rPr>
              <a:t>Který měsíc byl předchozí?</a:t>
            </a:r>
          </a:p>
          <a:p>
            <a:endParaRPr lang="cs-CZ" dirty="0" smtClean="0">
              <a:solidFill>
                <a:srgbClr val="7030A0"/>
              </a:solidFill>
            </a:endParaRPr>
          </a:p>
          <a:p>
            <a:endParaRPr lang="cs-CZ" dirty="0">
              <a:solidFill>
                <a:srgbClr val="7030A0"/>
              </a:solidFill>
            </a:endParaRPr>
          </a:p>
          <a:p>
            <a:endParaRPr lang="cs-CZ" dirty="0">
              <a:solidFill>
                <a:schemeClr val="accent2"/>
              </a:solidFill>
            </a:endParaRPr>
          </a:p>
        </p:txBody>
      </p:sp>
      <p:pic>
        <p:nvPicPr>
          <p:cNvPr id="1026" name="Picture 2" descr="C:\Users\ucitel\AppData\Local\Microsoft\Windows\Temporary Internet Files\Content.IE5\S7687CZ2\MC90034335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466415"/>
            <a:ext cx="2664296" cy="23915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5476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Přemýšlej a odpovídej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>
                <a:solidFill>
                  <a:srgbClr val="00B050"/>
                </a:solidFill>
              </a:rPr>
              <a:t>Dnes je pondělí, který den bude za dva dny?</a:t>
            </a:r>
          </a:p>
          <a:p>
            <a:r>
              <a:rPr lang="cs-CZ" smtClean="0">
                <a:solidFill>
                  <a:srgbClr val="FF0000"/>
                </a:solidFill>
              </a:rPr>
              <a:t>středa</a:t>
            </a:r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>
                <a:solidFill>
                  <a:schemeClr val="accent2"/>
                </a:solidFill>
              </a:rPr>
              <a:t>Který je šestý den v týdnu?</a:t>
            </a:r>
          </a:p>
          <a:p>
            <a:r>
              <a:rPr lang="cs-CZ" dirty="0">
                <a:solidFill>
                  <a:srgbClr val="FF0000"/>
                </a:solidFill>
              </a:rPr>
              <a:t>sobota</a:t>
            </a:r>
          </a:p>
          <a:p>
            <a:endParaRPr lang="cs-CZ" dirty="0">
              <a:solidFill>
                <a:srgbClr val="FF0000"/>
              </a:solidFill>
            </a:endParaRPr>
          </a:p>
          <a:p>
            <a:r>
              <a:rPr lang="cs-CZ" dirty="0">
                <a:solidFill>
                  <a:srgbClr val="7030A0"/>
                </a:solidFill>
              </a:rPr>
              <a:t>Nyní je květen, který měsíc bude příští</a:t>
            </a:r>
            <a:r>
              <a:rPr lang="cs-CZ" dirty="0" smtClean="0">
                <a:solidFill>
                  <a:srgbClr val="7030A0"/>
                </a:solidFill>
              </a:rPr>
              <a:t>?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červen</a:t>
            </a:r>
            <a:endParaRPr lang="cs-CZ" dirty="0">
              <a:solidFill>
                <a:srgbClr val="FF0000"/>
              </a:solidFill>
            </a:endParaRPr>
          </a:p>
          <a:p>
            <a:r>
              <a:rPr lang="cs-CZ" dirty="0">
                <a:solidFill>
                  <a:srgbClr val="7030A0"/>
                </a:solidFill>
              </a:rPr>
              <a:t>Který měsíc byl předchozí</a:t>
            </a:r>
            <a:r>
              <a:rPr lang="cs-CZ" dirty="0" smtClean="0">
                <a:solidFill>
                  <a:srgbClr val="7030A0"/>
                </a:solidFill>
              </a:rPr>
              <a:t>?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duben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2051" name="Picture 3" descr="C:\Users\ucitel\AppData\Local\Microsoft\Windows\Temporary Internet Files\Content.IE5\AM1I8PN9\MC9003433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365104"/>
            <a:ext cx="2592288" cy="2387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9231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Seřaď ve správném pořadí</a:t>
            </a:r>
            <a:endParaRPr lang="cs-CZ" sz="36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39552" y="1628800"/>
            <a:ext cx="4038600" cy="4525963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00B050"/>
                </a:solidFill>
              </a:rPr>
              <a:t>oběd</a:t>
            </a:r>
          </a:p>
          <a:p>
            <a:r>
              <a:rPr lang="cs-CZ" dirty="0" smtClean="0">
                <a:solidFill>
                  <a:srgbClr val="00B050"/>
                </a:solidFill>
              </a:rPr>
              <a:t>snídaně</a:t>
            </a:r>
          </a:p>
          <a:p>
            <a:r>
              <a:rPr lang="cs-CZ" dirty="0" smtClean="0">
                <a:solidFill>
                  <a:srgbClr val="00B050"/>
                </a:solidFill>
              </a:rPr>
              <a:t>večeře</a:t>
            </a:r>
          </a:p>
          <a:p>
            <a:endParaRPr lang="cs-CZ" dirty="0">
              <a:solidFill>
                <a:srgbClr val="00B050"/>
              </a:solidFill>
            </a:endParaRPr>
          </a:p>
          <a:p>
            <a:endParaRPr lang="cs-CZ" dirty="0">
              <a:solidFill>
                <a:srgbClr val="00B050"/>
              </a:solidFill>
            </a:endParaRPr>
          </a:p>
          <a:p>
            <a:endParaRPr lang="cs-CZ" dirty="0" smtClean="0">
              <a:solidFill>
                <a:srgbClr val="00B050"/>
              </a:solidFill>
            </a:endParaRPr>
          </a:p>
          <a:p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dirty="0">
                <a:solidFill>
                  <a:srgbClr val="00B050"/>
                </a:solidFill>
              </a:rPr>
              <a:t>Kolikátá v pořadí je večeře?</a:t>
            </a:r>
          </a:p>
          <a:p>
            <a:r>
              <a:rPr lang="cs-CZ" dirty="0">
                <a:solidFill>
                  <a:srgbClr val="00B050"/>
                </a:solidFill>
              </a:rPr>
              <a:t>Kolikátá v pořadí je snídaně?</a:t>
            </a:r>
          </a:p>
          <a:p>
            <a:r>
              <a:rPr lang="cs-CZ" dirty="0">
                <a:solidFill>
                  <a:srgbClr val="00B050"/>
                </a:solidFill>
              </a:rPr>
              <a:t>Kolikátý v pořadí je oběd?</a:t>
            </a:r>
          </a:p>
          <a:p>
            <a:endParaRPr lang="cs-CZ" dirty="0"/>
          </a:p>
        </p:txBody>
      </p:sp>
      <p:pic>
        <p:nvPicPr>
          <p:cNvPr id="1026" name="Picture 2" descr="C:\Users\ucitel\AppData\Local\Microsoft\Windows\Temporary Internet Files\Content.IE5\K0O7W0UI\MC90041191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717032"/>
            <a:ext cx="3672408" cy="2852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4740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tx2">
                    <a:lumMod val="60000"/>
                    <a:lumOff val="40000"/>
                  </a:schemeClr>
                </a:solidFill>
              </a:rPr>
              <a:t>Seřaď ve správném pořadí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>
                <a:solidFill>
                  <a:srgbClr val="00B050"/>
                </a:solidFill>
              </a:rPr>
              <a:t>oběd</a:t>
            </a:r>
          </a:p>
          <a:p>
            <a:r>
              <a:rPr lang="cs-CZ" dirty="0">
                <a:solidFill>
                  <a:srgbClr val="00B050"/>
                </a:solidFill>
              </a:rPr>
              <a:t>snídaně</a:t>
            </a:r>
          </a:p>
          <a:p>
            <a:r>
              <a:rPr lang="cs-CZ" dirty="0">
                <a:solidFill>
                  <a:srgbClr val="00B050"/>
                </a:solidFill>
              </a:rPr>
              <a:t>večeře</a:t>
            </a:r>
          </a:p>
          <a:p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snídaně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oběd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večeře</a:t>
            </a:r>
          </a:p>
          <a:p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>
                <a:solidFill>
                  <a:srgbClr val="00B050"/>
                </a:solidFill>
              </a:rPr>
              <a:t>Kolikátá v pořadí je večeře</a:t>
            </a:r>
            <a:r>
              <a:rPr lang="cs-CZ" dirty="0" smtClean="0">
                <a:solidFill>
                  <a:srgbClr val="00B050"/>
                </a:solidFill>
              </a:rPr>
              <a:t>?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třetí (3.)</a:t>
            </a:r>
            <a:endParaRPr lang="cs-CZ" dirty="0">
              <a:solidFill>
                <a:srgbClr val="FF0000"/>
              </a:solidFill>
            </a:endParaRPr>
          </a:p>
          <a:p>
            <a:r>
              <a:rPr lang="cs-CZ" dirty="0">
                <a:solidFill>
                  <a:srgbClr val="00B050"/>
                </a:solidFill>
              </a:rPr>
              <a:t>Kolikátá v pořadí je snídaně</a:t>
            </a:r>
            <a:r>
              <a:rPr lang="cs-CZ" dirty="0" smtClean="0">
                <a:solidFill>
                  <a:srgbClr val="00B050"/>
                </a:solidFill>
              </a:rPr>
              <a:t>?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první (1.)</a:t>
            </a:r>
            <a:endParaRPr lang="cs-CZ" dirty="0">
              <a:solidFill>
                <a:srgbClr val="FF0000"/>
              </a:solidFill>
            </a:endParaRPr>
          </a:p>
          <a:p>
            <a:r>
              <a:rPr lang="cs-CZ" dirty="0">
                <a:solidFill>
                  <a:srgbClr val="00B050"/>
                </a:solidFill>
              </a:rPr>
              <a:t>Kolikátý v pořadí je oběd</a:t>
            </a:r>
            <a:r>
              <a:rPr lang="cs-CZ" dirty="0" smtClean="0">
                <a:solidFill>
                  <a:srgbClr val="00B050"/>
                </a:solidFill>
              </a:rPr>
              <a:t>?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druhý (2.)</a:t>
            </a:r>
            <a:endParaRPr lang="cs-CZ" dirty="0">
              <a:solidFill>
                <a:srgbClr val="FF0000"/>
              </a:solidFill>
            </a:endParaRPr>
          </a:p>
          <a:p>
            <a:endParaRPr lang="cs-CZ" dirty="0"/>
          </a:p>
          <a:p>
            <a:endParaRPr lang="cs-CZ" dirty="0"/>
          </a:p>
        </p:txBody>
      </p:sp>
      <p:pic>
        <p:nvPicPr>
          <p:cNvPr id="2050" name="Picture 2" descr="C:\Users\ucitel\AppData\Local\Microsoft\Windows\Temporary Internet Files\Content.IE5\K0O7W0UI\MC90041191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3789040"/>
            <a:ext cx="2520280" cy="2280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7498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Doplň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>
                <a:solidFill>
                  <a:srgbClr val="00B0F0"/>
                </a:solidFill>
              </a:rPr>
              <a:t>Jaro, ..............., podzim,……………</a:t>
            </a:r>
          </a:p>
          <a:p>
            <a:endParaRPr lang="cs-CZ" dirty="0">
              <a:solidFill>
                <a:srgbClr val="00B0F0"/>
              </a:solidFill>
            </a:endParaRPr>
          </a:p>
          <a:p>
            <a:r>
              <a:rPr lang="cs-CZ" dirty="0" smtClean="0">
                <a:solidFill>
                  <a:srgbClr val="92D050"/>
                </a:solidFill>
              </a:rPr>
              <a:t>Které roční období je v pořadí první?</a:t>
            </a:r>
          </a:p>
          <a:p>
            <a:r>
              <a:rPr lang="cs-CZ" dirty="0" smtClean="0">
                <a:solidFill>
                  <a:srgbClr val="92D050"/>
                </a:solidFill>
              </a:rPr>
              <a:t>…………………………………</a:t>
            </a:r>
          </a:p>
          <a:p>
            <a:r>
              <a:rPr lang="cs-CZ" dirty="0" smtClean="0">
                <a:solidFill>
                  <a:srgbClr val="7030A0"/>
                </a:solidFill>
              </a:rPr>
              <a:t>Které roční období je poslední?</a:t>
            </a:r>
          </a:p>
          <a:p>
            <a:r>
              <a:rPr lang="cs-CZ" dirty="0" smtClean="0">
                <a:solidFill>
                  <a:srgbClr val="7030A0"/>
                </a:solidFill>
              </a:rPr>
              <a:t>…………………………………</a:t>
            </a:r>
          </a:p>
          <a:p>
            <a:r>
              <a:rPr lang="cs-CZ" dirty="0" smtClean="0">
                <a:solidFill>
                  <a:srgbClr val="C00000"/>
                </a:solidFill>
              </a:rPr>
              <a:t>Které roční období je druhé?</a:t>
            </a:r>
          </a:p>
          <a:p>
            <a:r>
              <a:rPr lang="cs-CZ" dirty="0" smtClean="0">
                <a:solidFill>
                  <a:srgbClr val="C00000"/>
                </a:solidFill>
              </a:rPr>
              <a:t>………………………………</a:t>
            </a:r>
            <a:endParaRPr lang="cs-CZ" dirty="0">
              <a:solidFill>
                <a:srgbClr val="C00000"/>
              </a:solidFill>
            </a:endParaRPr>
          </a:p>
        </p:txBody>
      </p:sp>
      <p:pic>
        <p:nvPicPr>
          <p:cNvPr id="3076" name="Picture 4" descr="C:\Users\ucitel\AppData\Local\Microsoft\Windows\Temporary Internet Files\Content.IE5\AM1I8PN9\MP90043860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5382" y="4365104"/>
            <a:ext cx="3096344" cy="2055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ucitel\AppData\Local\Microsoft\Windows\Temporary Internet Files\Content.IE5\S7687CZ2\MP90044909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16632"/>
            <a:ext cx="2459766" cy="184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4382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rgbClr val="FF0000"/>
                </a:solidFill>
              </a:rPr>
              <a:t>Doplň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>
                <a:solidFill>
                  <a:srgbClr val="00B0F0"/>
                </a:solidFill>
              </a:rPr>
              <a:t>Jaro, </a:t>
            </a:r>
            <a:r>
              <a:rPr lang="cs-CZ" dirty="0" smtClean="0">
                <a:solidFill>
                  <a:srgbClr val="FF0000"/>
                </a:solidFill>
              </a:rPr>
              <a:t>....léto...........,</a:t>
            </a:r>
            <a:r>
              <a:rPr lang="cs-CZ" dirty="0" smtClean="0">
                <a:solidFill>
                  <a:srgbClr val="00B0F0"/>
                </a:solidFill>
              </a:rPr>
              <a:t> </a:t>
            </a:r>
            <a:r>
              <a:rPr lang="cs-CZ" dirty="0">
                <a:solidFill>
                  <a:srgbClr val="00B0F0"/>
                </a:solidFill>
              </a:rPr>
              <a:t>podzim</a:t>
            </a:r>
            <a:r>
              <a:rPr lang="cs-CZ" dirty="0" smtClean="0">
                <a:solidFill>
                  <a:srgbClr val="00B0F0"/>
                </a:solidFill>
              </a:rPr>
              <a:t>,………</a:t>
            </a:r>
            <a:r>
              <a:rPr lang="cs-CZ" dirty="0" smtClean="0">
                <a:solidFill>
                  <a:srgbClr val="FF0000"/>
                </a:solidFill>
              </a:rPr>
              <a:t>zima…</a:t>
            </a:r>
            <a:r>
              <a:rPr lang="cs-CZ" dirty="0" smtClean="0">
                <a:solidFill>
                  <a:srgbClr val="00B0F0"/>
                </a:solidFill>
              </a:rPr>
              <a:t>…</a:t>
            </a:r>
            <a:endParaRPr lang="cs-CZ" dirty="0">
              <a:solidFill>
                <a:srgbClr val="00B0F0"/>
              </a:solidFill>
            </a:endParaRPr>
          </a:p>
          <a:p>
            <a:endParaRPr lang="cs-CZ" dirty="0">
              <a:solidFill>
                <a:srgbClr val="00B0F0"/>
              </a:solidFill>
            </a:endParaRPr>
          </a:p>
          <a:p>
            <a:r>
              <a:rPr lang="cs-CZ" dirty="0">
                <a:solidFill>
                  <a:srgbClr val="92D050"/>
                </a:solidFill>
              </a:rPr>
              <a:t>Které roční období je v pořadí první?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……jaro……………………………</a:t>
            </a:r>
            <a:endParaRPr lang="cs-CZ" dirty="0">
              <a:solidFill>
                <a:srgbClr val="FF0000"/>
              </a:solidFill>
            </a:endParaRPr>
          </a:p>
          <a:p>
            <a:r>
              <a:rPr lang="cs-CZ" dirty="0">
                <a:solidFill>
                  <a:srgbClr val="7030A0"/>
                </a:solidFill>
              </a:rPr>
              <a:t>Které roční období je poslední?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……zima……………………………</a:t>
            </a:r>
            <a:endParaRPr lang="cs-CZ" dirty="0">
              <a:solidFill>
                <a:srgbClr val="FF0000"/>
              </a:solidFill>
            </a:endParaRPr>
          </a:p>
          <a:p>
            <a:r>
              <a:rPr lang="cs-CZ" dirty="0">
                <a:solidFill>
                  <a:srgbClr val="C00000"/>
                </a:solidFill>
              </a:rPr>
              <a:t>Které roční období je druhé?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………léto………………………</a:t>
            </a:r>
            <a:endParaRPr lang="cs-CZ" dirty="0">
              <a:solidFill>
                <a:srgbClr val="FF0000"/>
              </a:solidFill>
            </a:endParaRPr>
          </a:p>
          <a:p>
            <a:endParaRPr lang="cs-CZ" dirty="0"/>
          </a:p>
        </p:txBody>
      </p:sp>
      <p:pic>
        <p:nvPicPr>
          <p:cNvPr id="4" name="Picture 5" descr="C:\Users\ucitel\AppData\Local\Microsoft\Windows\Temporary Internet Files\Content.IE5\S7687CZ2\MP90044909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30040"/>
            <a:ext cx="2016224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ucitel\AppData\Local\Microsoft\Windows\Temporary Internet Files\Content.IE5\AM1I8PN9\MP90043860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509120"/>
            <a:ext cx="3096344" cy="2055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0995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Pojmenuj roční období a seřaď ve správném pořadí</a:t>
            </a:r>
            <a:endParaRPr lang="cs-CZ" sz="3600" dirty="0">
              <a:solidFill>
                <a:srgbClr val="FF0000"/>
              </a:solidFill>
            </a:endParaRPr>
          </a:p>
        </p:txBody>
      </p:sp>
      <p:pic>
        <p:nvPicPr>
          <p:cNvPr id="4098" name="Picture 2" descr="C:\Users\ucitel\AppData\Local\Microsoft\Windows\Temporary Internet Files\Content.IE5\AM1I8PN9\MP900422862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29471"/>
            <a:ext cx="3333862" cy="2221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ucitel\AppData\Local\Microsoft\Windows\Temporary Internet Files\Content.IE5\S7687CZ2\MP90043854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350390"/>
            <a:ext cx="3056384" cy="2293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ucitel\AppData\Local\Microsoft\Windows\Temporary Internet Files\Content.IE5\DE4CGPLA\MP90043890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221088"/>
            <a:ext cx="3240360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ucitel\AppData\Local\Microsoft\Windows\Temporary Internet Files\Content.IE5\K0O7W0UI\MP900401112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0072" y="4170682"/>
            <a:ext cx="2896344" cy="2189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6131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dirty="0">
                <a:solidFill>
                  <a:srgbClr val="FF0000"/>
                </a:solidFill>
              </a:rPr>
              <a:t>Pojmenuj roční období a seřaď ve správném pořadí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rgbClr val="92D050"/>
                </a:solidFill>
              </a:rPr>
              <a:t>JARO </a:t>
            </a:r>
            <a:r>
              <a:rPr lang="cs-CZ" dirty="0" smtClean="0"/>
              <a:t>                                       </a:t>
            </a:r>
            <a:r>
              <a:rPr lang="cs-CZ" dirty="0" smtClean="0">
                <a:solidFill>
                  <a:srgbClr val="00B050"/>
                </a:solidFill>
              </a:rPr>
              <a:t>LÉTO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>
                <a:solidFill>
                  <a:srgbClr val="FFC000"/>
                </a:solidFill>
              </a:rPr>
              <a:t>PODZIM     </a:t>
            </a:r>
            <a:r>
              <a:rPr lang="cs-CZ" dirty="0" smtClean="0"/>
              <a:t>                           </a:t>
            </a:r>
            <a:r>
              <a:rPr lang="cs-CZ" dirty="0" smtClean="0">
                <a:solidFill>
                  <a:srgbClr val="0070C0"/>
                </a:solidFill>
              </a:rPr>
              <a:t> ZIMA</a:t>
            </a:r>
            <a:endParaRPr lang="cs-CZ" dirty="0">
              <a:solidFill>
                <a:srgbClr val="0070C0"/>
              </a:solidFill>
            </a:endParaRPr>
          </a:p>
        </p:txBody>
      </p:sp>
      <p:pic>
        <p:nvPicPr>
          <p:cNvPr id="4" name="Picture 2" descr="C:\Users\ucitel\AppData\Local\Microsoft\Windows\Temporary Internet Files\Content.IE5\AM1I8PN9\MP90042286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9462" y="2132856"/>
            <a:ext cx="2808312" cy="1871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C:\Users\ucitel\AppData\Local\Microsoft\Windows\Temporary Internet Files\Content.IE5\S7687CZ2\MP90043854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9462" y="4437112"/>
            <a:ext cx="3056384" cy="2293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C:\Users\ucitel\AppData\Local\Microsoft\Windows\Temporary Internet Files\Content.IE5\DE4CGPLA\MP90043890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175200"/>
            <a:ext cx="2848714" cy="1835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C:\Users\ucitel\AppData\Local\Microsoft\Windows\Temporary Internet Files\Content.IE5\K0O7W0UI\MP900401112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962" y="4437112"/>
            <a:ext cx="2896344" cy="2189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9190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</a:t>
            </a:r>
            <a:r>
              <a:rPr lang="cs-CZ" dirty="0" smtClean="0"/>
              <a:t>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Office.microsoft.com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0365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234</TotalTime>
  <Words>276</Words>
  <Application>Microsoft Office PowerPoint</Application>
  <PresentationFormat>Předvádění na obrazovce (4:3)</PresentationFormat>
  <Paragraphs>78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ANOTACE</vt:lpstr>
      <vt:lpstr>Přemýšlej a odpovídej</vt:lpstr>
      <vt:lpstr>Přemýšlej a odpovídej</vt:lpstr>
      <vt:lpstr>Seřaď ve správném pořadí</vt:lpstr>
      <vt:lpstr>Seřaď ve správném pořadí</vt:lpstr>
      <vt:lpstr>Doplň</vt:lpstr>
      <vt:lpstr>Doplň</vt:lpstr>
      <vt:lpstr>Pojmenuj roční období a seřaď ve správném pořadí</vt:lpstr>
      <vt:lpstr>Pojmenuj roční období a seřaď ve správném pořadí</vt:lpstr>
      <vt:lpstr>Citace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Učitel</cp:lastModifiedBy>
  <cp:revision>58</cp:revision>
  <dcterms:created xsi:type="dcterms:W3CDTF">2011-06-20T10:40:08Z</dcterms:created>
  <dcterms:modified xsi:type="dcterms:W3CDTF">2012-06-06T19:35:14Z</dcterms:modified>
</cp:coreProperties>
</file>