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8" r:id="rId2"/>
    <p:sldId id="257" r:id="rId3"/>
    <p:sldId id="256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E26A92-EF4C-4FB7-8A48-315B8B5DD0B7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3A1454-3815-46E0-A532-E5D23EBA1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A1454-3815-46E0-A532-E5D23EBA113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A1454-3815-46E0-A532-E5D23EBA113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A1454-3815-46E0-A532-E5D23EBA113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A1454-3815-46E0-A532-E5D23EBA113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AE33093-173B-430A-B49C-439B15C79DF3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29D973C-AF19-443D-8007-8451BC06A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E33093-173B-430A-B49C-439B15C79DF3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9D973C-AF19-443D-8007-8451BC06A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AE33093-173B-430A-B49C-439B15C79DF3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29D973C-AF19-443D-8007-8451BC06A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E33093-173B-430A-B49C-439B15C79DF3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9D973C-AF19-443D-8007-8451BC06A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E33093-173B-430A-B49C-439B15C79DF3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9D973C-AF19-443D-8007-8451BC06A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E33093-173B-430A-B49C-439B15C79DF3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9D973C-AF19-443D-8007-8451BC06A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AE33093-173B-430A-B49C-439B15C79DF3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9D973C-AF19-443D-8007-8451BC06A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E33093-173B-430A-B49C-439B15C79DF3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9D973C-AF19-443D-8007-8451BC06A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E33093-173B-430A-B49C-439B15C79DF3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9D973C-AF19-443D-8007-8451BC06A9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E33093-173B-430A-B49C-439B15C79DF3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9D973C-AF19-443D-8007-8451BC06A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AE33093-173B-430A-B49C-439B15C79DF3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29D973C-AF19-443D-8007-8451BC06A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AE33093-173B-430A-B49C-439B15C79DF3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29D973C-AF19-443D-8007-8451BC06A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395288" y="404664"/>
            <a:ext cx="7705104" cy="6192688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b="1" dirty="0" smtClean="0"/>
              <a:t> VY_</a:t>
            </a:r>
            <a:r>
              <a:rPr lang="cs-CZ" b="1" dirty="0" smtClean="0">
                <a:solidFill>
                  <a:srgbClr val="00B050"/>
                </a:solidFill>
              </a:rPr>
              <a:t>12</a:t>
            </a:r>
            <a:r>
              <a:rPr lang="cs-CZ" b="1" dirty="0" smtClean="0"/>
              <a:t>_INOVACE_</a:t>
            </a:r>
            <a:r>
              <a:rPr lang="cs-CZ" b="1" dirty="0" smtClean="0">
                <a:solidFill>
                  <a:srgbClr val="00B050"/>
                </a:solidFill>
              </a:rPr>
              <a:t>C6.04</a:t>
            </a:r>
            <a:r>
              <a:rPr lang="cs-CZ" b="1" dirty="0" smtClean="0"/>
              <a:t> </a:t>
            </a:r>
            <a:endParaRPr lang="cs-CZ" b="1" dirty="0" smtClean="0"/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Autor</a:t>
            </a:r>
            <a:r>
              <a:rPr lang="cs-CZ" b="1" dirty="0" smtClean="0"/>
              <a:t>: </a:t>
            </a:r>
            <a:r>
              <a:rPr lang="cs-CZ" b="1" dirty="0" smtClean="0">
                <a:solidFill>
                  <a:srgbClr val="00B050"/>
                </a:solidFill>
              </a:rPr>
              <a:t>Mgr. Nováková Jana 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Datum vytvoření: </a:t>
            </a:r>
            <a:r>
              <a:rPr lang="cs-CZ" b="1" dirty="0" smtClean="0">
                <a:solidFill>
                  <a:srgbClr val="00B050"/>
                </a:solidFill>
              </a:rPr>
              <a:t>listopad 2011 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Ročník: </a:t>
            </a:r>
            <a:r>
              <a:rPr lang="cs-CZ" b="1" dirty="0" smtClean="0">
                <a:solidFill>
                  <a:srgbClr val="00B050"/>
                </a:solidFill>
              </a:rPr>
              <a:t>6. 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Vzdělávací oblast: </a:t>
            </a:r>
            <a:r>
              <a:rPr lang="cs-CZ" b="1" dirty="0" smtClean="0">
                <a:solidFill>
                  <a:srgbClr val="00B050"/>
                </a:solidFill>
              </a:rPr>
              <a:t>Jazyk a jazyková komunikace 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Vzdělávací obor: </a:t>
            </a:r>
            <a:r>
              <a:rPr lang="cs-CZ" b="1" dirty="0" smtClean="0">
                <a:solidFill>
                  <a:srgbClr val="00B050"/>
                </a:solidFill>
              </a:rPr>
              <a:t>Český jazyk a literatura (literární </a:t>
            </a:r>
            <a:r>
              <a:rPr lang="cs-CZ" b="1" dirty="0" smtClean="0">
                <a:solidFill>
                  <a:srgbClr val="00B050"/>
                </a:solidFill>
              </a:rPr>
              <a:t> 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                          výchova</a:t>
            </a:r>
            <a:r>
              <a:rPr lang="cs-CZ" b="1" dirty="0" smtClean="0">
                <a:solidFill>
                  <a:srgbClr val="00B050"/>
                </a:solidFill>
              </a:rPr>
              <a:t>) 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Tematický okruh: </a:t>
            </a:r>
            <a:r>
              <a:rPr lang="cs-CZ" b="1" dirty="0" smtClean="0">
                <a:solidFill>
                  <a:srgbClr val="00B050"/>
                </a:solidFill>
              </a:rPr>
              <a:t>Pohádka 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00B050"/>
                </a:solidFill>
              </a:rPr>
              <a:t>Myšlenková mapa 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Myšlenková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03848" y="1340768"/>
            <a:ext cx="5105400" cy="2247528"/>
          </a:xfrm>
        </p:spPr>
        <p:txBody>
          <a:bodyPr/>
          <a:lstStyle/>
          <a:p>
            <a:pPr algn="l"/>
            <a:r>
              <a:rPr lang="cs-CZ" dirty="0" smtClean="0"/>
              <a:t>     pohádka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1187624" y="908720"/>
            <a:ext cx="2232248" cy="1044696"/>
          </a:xfrm>
          <a:prstGeom prst="cloudCallout">
            <a:avLst>
              <a:gd name="adj1" fmla="val 67364"/>
              <a:gd name="adj2" fmla="val 133679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láček 3"/>
          <p:cNvSpPr/>
          <p:nvPr/>
        </p:nvSpPr>
        <p:spPr>
          <a:xfrm>
            <a:off x="3491880" y="260648"/>
            <a:ext cx="2232248" cy="1044696"/>
          </a:xfrm>
          <a:prstGeom prst="cloudCallout">
            <a:avLst>
              <a:gd name="adj1" fmla="val 13131"/>
              <a:gd name="adj2" fmla="val 2051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 rot="509006">
            <a:off x="5860983" y="419588"/>
            <a:ext cx="2232248" cy="1044696"/>
          </a:xfrm>
          <a:prstGeom prst="cloudCallout">
            <a:avLst>
              <a:gd name="adj1" fmla="val -44343"/>
              <a:gd name="adj2" fmla="val 203368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áček 5"/>
          <p:cNvSpPr/>
          <p:nvPr/>
        </p:nvSpPr>
        <p:spPr>
          <a:xfrm rot="21153480">
            <a:off x="6853499" y="1840971"/>
            <a:ext cx="2232248" cy="1044696"/>
          </a:xfrm>
          <a:prstGeom prst="cloudCallout">
            <a:avLst>
              <a:gd name="adj1" fmla="val -81361"/>
              <a:gd name="adj2" fmla="val 3842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6660232" y="4221088"/>
            <a:ext cx="2232248" cy="1044696"/>
          </a:xfrm>
          <a:prstGeom prst="cloudCallout">
            <a:avLst>
              <a:gd name="adj1" fmla="val -88411"/>
              <a:gd name="adj2" fmla="val -112879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áček 7"/>
          <p:cNvSpPr/>
          <p:nvPr/>
        </p:nvSpPr>
        <p:spPr>
          <a:xfrm>
            <a:off x="5508104" y="5373216"/>
            <a:ext cx="2232248" cy="1044696"/>
          </a:xfrm>
          <a:prstGeom prst="cloudCallout">
            <a:avLst>
              <a:gd name="adj1" fmla="val -79757"/>
              <a:gd name="adj2" fmla="val -213967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>
            <a:off x="3059832" y="5085184"/>
            <a:ext cx="2232248" cy="1044696"/>
          </a:xfrm>
          <a:prstGeom prst="cloudCallout">
            <a:avLst>
              <a:gd name="adj1" fmla="val -3601"/>
              <a:gd name="adj2" fmla="val -18068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áček 9"/>
          <p:cNvSpPr/>
          <p:nvPr/>
        </p:nvSpPr>
        <p:spPr>
          <a:xfrm rot="20130669">
            <a:off x="439645" y="5397643"/>
            <a:ext cx="2232248" cy="1044696"/>
          </a:xfrm>
          <a:prstGeom prst="cloudCallout">
            <a:avLst>
              <a:gd name="adj1" fmla="val 133658"/>
              <a:gd name="adj2" fmla="val -118329"/>
            </a:avLst>
          </a:prstGeom>
          <a:solidFill>
            <a:srgbClr val="FF0000"/>
          </a:solidFill>
        </p:spPr>
        <p:style>
          <a:lnRef idx="0">
            <a:schemeClr val="accent3"/>
          </a:lnRef>
          <a:fillRef idx="1003">
            <a:schemeClr val="lt1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áček 10"/>
          <p:cNvSpPr/>
          <p:nvPr/>
        </p:nvSpPr>
        <p:spPr>
          <a:xfrm>
            <a:off x="395536" y="3933056"/>
            <a:ext cx="2232248" cy="1044696"/>
          </a:xfrm>
          <a:prstGeom prst="cloudCallout">
            <a:avLst>
              <a:gd name="adj1" fmla="val 85248"/>
              <a:gd name="adj2" fmla="val -88223"/>
            </a:avLst>
          </a:prstGeom>
          <a:solidFill>
            <a:srgbClr val="00B05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áček 11"/>
          <p:cNvSpPr/>
          <p:nvPr/>
        </p:nvSpPr>
        <p:spPr>
          <a:xfrm rot="20883461">
            <a:off x="83931" y="2280498"/>
            <a:ext cx="2232248" cy="1044696"/>
          </a:xfrm>
          <a:prstGeom prst="cloudCallout">
            <a:avLst>
              <a:gd name="adj1" fmla="val 85142"/>
              <a:gd name="adj2" fmla="val 8442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588680"/>
          </a:xfrm>
        </p:spPr>
        <p:txBody>
          <a:bodyPr/>
          <a:lstStyle/>
          <a:p>
            <a:pPr algn="ctr"/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7632848" cy="576064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1800" b="1" u="sng" dirty="0" smtClean="0"/>
              <a:t>Myšlenková </a:t>
            </a:r>
            <a:r>
              <a:rPr lang="cs-CZ" sz="1800" b="1" u="sng" dirty="0" smtClean="0"/>
              <a:t>mapa</a:t>
            </a:r>
          </a:p>
          <a:p>
            <a:pPr>
              <a:spcBef>
                <a:spcPts val="0"/>
              </a:spcBef>
              <a:buNone/>
            </a:pPr>
            <a:endParaRPr lang="cs-CZ" sz="1800" dirty="0" smtClean="0"/>
          </a:p>
          <a:p>
            <a:pPr>
              <a:spcBef>
                <a:spcPts val="0"/>
              </a:spcBef>
              <a:buNone/>
            </a:pPr>
            <a:r>
              <a:rPr lang="cs-CZ" sz="1800" dirty="0" smtClean="0"/>
              <a:t>Učitel pustí žákům prezentaci, kde uvidí pouze termín pohádka. </a:t>
            </a:r>
            <a:endParaRPr lang="cs-CZ" sz="1800" dirty="0" smtClean="0"/>
          </a:p>
          <a:p>
            <a:pPr>
              <a:spcBef>
                <a:spcPts val="0"/>
              </a:spcBef>
              <a:buNone/>
            </a:pPr>
            <a:r>
              <a:rPr lang="cs-CZ" sz="1800" dirty="0" smtClean="0"/>
              <a:t> </a:t>
            </a:r>
          </a:p>
          <a:p>
            <a:pPr>
              <a:spcBef>
                <a:spcPts val="0"/>
              </a:spcBef>
              <a:buNone/>
            </a:pPr>
            <a:r>
              <a:rPr lang="cs-CZ" sz="1800" dirty="0" smtClean="0"/>
              <a:t>Nechá žáky chvíli přemýšlet a poté je vyzve, aby postupně říkali, </a:t>
            </a:r>
            <a:r>
              <a:rPr lang="cs-CZ" sz="1800" dirty="0" smtClean="0"/>
              <a:t>co</a:t>
            </a:r>
          </a:p>
          <a:p>
            <a:pPr>
              <a:spcBef>
                <a:spcPts val="0"/>
              </a:spcBef>
              <a:buNone/>
            </a:pPr>
            <a:r>
              <a:rPr lang="cs-CZ" sz="1800" dirty="0" smtClean="0"/>
              <a:t> vše je napadá</a:t>
            </a:r>
            <a:r>
              <a:rPr lang="cs-CZ" sz="1800" dirty="0" smtClean="0"/>
              <a:t>, když se řekne slovo pohádka a on nebo některý </a:t>
            </a:r>
            <a:endParaRPr lang="cs-CZ" sz="1800" dirty="0" smtClean="0"/>
          </a:p>
          <a:p>
            <a:pPr>
              <a:spcBef>
                <a:spcPts val="0"/>
              </a:spcBef>
              <a:buNone/>
            </a:pPr>
            <a:r>
              <a:rPr lang="cs-CZ" sz="1800" dirty="0" smtClean="0"/>
              <a:t>z</a:t>
            </a:r>
            <a:r>
              <a:rPr lang="cs-CZ" sz="1800" dirty="0" smtClean="0"/>
              <a:t> žáků zapisuje do prezentace pomocí tužky vše, co žáky napadne.</a:t>
            </a:r>
          </a:p>
          <a:p>
            <a:pPr>
              <a:spcBef>
                <a:spcPts val="0"/>
              </a:spcBef>
              <a:buNone/>
            </a:pPr>
            <a:r>
              <a:rPr lang="cs-CZ" sz="1800" dirty="0" smtClean="0"/>
              <a:t> </a:t>
            </a:r>
          </a:p>
          <a:p>
            <a:pPr>
              <a:spcBef>
                <a:spcPts val="0"/>
              </a:spcBef>
              <a:buNone/>
            </a:pPr>
            <a:r>
              <a:rPr lang="cs-CZ" sz="1800" dirty="0" smtClean="0"/>
              <a:t>Myšlenkovou mapu je vhodné využít na konci probraného </a:t>
            </a:r>
            <a:r>
              <a:rPr lang="cs-CZ" sz="1800" dirty="0" smtClean="0"/>
              <a:t>tématu</a:t>
            </a:r>
          </a:p>
          <a:p>
            <a:pPr>
              <a:spcBef>
                <a:spcPts val="0"/>
              </a:spcBef>
              <a:buNone/>
            </a:pPr>
            <a:r>
              <a:rPr lang="cs-CZ" sz="1800" dirty="0" smtClean="0"/>
              <a:t>p</a:t>
            </a:r>
            <a:r>
              <a:rPr lang="cs-CZ" sz="1800" dirty="0" smtClean="0"/>
              <a:t>ohádka </a:t>
            </a:r>
            <a:r>
              <a:rPr lang="cs-CZ" sz="1800" dirty="0" smtClean="0"/>
              <a:t>a </a:t>
            </a:r>
            <a:r>
              <a:rPr lang="cs-CZ" sz="1800" dirty="0" smtClean="0"/>
              <a:t>zjistit tak, </a:t>
            </a:r>
            <a:r>
              <a:rPr lang="cs-CZ" sz="1800" dirty="0" smtClean="0"/>
              <a:t>co vše si žáci pamatují. </a:t>
            </a:r>
          </a:p>
          <a:p>
            <a:pPr>
              <a:spcBef>
                <a:spcPts val="0"/>
              </a:spcBef>
              <a:buNone/>
            </a:pPr>
            <a:endParaRPr lang="cs-CZ" sz="1800" dirty="0" smtClean="0"/>
          </a:p>
          <a:p>
            <a:pPr>
              <a:spcBef>
                <a:spcPts val="0"/>
              </a:spcBef>
              <a:buNone/>
            </a:pPr>
            <a:r>
              <a:rPr lang="cs-CZ" sz="1800" dirty="0" smtClean="0"/>
              <a:t>Vytvořenou </a:t>
            </a:r>
            <a:r>
              <a:rPr lang="cs-CZ" sz="1800" dirty="0" smtClean="0"/>
              <a:t>mapu může učitel zkopírovat do Wordu nebo </a:t>
            </a:r>
            <a:r>
              <a:rPr lang="cs-CZ" sz="1800" dirty="0" smtClean="0"/>
              <a:t>vytisknout</a:t>
            </a:r>
          </a:p>
          <a:p>
            <a:pPr>
              <a:spcBef>
                <a:spcPts val="0"/>
              </a:spcBef>
              <a:buNone/>
            </a:pPr>
            <a:r>
              <a:rPr lang="cs-CZ" sz="1800" dirty="0" smtClean="0"/>
              <a:t>z</a:t>
            </a:r>
            <a:r>
              <a:rPr lang="cs-CZ" sz="1800" dirty="0" smtClean="0"/>
              <a:t> prezentace a </a:t>
            </a:r>
            <a:r>
              <a:rPr lang="cs-CZ" sz="1800" dirty="0" smtClean="0"/>
              <a:t>žákům </a:t>
            </a:r>
            <a:r>
              <a:rPr lang="cs-CZ" sz="1800" dirty="0" smtClean="0"/>
              <a:t>rozdat. </a:t>
            </a:r>
          </a:p>
          <a:p>
            <a:pPr>
              <a:spcBef>
                <a:spcPts val="0"/>
              </a:spcBef>
              <a:buNone/>
            </a:pPr>
            <a:r>
              <a:rPr lang="cs-CZ" sz="1800" dirty="0" smtClean="0"/>
              <a:t> </a:t>
            </a:r>
          </a:p>
          <a:p>
            <a:pPr>
              <a:spcBef>
                <a:spcPts val="0"/>
              </a:spcBef>
              <a:buNone/>
            </a:pPr>
            <a:r>
              <a:rPr lang="cs-CZ" sz="1800" i="1" u="sng" dirty="0" smtClean="0"/>
              <a:t>Možnosti:</a:t>
            </a:r>
            <a:r>
              <a:rPr lang="cs-CZ" sz="1800" dirty="0" smtClean="0"/>
              <a:t> </a:t>
            </a:r>
          </a:p>
          <a:p>
            <a:pPr>
              <a:spcBef>
                <a:spcPts val="0"/>
              </a:spcBef>
            </a:pPr>
            <a:r>
              <a:rPr lang="cs-CZ" sz="1800" dirty="0" smtClean="0"/>
              <a:t>folklór (lidová slovesnost), Erben, Němcová a další autoři, poučení, </a:t>
            </a:r>
            <a:r>
              <a:rPr lang="cs-CZ" sz="1800" dirty="0" smtClean="0"/>
              <a:t>konkrétní názvy </a:t>
            </a:r>
            <a:r>
              <a:rPr lang="cs-CZ" sz="1800" dirty="0" smtClean="0"/>
              <a:t>pohádek nebo postav, báchorka, dobro, láska, </a:t>
            </a:r>
            <a:r>
              <a:rPr lang="cs-CZ" sz="1800" dirty="0" smtClean="0"/>
              <a:t>spravedlnost</a:t>
            </a:r>
            <a:r>
              <a:rPr lang="cs-CZ" sz="1800" dirty="0" smtClean="0"/>
              <a:t>, druhy </a:t>
            </a:r>
            <a:r>
              <a:rPr lang="cs-CZ" sz="1800" dirty="0" smtClean="0"/>
              <a:t>pohádek…</a:t>
            </a:r>
            <a:endParaRPr lang="cs-CZ" sz="1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29</TotalTime>
  <Words>28</Words>
  <Application>Microsoft Office PowerPoint</Application>
  <PresentationFormat>Předvádění na obrazovce (4:3)</PresentationFormat>
  <Paragraphs>40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Bohatý</vt:lpstr>
      <vt:lpstr>Snímek 1</vt:lpstr>
      <vt:lpstr> Myšlenková mapa</vt:lpstr>
      <vt:lpstr>     pohádka</vt:lpstr>
      <vt:lpstr>Metodika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Myšlenková mapa</dc:title>
  <dc:creator>Janička</dc:creator>
  <cp:lastModifiedBy>Janička</cp:lastModifiedBy>
  <cp:revision>11</cp:revision>
  <dcterms:created xsi:type="dcterms:W3CDTF">2011-12-27T11:57:23Z</dcterms:created>
  <dcterms:modified xsi:type="dcterms:W3CDTF">2012-06-08T15:20:37Z</dcterms:modified>
</cp:coreProperties>
</file>