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70" r:id="rId10"/>
    <p:sldId id="271" r:id="rId11"/>
    <p:sldId id="265" r:id="rId12"/>
    <p:sldId id="266" r:id="rId13"/>
    <p:sldId id="273" r:id="rId14"/>
    <p:sldId id="275" r:id="rId15"/>
    <p:sldId id="274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2EFBA2-86C8-4560-8AC5-41559F8C1401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D5E3BE-DA8A-4F9A-92ED-A516CD1CD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5E3BE-DA8A-4F9A-92ED-A516CD1CDE0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38336E-F0F6-47FB-8AF4-85396FE97264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946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A01A0E6-ACF2-4A22-9DEC-4AF9E2F869F2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7F903-61E1-44B6-8E9F-89CEED793CD9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9AB5E4B-E46A-43C4-A03D-2061FF804B15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253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0FF722-7D51-40AD-AB2D-2EBBBEB74C26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1535B7-E496-4413-8FF1-8EC1BEF00C94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FAD2441-C1E1-4033-8225-6CF08431FD8C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5E3BE-DA8A-4F9A-92ED-A516CD1CDE0B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5E3BE-DA8A-4F9A-92ED-A516CD1CDE0B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458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506D118-AB31-4CED-A3C9-7DF18F678476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851699A-BD7B-4CB6-B269-D367537185D1}" type="slidenum">
              <a:rPr lang="cs-CZ" smtClean="0"/>
              <a:pPr>
                <a:defRPr/>
              </a:pPr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5E3BE-DA8A-4F9A-92ED-A516CD1CDE0B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5E3BE-DA8A-4F9A-92ED-A516CD1CDE0B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5E3BE-DA8A-4F9A-92ED-A516CD1CDE0B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5E3BE-DA8A-4F9A-92ED-A516CD1CDE0B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19F0-60DF-49A0-B5AF-577CE1A4A972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5131-EBC5-4803-8EB1-9805AA77CE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19F0-60DF-49A0-B5AF-577CE1A4A972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5131-EBC5-4803-8EB1-9805AA77CE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19F0-60DF-49A0-B5AF-577CE1A4A972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5131-EBC5-4803-8EB1-9805AA77CE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19F0-60DF-49A0-B5AF-577CE1A4A972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5131-EBC5-4803-8EB1-9805AA77CE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19F0-60DF-49A0-B5AF-577CE1A4A972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5131-EBC5-4803-8EB1-9805AA77CE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19F0-60DF-49A0-B5AF-577CE1A4A972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5131-EBC5-4803-8EB1-9805AA77CE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19F0-60DF-49A0-B5AF-577CE1A4A972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5131-EBC5-4803-8EB1-9805AA77CE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19F0-60DF-49A0-B5AF-577CE1A4A972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5131-EBC5-4803-8EB1-9805AA77CE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19F0-60DF-49A0-B5AF-577CE1A4A972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8B65131-EBC5-4803-8EB1-9805AA77CE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19F0-60DF-49A0-B5AF-577CE1A4A972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5131-EBC5-4803-8EB1-9805AA77CE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19F0-60DF-49A0-B5AF-577CE1A4A972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65131-EBC5-4803-8EB1-9805AA77CE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93A19F0-60DF-49A0-B5AF-577CE1A4A972}" type="datetimeFigureOut">
              <a:rPr lang="cs-CZ" smtClean="0"/>
              <a:pPr/>
              <a:t>7.6.2012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B65131-EBC5-4803-8EB1-9805AA77CE7A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260649"/>
            <a:ext cx="7704856" cy="79406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VY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_12_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INOVACE_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C6.05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Autor: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Mgr. Nováková Jana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Datum vytvoření: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říjen 2011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Ročník: </a:t>
            </a:r>
            <a:r>
              <a:rPr lang="cs-CZ" sz="2000" b="1" dirty="0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6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Vzdělávací oblast: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Jazyk a jazyková komunikace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Vzdělávací obor: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Český jazyk a literatura (literární výchova)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Tematický okruh: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Rozdělení literatury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Téma: </a:t>
            </a:r>
            <a:r>
              <a:rPr lang="cs-CZ" sz="2000" b="1" dirty="0" smtClean="0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Literární druhy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cs-CZ" b="1" dirty="0" smtClean="0">
              <a:solidFill>
                <a:srgbClr val="00B05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cs-CZ" b="1" dirty="0" smtClean="0">
              <a:solidFill>
                <a:srgbClr val="00B05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cs-CZ" b="1" dirty="0" smtClean="0">
              <a:solidFill>
                <a:srgbClr val="00B05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cs-CZ" b="1" dirty="0" smtClean="0">
              <a:solidFill>
                <a:srgbClr val="00B05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cs-CZ" b="1" dirty="0" smtClean="0">
              <a:solidFill>
                <a:srgbClr val="00B050"/>
              </a:solidFill>
              <a:latin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340768"/>
            <a:ext cx="7851648" cy="1828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LITERATURA</a:t>
            </a:r>
            <a:endParaRPr lang="cs-CZ" dirty="0"/>
          </a:p>
        </p:txBody>
      </p:sp>
      <p:sp>
        <p:nvSpPr>
          <p:cNvPr id="5123" name="Podnadpis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eaLnBrk="1" hangingPunct="1"/>
            <a:endParaRPr lang="cs-CZ" sz="3600" smtClean="0"/>
          </a:p>
          <a:p>
            <a:pPr marR="0" eaLnBrk="1" hangingPunct="1"/>
            <a:r>
              <a:rPr lang="cs-CZ" sz="3600" smtClean="0"/>
              <a:t>Rozdělení literatury</a:t>
            </a:r>
          </a:p>
        </p:txBody>
      </p:sp>
      <p:pic>
        <p:nvPicPr>
          <p:cNvPr id="1026" name="Picture 2" descr="C:\Users\Janička\AppData\Local\Microsoft\Windows\Temporary Internet Files\Content.IE5\QPFW7EXT\MC90001930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3713437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/>
              <a:t>Literatura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551784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Literaturou rozumíme veškeré písemné jazykové projevy každého národa.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Před znalostí písma si lidé vyprávěli příběhy a báje.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Přenos z generace na generaci (ústní lidová slovesnost).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Literaturou se zabývá literární věda.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389438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cs-CZ" dirty="0" smtClean="0"/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cs-CZ" dirty="0" smtClean="0"/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POEZIE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PRÓZA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DRAMA</a:t>
            </a:r>
          </a:p>
        </p:txBody>
      </p:sp>
      <p:pic>
        <p:nvPicPr>
          <p:cNvPr id="2051" name="Picture 3" descr="C:\Users\Janička\AppData\Local\Microsoft\Windows\Temporary Internet Files\Content.IE5\QPFW7EXT\MC90030011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484784"/>
            <a:ext cx="2935879" cy="3798137"/>
          </a:xfrm>
          <a:prstGeom prst="rect">
            <a:avLst/>
          </a:prstGeom>
          <a:noFill/>
        </p:spPr>
      </p:pic>
      <p:sp>
        <p:nvSpPr>
          <p:cNvPr id="5" name="Obláček 4"/>
          <p:cNvSpPr/>
          <p:nvPr/>
        </p:nvSpPr>
        <p:spPr>
          <a:xfrm>
            <a:off x="971600" y="404664"/>
            <a:ext cx="3816424" cy="1872208"/>
          </a:xfrm>
          <a:prstGeom prst="cloudCallout">
            <a:avLst>
              <a:gd name="adj1" fmla="val 77913"/>
              <a:gd name="adj2" fmla="val 81503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Rozdělení literatury</a:t>
            </a:r>
            <a:br>
              <a:rPr lang="cs-CZ" sz="2800" b="1" dirty="0" smtClean="0">
                <a:solidFill>
                  <a:schemeClr val="tx1"/>
                </a:solidFill>
              </a:rPr>
            </a:br>
            <a:endParaRPr lang="cs-CZ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r>
              <a:rPr lang="cs-CZ" smtClean="0"/>
              <a:t>Literární druhy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468313" y="1916113"/>
            <a:ext cx="8229600" cy="4389437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smtClean="0"/>
              <a:t>LYRIKA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smtClean="0"/>
              <a:t>EPIKA 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cs-CZ" smtClean="0"/>
              <a:t>DRAMA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endParaRPr lang="cs-CZ" smtClean="0"/>
          </a:p>
        </p:txBody>
      </p:sp>
      <p:pic>
        <p:nvPicPr>
          <p:cNvPr id="3074" name="Picture 2" descr="C:\Users\Janička\AppData\Local\Microsoft\Windows\Temporary Internet Files\Content.IE5\481XTB2W\MP90043952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412776"/>
            <a:ext cx="3752831" cy="50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LYRIKA 			EPIKA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sz="half" idx="1"/>
          </p:nvPr>
        </p:nvSpPr>
        <p:spPr>
          <a:xfrm>
            <a:off x="323850" y="1124744"/>
            <a:ext cx="4320158" cy="5733256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60000"/>
              </a:lnSpc>
              <a:spcBef>
                <a:spcPts val="0"/>
              </a:spcBef>
            </a:pPr>
            <a:r>
              <a:rPr lang="cs-CZ" dirty="0" smtClean="0"/>
              <a:t>nemá děj </a:t>
            </a:r>
          </a:p>
          <a:p>
            <a:pPr eaLnBrk="1" hangingPunct="1">
              <a:lnSpc>
                <a:spcPct val="160000"/>
              </a:lnSpc>
              <a:spcBef>
                <a:spcPts val="0"/>
              </a:spcBef>
            </a:pPr>
            <a:r>
              <a:rPr lang="cs-CZ" dirty="0" smtClean="0"/>
              <a:t>autor  vyjadřuje  především pocity, názory a dojmy</a:t>
            </a:r>
          </a:p>
          <a:p>
            <a:pPr eaLnBrk="1" hangingPunct="1">
              <a:lnSpc>
                <a:spcPct val="160000"/>
              </a:lnSpc>
              <a:spcBef>
                <a:spcPts val="0"/>
              </a:spcBef>
            </a:pPr>
            <a:r>
              <a:rPr lang="cs-CZ" dirty="0" smtClean="0"/>
              <a:t>psána ve verších</a:t>
            </a:r>
          </a:p>
          <a:p>
            <a:pPr eaLnBrk="1" hangingPunct="1">
              <a:lnSpc>
                <a:spcPct val="160000"/>
              </a:lnSpc>
              <a:spcBef>
                <a:spcPts val="0"/>
              </a:spcBef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lnSpc>
                <a:spcPct val="16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cs-CZ" u="sng" dirty="0" smtClean="0"/>
              <a:t>Žánry: </a:t>
            </a:r>
            <a:r>
              <a:rPr lang="cs-CZ" dirty="0" smtClean="0"/>
              <a:t>balada</a:t>
            </a:r>
          </a:p>
          <a:p>
            <a:pPr eaLnBrk="1" hangingPunct="1">
              <a:lnSpc>
                <a:spcPct val="16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cs-CZ" dirty="0" smtClean="0"/>
              <a:t>            romance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</p:txBody>
      </p:sp>
      <p:sp>
        <p:nvSpPr>
          <p:cNvPr id="9220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124744"/>
            <a:ext cx="4321175" cy="5733256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60000"/>
              </a:lnSpc>
              <a:spcBef>
                <a:spcPts val="0"/>
              </a:spcBef>
            </a:pPr>
            <a:r>
              <a:rPr lang="cs-CZ" dirty="0" smtClean="0"/>
              <a:t>má děj</a:t>
            </a:r>
          </a:p>
          <a:p>
            <a:pPr eaLnBrk="1" hangingPunct="1">
              <a:lnSpc>
                <a:spcPct val="160000"/>
              </a:lnSpc>
              <a:spcBef>
                <a:spcPts val="0"/>
              </a:spcBef>
            </a:pPr>
            <a:r>
              <a:rPr lang="cs-CZ" dirty="0" smtClean="0"/>
              <a:t>vypravování může být prozaické  ale i veršované</a:t>
            </a:r>
          </a:p>
          <a:p>
            <a:pPr eaLnBrk="1" hangingPunct="1">
              <a:lnSpc>
                <a:spcPct val="160000"/>
              </a:lnSpc>
              <a:spcBef>
                <a:spcPts val="0"/>
              </a:spcBef>
            </a:pPr>
            <a:r>
              <a:rPr lang="cs-CZ" dirty="0" smtClean="0"/>
              <a:t>není psána ve verších</a:t>
            </a:r>
          </a:p>
          <a:p>
            <a:pPr eaLnBrk="1" hangingPunct="1">
              <a:lnSpc>
                <a:spcPct val="160000"/>
              </a:lnSpc>
              <a:spcBef>
                <a:spcPts val="0"/>
              </a:spcBef>
            </a:pPr>
            <a:endParaRPr lang="cs-CZ" dirty="0" smtClean="0"/>
          </a:p>
          <a:p>
            <a:pPr eaLnBrk="1" hangingPunct="1">
              <a:lnSpc>
                <a:spcPct val="16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cs-CZ" u="sng" dirty="0" smtClean="0"/>
              <a:t>Žánry</a:t>
            </a:r>
            <a:r>
              <a:rPr lang="cs-CZ" dirty="0" smtClean="0"/>
              <a:t>: epos</a:t>
            </a:r>
          </a:p>
          <a:p>
            <a:pPr eaLnBrk="1" hangingPunct="1">
              <a:lnSpc>
                <a:spcPct val="16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cs-CZ" dirty="0" smtClean="0"/>
              <a:t>            román</a:t>
            </a:r>
          </a:p>
          <a:p>
            <a:pPr eaLnBrk="1" hangingPunct="1">
              <a:lnSpc>
                <a:spcPct val="16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cs-CZ" dirty="0" smtClean="0"/>
              <a:t>            povídka</a:t>
            </a:r>
          </a:p>
          <a:p>
            <a:pPr eaLnBrk="1" hangingPunct="1">
              <a:lnSpc>
                <a:spcPct val="16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cs-CZ" dirty="0" smtClean="0"/>
              <a:t>            novela</a:t>
            </a:r>
          </a:p>
          <a:p>
            <a:pPr eaLnBrk="1" hangingPunct="1">
              <a:lnSpc>
                <a:spcPct val="16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cs-CZ" dirty="0" smtClean="0"/>
              <a:t>            pohádka</a:t>
            </a:r>
          </a:p>
          <a:p>
            <a:pPr eaLnBrk="1" hangingPunct="1">
              <a:lnSpc>
                <a:spcPct val="16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cs-CZ" dirty="0" smtClean="0"/>
              <a:t>            pověst</a:t>
            </a:r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395288" y="188913"/>
            <a:ext cx="8229600" cy="100806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b="1" u="sng" dirty="0" smtClean="0"/>
              <a:t>Miloš Kratochvíl </a:t>
            </a:r>
            <a:br>
              <a:rPr lang="cs-CZ" sz="3600" b="1" u="sng" dirty="0" smtClean="0"/>
            </a:br>
            <a:r>
              <a:rPr lang="cs-CZ" sz="3600" b="1" u="sng" dirty="0" smtClean="0"/>
              <a:t>Každý chvilku tahá pilku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sz="half" idx="1"/>
          </p:nvPr>
        </p:nvSpPr>
        <p:spPr>
          <a:xfrm>
            <a:off x="250825" y="1628775"/>
            <a:ext cx="4244975" cy="2520305"/>
          </a:xfrm>
        </p:spPr>
        <p:txBody>
          <a:bodyPr>
            <a:normAutofit fontScale="92500"/>
          </a:bodyPr>
          <a:lstStyle/>
          <a:p>
            <a:pPr>
              <a:buFont typeface="Wingdings 2" pitchFamily="18" charset="2"/>
              <a:buNone/>
            </a:pPr>
            <a:r>
              <a:rPr lang="cs-CZ" sz="2400" dirty="0" smtClean="0"/>
              <a:t>Každý chvilku tahá pilku, </a:t>
            </a:r>
          </a:p>
          <a:p>
            <a:pPr>
              <a:buFont typeface="Wingdings 2" pitchFamily="18" charset="2"/>
              <a:buNone/>
            </a:pPr>
            <a:r>
              <a:rPr lang="cs-CZ" sz="2400" dirty="0" smtClean="0"/>
              <a:t>prý o štěstí platí. </a:t>
            </a:r>
          </a:p>
          <a:p>
            <a:pPr>
              <a:buFont typeface="Wingdings 2" pitchFamily="18" charset="2"/>
              <a:buNone/>
            </a:pPr>
            <a:r>
              <a:rPr lang="cs-CZ" sz="2400" dirty="0" smtClean="0"/>
              <a:t>Jenže když se řeže dříví, </a:t>
            </a:r>
          </a:p>
          <a:p>
            <a:pPr>
              <a:buFont typeface="Wingdings 2" pitchFamily="18" charset="2"/>
              <a:buNone/>
            </a:pPr>
            <a:r>
              <a:rPr lang="cs-CZ" sz="2400" dirty="0" smtClean="0"/>
              <a:t>Brácha se hned ztratí.</a:t>
            </a:r>
          </a:p>
        </p:txBody>
      </p:sp>
      <p:sp>
        <p:nvSpPr>
          <p:cNvPr id="10244" name="Zástupný symbol pro obsah 3"/>
          <p:cNvSpPr>
            <a:spLocks noGrp="1"/>
          </p:cNvSpPr>
          <p:nvPr>
            <p:ph sz="half" idx="2"/>
          </p:nvPr>
        </p:nvSpPr>
        <p:spPr>
          <a:xfrm>
            <a:off x="4788024" y="1628800"/>
            <a:ext cx="4038600" cy="1944241"/>
          </a:xfrm>
        </p:spPr>
        <p:txBody>
          <a:bodyPr>
            <a:normAutofit fontScale="92500"/>
          </a:bodyPr>
          <a:lstStyle/>
          <a:p>
            <a:pPr>
              <a:buFont typeface="Wingdings 2" pitchFamily="18" charset="2"/>
              <a:buNone/>
            </a:pPr>
            <a:r>
              <a:rPr lang="cs-CZ" sz="2400" dirty="0" smtClean="0"/>
              <a:t>Tak pořád sám tahám pilu</a:t>
            </a:r>
          </a:p>
          <a:p>
            <a:pPr>
              <a:buFont typeface="Wingdings 2" pitchFamily="18" charset="2"/>
              <a:buNone/>
            </a:pPr>
            <a:r>
              <a:rPr lang="cs-CZ" sz="2400" dirty="0" smtClean="0"/>
              <a:t>a podle té moudrosti</a:t>
            </a:r>
          </a:p>
          <a:p>
            <a:pPr>
              <a:buFont typeface="Wingdings 2" pitchFamily="18" charset="2"/>
              <a:buNone/>
            </a:pPr>
            <a:r>
              <a:rPr lang="cs-CZ" sz="2400" dirty="0" smtClean="0"/>
              <a:t>bych měl štěstím jenom zářit, </a:t>
            </a:r>
          </a:p>
          <a:p>
            <a:pPr>
              <a:buFont typeface="Wingdings 2" pitchFamily="18" charset="2"/>
              <a:buNone/>
            </a:pPr>
            <a:r>
              <a:rPr lang="cs-CZ" sz="2400" dirty="0" smtClean="0"/>
              <a:t>smát se, skákat radostí.</a:t>
            </a:r>
          </a:p>
          <a:p>
            <a:pPr>
              <a:buFont typeface="Wingdings 2" pitchFamily="18" charset="2"/>
              <a:buNone/>
            </a:pPr>
            <a:endParaRPr lang="cs-CZ" sz="20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555776" y="3645024"/>
            <a:ext cx="4608512" cy="2071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cs-CZ" sz="2200" dirty="0" smtClean="0"/>
              <a:t>Ale štěstí nepřichází,</a:t>
            </a:r>
          </a:p>
          <a:p>
            <a:pPr>
              <a:lnSpc>
                <a:spcPct val="150000"/>
              </a:lnSpc>
              <a:buNone/>
            </a:pPr>
            <a:r>
              <a:rPr lang="cs-CZ" sz="2200" dirty="0" smtClean="0"/>
              <a:t>Zkušenost je neblahá…</a:t>
            </a:r>
          </a:p>
          <a:p>
            <a:pPr>
              <a:lnSpc>
                <a:spcPct val="150000"/>
              </a:lnSpc>
              <a:buNone/>
            </a:pPr>
            <a:r>
              <a:rPr lang="cs-CZ" sz="2200" dirty="0" smtClean="0"/>
              <a:t>Myslím, co se pilky týče,</a:t>
            </a:r>
          </a:p>
          <a:p>
            <a:pPr>
              <a:lnSpc>
                <a:spcPct val="150000"/>
              </a:lnSpc>
              <a:buNone/>
            </a:pPr>
            <a:r>
              <a:rPr lang="cs-CZ" sz="2200" dirty="0" smtClean="0"/>
              <a:t>Má štěstí, kdo netahá!</a:t>
            </a:r>
            <a:endParaRPr lang="cs-CZ" sz="2200" dirty="0"/>
          </a:p>
        </p:txBody>
      </p:sp>
      <p:sp>
        <p:nvSpPr>
          <p:cNvPr id="6" name="Obdélník 5"/>
          <p:cNvSpPr/>
          <p:nvPr/>
        </p:nvSpPr>
        <p:spPr>
          <a:xfrm>
            <a:off x="0" y="6163899"/>
            <a:ext cx="8820472" cy="73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cs-CZ" b="1" dirty="0" smtClean="0">
              <a:solidFill>
                <a:srgbClr val="00B050"/>
              </a:solidFill>
              <a:latin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sz="1000" dirty="0" smtClean="0">
                <a:cs typeface="Times New Roman" pitchFamily="18" charset="0"/>
              </a:rPr>
              <a:t>KRATOCHVÍL, M.: Potkal </a:t>
            </a:r>
            <a:r>
              <a:rPr lang="cs-CZ" sz="1000" dirty="0" err="1" smtClean="0">
                <a:cs typeface="Times New Roman" pitchFamily="18" charset="0"/>
              </a:rPr>
              <a:t>kočkodán</a:t>
            </a:r>
            <a:r>
              <a:rPr lang="cs-CZ" sz="1000" dirty="0" smtClean="0">
                <a:cs typeface="Times New Roman" pitchFamily="18" charset="0"/>
              </a:rPr>
              <a:t> </a:t>
            </a:r>
            <a:r>
              <a:rPr lang="cs-CZ" sz="1000" dirty="0" err="1" smtClean="0">
                <a:cs typeface="Times New Roman" pitchFamily="18" charset="0"/>
              </a:rPr>
              <a:t>kočkonora</a:t>
            </a:r>
            <a:r>
              <a:rPr lang="cs-CZ" sz="1000" dirty="0" smtClean="0">
                <a:cs typeface="Times New Roman" pitchFamily="18" charset="0"/>
              </a:rPr>
              <a:t>. Praha: Albatros, 2000. </a:t>
            </a:r>
            <a:r>
              <a:rPr lang="cs-CZ" sz="1000" dirty="0" smtClean="0"/>
              <a:t>ISBN 80-00-00866-1 .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sah 2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5559425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cs-CZ" sz="3200" b="1" dirty="0" smtClean="0">
              <a:solidFill>
                <a:srgbClr val="FF0000"/>
              </a:solidFill>
            </a:endParaRPr>
          </a:p>
          <a:p>
            <a:pPr algn="ctr">
              <a:buFont typeface="Wingdings 2" pitchFamily="18" charset="2"/>
              <a:buNone/>
            </a:pPr>
            <a:endParaRPr lang="cs-CZ" sz="3200" b="1" dirty="0" smtClean="0">
              <a:solidFill>
                <a:srgbClr val="FF0000"/>
              </a:solidFill>
            </a:endParaRPr>
          </a:p>
          <a:p>
            <a:pPr algn="ctr">
              <a:buFont typeface="Wingdings 2" pitchFamily="18" charset="2"/>
              <a:buNone/>
            </a:pPr>
            <a:endParaRPr lang="cs-CZ" sz="3200" b="1" dirty="0" smtClean="0">
              <a:solidFill>
                <a:srgbClr val="FF0000"/>
              </a:solidFill>
            </a:endParaRPr>
          </a:p>
        </p:txBody>
      </p:sp>
      <p:pic>
        <p:nvPicPr>
          <p:cNvPr id="6146" name="Picture 2" descr="C:\Users\Janička\AppData\Local\Microsoft\Windows\Temporary Internet Files\Content.IE5\481XTB2W\MP90044656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420888"/>
            <a:ext cx="2880320" cy="3724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Oválný popisek 3"/>
          <p:cNvSpPr/>
          <p:nvPr/>
        </p:nvSpPr>
        <p:spPr>
          <a:xfrm>
            <a:off x="2879304" y="980728"/>
            <a:ext cx="5869160" cy="2448272"/>
          </a:xfrm>
          <a:prstGeom prst="wedgeEllipseCallout">
            <a:avLst>
              <a:gd name="adj1" fmla="val -64196"/>
              <a:gd name="adj2" fmla="val 8502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Wingdings 2" pitchFamily="18" charset="2"/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V čítance najděte sami jakýkoliv</a:t>
            </a:r>
          </a:p>
          <a:p>
            <a:pPr algn="ctr">
              <a:buFont typeface="Wingdings 2" pitchFamily="18" charset="2"/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 lyrický text.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068728"/>
          </a:xfrm>
        </p:spPr>
        <p:txBody>
          <a:bodyPr>
            <a:normAutofit/>
          </a:bodyPr>
          <a:lstStyle/>
          <a:p>
            <a:pPr algn="ctr"/>
            <a:r>
              <a:rPr lang="cs-CZ" sz="3200" b="1" u="sng" dirty="0" smtClean="0"/>
              <a:t>Jaroslav </a:t>
            </a:r>
            <a:r>
              <a:rPr lang="cs-CZ" sz="3200" b="1" u="sng" dirty="0" err="1" smtClean="0"/>
              <a:t>Foglar</a:t>
            </a:r>
            <a:r>
              <a:rPr lang="cs-CZ" sz="3200" b="1" u="sng" dirty="0" smtClean="0"/>
              <a:t/>
            </a:r>
            <a:br>
              <a:rPr lang="cs-CZ" sz="3200" b="1" u="sng" dirty="0" smtClean="0"/>
            </a:br>
            <a:r>
              <a:rPr lang="cs-CZ" sz="3200" b="1" u="sng" dirty="0" smtClean="0"/>
              <a:t>Hoši od Bobří řeky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424936" cy="4968552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Snad nejraději se prali </a:t>
            </a:r>
            <a:r>
              <a:rPr lang="cs-CZ" dirty="0" err="1" smtClean="0"/>
              <a:t>Vilík</a:t>
            </a:r>
            <a:r>
              <a:rPr lang="cs-CZ" dirty="0" smtClean="0"/>
              <a:t> a Jirka. Jednoho dne potkali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jakéhosi velkého kluka jménem </a:t>
            </a:r>
            <a:r>
              <a:rPr lang="cs-CZ" dirty="0" err="1" smtClean="0"/>
              <a:t>Rikitan</a:t>
            </a:r>
            <a:r>
              <a:rPr lang="cs-CZ" dirty="0" smtClean="0"/>
              <a:t>, který těm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rváčům a nezbedníkům z ulice nabídl, zda by nechtěli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zažít opravdové dobrodružství. To bylo opravdu něco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jiného než nějaké rvačky! Kluci sice ze začátku o ničem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takovém nechtěli ani slyšet, ale když jim </a:t>
            </a:r>
            <a:r>
              <a:rPr lang="cs-CZ" dirty="0" err="1" smtClean="0"/>
              <a:t>Rikitan</a:t>
            </a:r>
            <a:r>
              <a:rPr lang="cs-CZ" dirty="0" smtClean="0"/>
              <a:t> pověděl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o svých záměrech a plánech více, hned změnili názor.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Hned den na to už se sháněli po klucích, kteří by do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"toho" chtěli jít s nimi.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0" y="6558687"/>
            <a:ext cx="8460432" cy="299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1000" dirty="0" smtClean="0"/>
              <a:t>FOGLAR, J.: Hoši od Bobří řeky. Praha: Olympia, 1999. ISBN 80-7033-582-3.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anička\AppData\Local\Microsoft\Windows\Temporary Internet Files\Content.IE5\481XTB2W\MP90044656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629463"/>
            <a:ext cx="3011800" cy="3894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Oválný popisek 3"/>
          <p:cNvSpPr/>
          <p:nvPr/>
        </p:nvSpPr>
        <p:spPr>
          <a:xfrm>
            <a:off x="539552" y="692696"/>
            <a:ext cx="6013176" cy="2448272"/>
          </a:xfrm>
          <a:prstGeom prst="wedgeEllipseCallout">
            <a:avLst>
              <a:gd name="adj1" fmla="val 58049"/>
              <a:gd name="adj2" fmla="val 111848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Wingdings 2" pitchFamily="18" charset="2"/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V čítance najděte sami jakýkoliv</a:t>
            </a:r>
          </a:p>
          <a:p>
            <a:pPr algn="ctr">
              <a:buFont typeface="Wingdings 2" pitchFamily="18" charset="2"/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epický text.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927100"/>
          </a:xfrm>
        </p:spPr>
        <p:txBody>
          <a:bodyPr/>
          <a:lstStyle/>
          <a:p>
            <a:pPr eaLnBrk="1" hangingPunct="1"/>
            <a:r>
              <a:rPr lang="cs-CZ" dirty="0" smtClean="0"/>
              <a:t>DRAMA</a:t>
            </a:r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399087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divadelní hra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vznik ve starověkém Řecku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děj se uskutečňuje formou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cs-CZ" i="1" dirty="0" smtClean="0"/>
              <a:t>   dialogu</a:t>
            </a:r>
            <a:r>
              <a:rPr lang="cs-CZ" dirty="0" smtClean="0"/>
              <a:t> mezi jednotlivými postavami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cs-CZ" dirty="0" smtClean="0"/>
              <a:t>drama je literární dílo předváděné na scéně (v divadle)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u="sng" dirty="0" smtClean="0"/>
              <a:t>Žánry: </a:t>
            </a:r>
            <a:r>
              <a:rPr lang="cs-CZ" dirty="0" smtClean="0"/>
              <a:t>komedie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dirty="0" smtClean="0"/>
              <a:t>	         tragédie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cs-CZ" dirty="0" smtClean="0"/>
              <a:t>	         tragikomedie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</p:txBody>
      </p:sp>
      <p:pic>
        <p:nvPicPr>
          <p:cNvPr id="4099" name="Picture 3" descr="C:\Users\Janička\AppData\Local\Microsoft\Windows\Temporary Internet Files\Content.IE5\MJ6ZS3ZR\MC90003428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3813018" cy="34689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9388" y="6388100"/>
            <a:ext cx="8424862" cy="46935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1400" dirty="0"/>
              <a:t>[</a:t>
            </a:r>
            <a:r>
              <a:rPr lang="cs-CZ" sz="1050" dirty="0"/>
              <a:t>cit. 2011-11-26]. Autor: </a:t>
            </a:r>
            <a:r>
              <a:rPr lang="cs-CZ" sz="1050" dirty="0" err="1"/>
              <a:t>Morn</a:t>
            </a:r>
            <a:endParaRPr lang="cs-CZ" sz="1050" dirty="0"/>
          </a:p>
          <a:p>
            <a:pPr>
              <a:defRPr/>
            </a:pPr>
            <a:r>
              <a:rPr lang="cs-CZ" sz="1050" dirty="0"/>
              <a:t>Dostupný pod licencí </a:t>
            </a:r>
            <a:r>
              <a:rPr lang="cs-CZ" sz="1050" dirty="0" err="1"/>
              <a:t>Wikimedia</a:t>
            </a:r>
            <a:r>
              <a:rPr lang="cs-CZ" sz="1050" dirty="0"/>
              <a:t> </a:t>
            </a:r>
            <a:r>
              <a:rPr lang="cs-CZ" sz="1050" dirty="0" err="1"/>
              <a:t>Commons</a:t>
            </a:r>
            <a:r>
              <a:rPr lang="cs-CZ" sz="1050" dirty="0"/>
              <a:t> na www: http://</a:t>
            </a:r>
            <a:r>
              <a:rPr lang="cs-CZ" sz="1050" dirty="0" smtClean="0"/>
              <a:t>cs.wikipedia.org/wiki/Soubor:Epidaurus_Theater.jpg</a:t>
            </a:r>
          </a:p>
        </p:txBody>
      </p:sp>
      <p:pic>
        <p:nvPicPr>
          <p:cNvPr id="14339" name="Picture 4" descr="http://upload.wikimedia.org/wikipedia/commons/0/0f/Epidaurus_Theat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980728"/>
            <a:ext cx="8266112" cy="3888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délník 3"/>
          <p:cNvSpPr/>
          <p:nvPr/>
        </p:nvSpPr>
        <p:spPr>
          <a:xfrm>
            <a:off x="3203848" y="260648"/>
            <a:ext cx="29523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2400" b="1" i="1" dirty="0" smtClean="0"/>
              <a:t>Řecké divadlo</a:t>
            </a:r>
            <a:endParaRPr lang="cs-CZ" sz="2400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Poznáš druhy a žánry literatury?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56792"/>
            <a:ext cx="4038600" cy="479813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EPIKA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LYRIKA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DRAMA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28800"/>
            <a:ext cx="4038600" cy="4968552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tragédie</a:t>
            </a:r>
            <a:endParaRPr lang="cs-CZ" dirty="0" smtClean="0"/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pohádka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tragikomedie</a:t>
            </a:r>
            <a:endParaRPr lang="cs-CZ" dirty="0" smtClean="0"/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povídka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balada</a:t>
            </a:r>
            <a:endParaRPr lang="cs-CZ" dirty="0" smtClean="0"/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pověst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komedie</a:t>
            </a:r>
            <a:endParaRPr lang="cs-CZ" dirty="0" smtClean="0"/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romance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román</a:t>
            </a:r>
            <a:endParaRPr lang="cs-CZ" dirty="0" smtClean="0"/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epos</a:t>
            </a:r>
            <a:endParaRPr lang="cs-CZ" dirty="0" smtClean="0"/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novela</a:t>
            </a:r>
            <a:endParaRPr lang="cs-CZ" dirty="0" smtClean="0"/>
          </a:p>
          <a:p>
            <a:pPr>
              <a:lnSpc>
                <a:spcPct val="160000"/>
              </a:lnSpc>
              <a:spcBef>
                <a:spcPts val="0"/>
              </a:spcBef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Slide </a:t>
            </a:r>
            <a:r>
              <a:rPr lang="cs-CZ" dirty="0" smtClean="0"/>
              <a:t>13 -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Epika – pohádka, pověst, román, epos, povídka, novela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Lyrika – balada, romance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Drama – tragédie, komedie, tragikomedie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r>
              <a:rPr lang="cs-CZ" dirty="0" smtClean="0"/>
              <a:t>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prezentace je určena k výkladu učiva o druzích a žánrech literatury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č</a:t>
            </a:r>
            <a:r>
              <a:rPr lang="cs-CZ" dirty="0" smtClean="0"/>
              <a:t>asová dotace: max. 2 hodiny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548680"/>
            <a:ext cx="7854696" cy="4896544"/>
          </a:xfrm>
        </p:spPr>
        <p:txBody>
          <a:bodyPr>
            <a:normAutofit/>
          </a:bodyPr>
          <a:lstStyle/>
          <a:p>
            <a:pPr algn="l">
              <a:lnSpc>
                <a:spcPct val="170000"/>
              </a:lnSpc>
              <a:spcBef>
                <a:spcPts val="0"/>
              </a:spcBef>
            </a:pPr>
            <a:r>
              <a:rPr lang="cs-CZ" sz="2800" b="1" u="sng" dirty="0" smtClean="0"/>
              <a:t>Použité zdroje:</a:t>
            </a:r>
          </a:p>
          <a:p>
            <a:pPr algn="l">
              <a:lnSpc>
                <a:spcPct val="170000"/>
              </a:lnSpc>
              <a:spcBef>
                <a:spcPts val="0"/>
              </a:spcBef>
            </a:pPr>
            <a:r>
              <a:rPr lang="cs-CZ" sz="2400" dirty="0" smtClean="0"/>
              <a:t>FOGLAR, J.: </a:t>
            </a:r>
            <a:r>
              <a:rPr lang="cs-CZ" sz="2400" i="1" dirty="0" smtClean="0"/>
              <a:t>Hoši od Bobří řeky. </a:t>
            </a:r>
            <a:r>
              <a:rPr lang="cs-CZ" sz="2400" dirty="0" smtClean="0"/>
              <a:t>Praha: Olympia, 1999. ISBN 80-7033-582-3.</a:t>
            </a:r>
          </a:p>
          <a:p>
            <a:pPr lvl="0" algn="l">
              <a:lnSpc>
                <a:spcPct val="170000"/>
              </a:lnSpc>
              <a:spcBef>
                <a:spcPts val="0"/>
              </a:spcBef>
            </a:pPr>
            <a:r>
              <a:rPr lang="cs-CZ" sz="2400" dirty="0" smtClean="0">
                <a:cs typeface="Times New Roman" pitchFamily="18" charset="0"/>
              </a:rPr>
              <a:t>KRATOCHVÍL, M.: Potkal </a:t>
            </a:r>
            <a:r>
              <a:rPr lang="cs-CZ" sz="2400" dirty="0" err="1" smtClean="0">
                <a:cs typeface="Times New Roman" pitchFamily="18" charset="0"/>
              </a:rPr>
              <a:t>kočkodán</a:t>
            </a:r>
            <a:r>
              <a:rPr lang="cs-CZ" sz="2400" dirty="0" smtClean="0">
                <a:cs typeface="Times New Roman" pitchFamily="18" charset="0"/>
              </a:rPr>
              <a:t> </a:t>
            </a:r>
            <a:r>
              <a:rPr lang="cs-CZ" sz="2400" dirty="0" err="1" smtClean="0">
                <a:cs typeface="Times New Roman" pitchFamily="18" charset="0"/>
              </a:rPr>
              <a:t>kočkonora</a:t>
            </a:r>
            <a:r>
              <a:rPr lang="cs-CZ" sz="2400" dirty="0" smtClean="0">
                <a:cs typeface="Times New Roman" pitchFamily="18" charset="0"/>
              </a:rPr>
              <a:t>. Praha: Albatros, 2000. </a:t>
            </a:r>
            <a:r>
              <a:rPr lang="cs-CZ" sz="2400" dirty="0" smtClean="0"/>
              <a:t>ISBN 80-00-00866-1 .</a:t>
            </a:r>
          </a:p>
          <a:p>
            <a:pPr lvl="0" algn="l">
              <a:lnSpc>
                <a:spcPct val="170000"/>
              </a:lnSpc>
              <a:spcBef>
                <a:spcPts val="0"/>
              </a:spcBef>
            </a:pPr>
            <a:r>
              <a:rPr lang="cs-CZ" smtClean="0"/>
              <a:t>Obrázky </a:t>
            </a:r>
            <a:r>
              <a:rPr lang="cs-CZ" dirty="0" smtClean="0"/>
              <a:t>jsou dostupné pod licencí Microsoft </a:t>
            </a:r>
            <a:r>
              <a:rPr lang="cs-CZ" smtClean="0"/>
              <a:t>na Office.</a:t>
            </a:r>
            <a:r>
              <a:rPr lang="cs-CZ" dirty="0" err="1" smtClean="0"/>
              <a:t>com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317</TotalTime>
  <Words>524</Words>
  <Application>Microsoft Office PowerPoint</Application>
  <PresentationFormat>Předvádění na obrazovce (4:3)</PresentationFormat>
  <Paragraphs>143</Paragraphs>
  <Slides>16</Slides>
  <Notes>16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Tok</vt:lpstr>
      <vt:lpstr>Snímek 1</vt:lpstr>
      <vt:lpstr>LITERATURA</vt:lpstr>
      <vt:lpstr>Literatura</vt:lpstr>
      <vt:lpstr>Snímek 4</vt:lpstr>
      <vt:lpstr>Literární druhy</vt:lpstr>
      <vt:lpstr>LYRIKA    EPIKA</vt:lpstr>
      <vt:lpstr>Miloš Kratochvíl  Každý chvilku tahá pilku</vt:lpstr>
      <vt:lpstr>Snímek 8</vt:lpstr>
      <vt:lpstr>Jaroslav Foglar Hoši od Bobří řeky</vt:lpstr>
      <vt:lpstr>Snímek 10</vt:lpstr>
      <vt:lpstr>DRAMA</vt:lpstr>
      <vt:lpstr>Snímek 12</vt:lpstr>
      <vt:lpstr>Poznáš druhy a žánry literatury?</vt:lpstr>
      <vt:lpstr> Slide 13 - řešení</vt:lpstr>
      <vt:lpstr>Metodika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Janička</dc:creator>
  <cp:lastModifiedBy>Janička</cp:lastModifiedBy>
  <cp:revision>23</cp:revision>
  <dcterms:created xsi:type="dcterms:W3CDTF">2011-12-27T14:30:17Z</dcterms:created>
  <dcterms:modified xsi:type="dcterms:W3CDTF">2012-06-07T20:23:56Z</dcterms:modified>
</cp:coreProperties>
</file>