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71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70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4E4D7A8-5C87-4170-946A-E219A94BFF02}" type="datetimeFigureOut">
              <a:rPr lang="cs-CZ" smtClean="0"/>
              <a:pPr/>
              <a:t>3.3.2012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3061C0F-6B5D-4B07-8BEC-34F04AC44EF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4E4D7A8-5C87-4170-946A-E219A94BFF02}" type="datetimeFigureOut">
              <a:rPr lang="cs-CZ" smtClean="0"/>
              <a:pPr/>
              <a:t>3.3.2012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061C0F-6B5D-4B07-8BEC-34F04AC44EFB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4E4D7A8-5C87-4170-946A-E219A94BFF02}" type="datetimeFigureOut">
              <a:rPr lang="cs-CZ" smtClean="0"/>
              <a:pPr/>
              <a:t>3.3.2012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061C0F-6B5D-4B07-8BEC-34F04AC44EFB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4E4D7A8-5C87-4170-946A-E219A94BFF02}" type="datetimeFigureOut">
              <a:rPr lang="cs-CZ" smtClean="0"/>
              <a:pPr/>
              <a:t>3.3.2012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061C0F-6B5D-4B07-8BEC-34F04AC44EFB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4E4D7A8-5C87-4170-946A-E219A94BFF02}" type="datetimeFigureOut">
              <a:rPr lang="cs-CZ" smtClean="0"/>
              <a:pPr/>
              <a:t>3.3.2012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061C0F-6B5D-4B07-8BEC-34F04AC44EF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4E4D7A8-5C87-4170-946A-E219A94BFF02}" type="datetimeFigureOut">
              <a:rPr lang="cs-CZ" smtClean="0"/>
              <a:pPr/>
              <a:t>3.3.2012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061C0F-6B5D-4B07-8BEC-34F04AC44EFB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4E4D7A8-5C87-4170-946A-E219A94BFF02}" type="datetimeFigureOut">
              <a:rPr lang="cs-CZ" smtClean="0"/>
              <a:pPr/>
              <a:t>3.3.2012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061C0F-6B5D-4B07-8BEC-34F04AC44EF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A4E4D7A8-5C87-4170-946A-E219A94BFF02}" type="datetimeFigureOut">
              <a:rPr lang="cs-CZ" smtClean="0"/>
              <a:pPr/>
              <a:t>3.3.2012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061C0F-6B5D-4B07-8BEC-34F04AC44EF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4E4D7A8-5C87-4170-946A-E219A94BFF02}" type="datetimeFigureOut">
              <a:rPr lang="cs-CZ" smtClean="0"/>
              <a:pPr/>
              <a:t>3.3.2012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3061C0F-6B5D-4B07-8BEC-34F04AC44EFB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4E4D7A8-5C87-4170-946A-E219A94BFF02}" type="datetimeFigureOut">
              <a:rPr lang="cs-CZ" smtClean="0"/>
              <a:pPr/>
              <a:t>3.3.2012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061C0F-6B5D-4B07-8BEC-34F04AC44EF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4E4D7A8-5C87-4170-946A-E219A94BFF02}" type="datetimeFigureOut">
              <a:rPr lang="cs-CZ" smtClean="0"/>
              <a:pPr/>
              <a:t>3.3.2012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061C0F-6B5D-4B07-8BEC-34F04AC44EF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A4E4D7A8-5C87-4170-946A-E219A94BFF02}" type="datetimeFigureOut">
              <a:rPr lang="cs-CZ" smtClean="0"/>
              <a:pPr/>
              <a:t>3.3.2012</a:t>
            </a:fld>
            <a:endParaRPr lang="cs-CZ" dirty="0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A3061C0F-6B5D-4B07-8BEC-34F04AC44EF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fyzikalniulohy.cz/_upload/00084/bruslarimantinel.png" TargetMode="External"/><Relationship Id="rId2" Type="http://schemas.openxmlformats.org/officeDocument/2006/relationships/hyperlink" Target="http://veronika.sovova.sweb.cz/testy/fyzika/W_P_E/kolo_E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umt.fme.vutbr.cz/~pkrejci/opory/dynamika/kapitola_4_priklad_soubory/image048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 txBox="1">
            <a:spLocks/>
          </p:cNvSpPr>
          <p:nvPr/>
        </p:nvSpPr>
        <p:spPr>
          <a:xfrm>
            <a:off x="1142976" y="4500570"/>
            <a:ext cx="6624736" cy="1437880"/>
          </a:xfrm>
          <a:prstGeom prst="rect">
            <a:avLst/>
          </a:prstGeom>
        </p:spPr>
        <p:txBody>
          <a:bodyPr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 </a:t>
            </a:r>
            <a:r>
              <a:rPr lang="cs-CZ" sz="1600" b="1" noProof="0" dirty="0" smtClean="0">
                <a:solidFill>
                  <a:srgbClr val="00B0F0"/>
                </a:solidFill>
              </a:rPr>
              <a:t>Materiál je určen pro žáky 8. ročníku, slouží k naučení nového učiva</a:t>
            </a:r>
            <a:r>
              <a:rPr lang="cs-CZ" sz="1600" b="1" dirty="0" smtClean="0">
                <a:solidFill>
                  <a:srgbClr val="00B0F0"/>
                </a:solidFill>
              </a:rPr>
              <a:t>. Vysvětlení, kdy pohybující se těleso má pohybovou energii, na čem pohybová energie závisí, jakou má značku a jednotku. Vyzkoušení jednoduchých pokusů. </a:t>
            </a:r>
            <a:endParaRPr kumimoji="0" lang="cs-CZ" sz="16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itle 2"/>
          <p:cNvSpPr txBox="1">
            <a:spLocks/>
          </p:cNvSpPr>
          <p:nvPr/>
        </p:nvSpPr>
        <p:spPr>
          <a:xfrm>
            <a:off x="928662" y="3714752"/>
            <a:ext cx="7577814" cy="464193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800" b="1" dirty="0" smtClean="0"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Pohybová (kinetická) energie tělesa</a:t>
            </a:r>
            <a:endParaRPr kumimoji="0" lang="cs-CZ" sz="2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428860" y="692696"/>
            <a:ext cx="642761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002060"/>
                </a:solidFill>
              </a:rPr>
              <a:t>Název školy: </a:t>
            </a:r>
            <a:r>
              <a:rPr lang="cs-CZ" b="1" dirty="0" smtClean="0">
                <a:solidFill>
                  <a:srgbClr val="002060"/>
                </a:solidFill>
              </a:rPr>
              <a:t>ZŠ Štětí, Ostrovní 300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Autor: </a:t>
            </a:r>
            <a:r>
              <a:rPr lang="cs-CZ" b="1" dirty="0" smtClean="0">
                <a:solidFill>
                  <a:srgbClr val="002060"/>
                </a:solidFill>
              </a:rPr>
              <a:t>Francová Alena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Vzdělávací oblast: Člověk a příroda_Fyzika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Datum: 10/2011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Název materiálu: </a:t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b="1" dirty="0" smtClean="0">
                <a:solidFill>
                  <a:srgbClr val="002060"/>
                </a:solidFill>
              </a:rPr>
              <a:t>VY_32_INOVACE_ FY.8.A.06_Fyzika pro 8. ročník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Název: </a:t>
            </a:r>
            <a:r>
              <a:rPr lang="cs-CZ" b="1" dirty="0" smtClean="0">
                <a:solidFill>
                  <a:srgbClr val="002060"/>
                </a:solidFill>
              </a:rPr>
              <a:t>Pohybová (kinetická) energie tělesa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Číslo operačního programu: </a:t>
            </a:r>
            <a:r>
              <a:rPr lang="cs-CZ" b="1" dirty="0" smtClean="0">
                <a:solidFill>
                  <a:srgbClr val="002060"/>
                </a:solidFill>
              </a:rPr>
              <a:t>CZ.1.07/1.4.00/21.1693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projektu: </a:t>
            </a:r>
            <a:r>
              <a:rPr lang="cs-CZ" b="1" dirty="0" smtClean="0">
                <a:solidFill>
                  <a:srgbClr val="002060"/>
                </a:solidFill>
              </a:rPr>
              <a:t>PRIMA ŠKOLA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5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1172" y="548680"/>
            <a:ext cx="1811936" cy="17281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840303"/>
          </a:xfrm>
        </p:spPr>
        <p:txBody>
          <a:bodyPr/>
          <a:lstStyle/>
          <a:p>
            <a:pPr>
              <a:buNone/>
            </a:pPr>
            <a:r>
              <a:rPr lang="cs-CZ" b="1" dirty="0">
                <a:solidFill>
                  <a:srgbClr val="0070C0"/>
                </a:solidFill>
              </a:rPr>
              <a:t>n</a:t>
            </a:r>
            <a:r>
              <a:rPr lang="cs-CZ" b="1" dirty="0" smtClean="0">
                <a:solidFill>
                  <a:srgbClr val="0070C0"/>
                </a:solidFill>
              </a:rPr>
              <a:t>apř. chlapec jedoucí na kolečkových bruslích narazí na kamaráda, který stojí na bruslích, a uvede ho do pohybu </a:t>
            </a:r>
          </a:p>
          <a:p>
            <a:pPr>
              <a:buNone/>
            </a:pPr>
            <a:r>
              <a:rPr lang="cs-CZ" b="1" dirty="0" smtClean="0">
                <a:solidFill>
                  <a:srgbClr val="0070C0"/>
                </a:solidFill>
              </a:rPr>
              <a:t>…vykoná tedy práci</a:t>
            </a:r>
          </a:p>
          <a:p>
            <a:pPr>
              <a:buNone/>
            </a:pPr>
            <a:r>
              <a:rPr lang="cs-CZ" b="1" dirty="0" smtClean="0">
                <a:solidFill>
                  <a:srgbClr val="0070C0"/>
                </a:solidFill>
              </a:rPr>
              <a:t>…říkáme, že pohybující se těleso má POHYBOVOU nebo také KINETICKOU energii</a:t>
            </a:r>
          </a:p>
          <a:p>
            <a:pPr>
              <a:buNone/>
            </a:pPr>
            <a:endParaRPr lang="cs-CZ" b="1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b="1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b="1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rgbClr val="7030A0"/>
                </a:solidFill>
                <a:effectLst/>
              </a:rPr>
              <a:t>Příklad z praxe:</a:t>
            </a:r>
            <a:endParaRPr lang="cs-CZ" sz="3600" b="1" u="sng" dirty="0">
              <a:solidFill>
                <a:srgbClr val="7030A0"/>
              </a:solidFill>
              <a:effectLst/>
            </a:endParaRPr>
          </a:p>
        </p:txBody>
      </p:sp>
      <p:pic>
        <p:nvPicPr>
          <p:cNvPr id="1028" name="Picture 4" descr="C:\Documents and Settings\radek\Local Settings\Temporary Internet Files\Content.IE5\JJL6E97M\MC90022183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43636" y="4000504"/>
            <a:ext cx="1022299" cy="1862633"/>
          </a:xfrm>
          <a:prstGeom prst="rect">
            <a:avLst/>
          </a:prstGeom>
          <a:noFill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18" y="4000504"/>
            <a:ext cx="2047875" cy="217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386610"/>
          </a:xfrm>
        </p:spPr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rgbClr val="FFFF00"/>
                </a:solidFill>
                <a:effectLst/>
              </a:rPr>
              <a:t>Velikost pohybové energie:</a:t>
            </a:r>
            <a:r>
              <a:rPr lang="cs-CZ" sz="3600" b="1" u="sng" dirty="0" smtClean="0">
                <a:solidFill>
                  <a:srgbClr val="002060"/>
                </a:solidFill>
              </a:rPr>
              <a:t/>
            </a:r>
            <a:br>
              <a:rPr lang="cs-CZ" sz="3600" b="1" u="sng" dirty="0" smtClean="0">
                <a:solidFill>
                  <a:srgbClr val="002060"/>
                </a:solidFill>
              </a:rPr>
            </a:br>
            <a:r>
              <a:rPr lang="cs-CZ" sz="3600" b="1" dirty="0" smtClean="0"/>
              <a:t>posuzujeme ji podle práce, kterou pohybující se těleso může vykonat, dokud se nezastaví.</a:t>
            </a:r>
            <a:br>
              <a:rPr lang="cs-CZ" sz="3600" b="1" dirty="0" smtClean="0"/>
            </a:br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600" b="1" dirty="0" smtClean="0"/>
              <a:t/>
            </a:r>
            <a:br>
              <a:rPr lang="cs-CZ" sz="3600" b="1" dirty="0" smtClean="0"/>
            </a:br>
            <a:endParaRPr lang="cs-CZ" sz="36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3286124"/>
            <a:ext cx="3962400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48" y="3357562"/>
            <a:ext cx="4714876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797436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FFFF00"/>
                </a:solidFill>
                <a:effectLst/>
              </a:rPr>
              <a:t>Značka pohybové (kinetické) energie:</a:t>
            </a:r>
            <a:br>
              <a:rPr lang="cs-CZ" sz="3600" b="1" dirty="0" smtClean="0">
                <a:solidFill>
                  <a:srgbClr val="FFFF00"/>
                </a:solidFill>
                <a:effectLst/>
              </a:rPr>
            </a:br>
            <a:r>
              <a:rPr lang="cs-CZ" sz="3600" b="1" dirty="0" smtClean="0">
                <a:solidFill>
                  <a:schemeClr val="tx1"/>
                </a:solidFill>
                <a:effectLst/>
              </a:rPr>
              <a:t>E</a:t>
            </a:r>
            <a:r>
              <a:rPr lang="cs-CZ" sz="3600" b="1" baseline="-25000" dirty="0" smtClean="0">
                <a:solidFill>
                  <a:schemeClr val="tx1"/>
                </a:solidFill>
                <a:effectLst/>
              </a:rPr>
              <a:t>k</a:t>
            </a:r>
            <a:r>
              <a:rPr lang="cs-CZ" sz="3600" b="1" dirty="0" smtClean="0">
                <a:solidFill>
                  <a:srgbClr val="FFFF00"/>
                </a:solidFill>
                <a:effectLst/>
              </a:rPr>
              <a:t/>
            </a:r>
            <a:br>
              <a:rPr lang="cs-CZ" sz="3600" b="1" dirty="0" smtClean="0">
                <a:solidFill>
                  <a:srgbClr val="FFFF00"/>
                </a:solidFill>
                <a:effectLst/>
              </a:rPr>
            </a:br>
            <a:r>
              <a:rPr lang="cs-CZ" sz="3600" b="1" dirty="0" smtClean="0">
                <a:solidFill>
                  <a:srgbClr val="FFFF00"/>
                </a:solidFill>
                <a:effectLst/>
              </a:rPr>
              <a:t>Jednotka pohybové (kinetické) energie:</a:t>
            </a:r>
            <a:br>
              <a:rPr lang="cs-CZ" sz="3600" b="1" dirty="0" smtClean="0">
                <a:solidFill>
                  <a:srgbClr val="FFFF00"/>
                </a:solidFill>
                <a:effectLst/>
              </a:rPr>
            </a:br>
            <a:r>
              <a:rPr lang="cs-CZ" sz="3600" b="1" dirty="0" smtClean="0">
                <a:solidFill>
                  <a:schemeClr val="tx1"/>
                </a:solidFill>
                <a:effectLst/>
              </a:rPr>
              <a:t>J (joule) </a:t>
            </a:r>
            <a:r>
              <a:rPr lang="cs-CZ" sz="3600" b="1" dirty="0" smtClean="0">
                <a:solidFill>
                  <a:srgbClr val="FFFF00"/>
                </a:solidFill>
                <a:effectLst/>
              </a:rPr>
              <a:t>…stejná jako u práce</a:t>
            </a:r>
            <a:endParaRPr lang="cs-CZ" sz="3600" b="1" dirty="0">
              <a:solidFill>
                <a:srgbClr val="FFFF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>
                <a:solidFill>
                  <a:srgbClr val="0070C0"/>
                </a:solidFill>
              </a:rPr>
              <a:t>1. </a:t>
            </a:r>
            <a:r>
              <a:rPr lang="cs-CZ" b="1" u="sng" dirty="0" smtClean="0">
                <a:solidFill>
                  <a:srgbClr val="0070C0"/>
                </a:solidFill>
              </a:rPr>
              <a:t>Položme kouli z plastu do mělkého žlábku. </a:t>
            </a:r>
            <a:r>
              <a:rPr lang="cs-CZ" b="1" dirty="0" smtClean="0">
                <a:solidFill>
                  <a:srgbClr val="0070C0"/>
                </a:solidFill>
              </a:rPr>
              <a:t>Nárazem ji uvedeme </a:t>
            </a:r>
            <a:r>
              <a:rPr lang="cs-CZ" b="1" dirty="0" smtClean="0">
                <a:solidFill>
                  <a:srgbClr val="00B050"/>
                </a:solidFill>
              </a:rPr>
              <a:t>do pohybu</a:t>
            </a:r>
            <a:r>
              <a:rPr lang="cs-CZ" b="1" dirty="0" smtClean="0">
                <a:solidFill>
                  <a:srgbClr val="0070C0"/>
                </a:solidFill>
              </a:rPr>
              <a:t>. Tím získá koule </a:t>
            </a:r>
            <a:r>
              <a:rPr lang="cs-CZ" b="1" dirty="0" smtClean="0">
                <a:solidFill>
                  <a:srgbClr val="00B050"/>
                </a:solidFill>
              </a:rPr>
              <a:t>pohybovou energii</a:t>
            </a:r>
            <a:r>
              <a:rPr lang="cs-CZ" b="1" dirty="0" smtClean="0">
                <a:solidFill>
                  <a:srgbClr val="0070C0"/>
                </a:solidFill>
              </a:rPr>
              <a:t>.</a:t>
            </a:r>
          </a:p>
          <a:p>
            <a:pPr>
              <a:buNone/>
            </a:pPr>
            <a:r>
              <a:rPr lang="cs-CZ" b="1" dirty="0" smtClean="0">
                <a:solidFill>
                  <a:srgbClr val="0070C0"/>
                </a:solidFill>
              </a:rPr>
              <a:t>Pohybující se koule narazí na váleček, posune ho po určité dráze a spolu s ním se zastaví. </a:t>
            </a:r>
          </a:p>
          <a:p>
            <a:pPr>
              <a:buNone/>
            </a:pPr>
            <a:r>
              <a:rPr lang="cs-CZ" b="1" dirty="0" smtClean="0">
                <a:solidFill>
                  <a:srgbClr val="00B050"/>
                </a:solidFill>
              </a:rPr>
              <a:t>Koule po nárazu na váleček vykonala určitou práci, podle níž posuzujeme pohybovou energii koule před nárazem.</a:t>
            </a:r>
          </a:p>
          <a:p>
            <a:pPr>
              <a:buNone/>
            </a:pP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rgbClr val="7030A0"/>
                </a:solidFill>
              </a:rPr>
              <a:t>Proveďme následující pokusy:</a:t>
            </a:r>
            <a:endParaRPr lang="cs-CZ" sz="3600" b="1" u="sng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>
                <a:solidFill>
                  <a:srgbClr val="0070C0"/>
                </a:solidFill>
              </a:rPr>
              <a:t>2. Nyní uvedeme </a:t>
            </a:r>
            <a:r>
              <a:rPr lang="cs-CZ" b="1" u="sng" dirty="0" smtClean="0">
                <a:solidFill>
                  <a:srgbClr val="00B050"/>
                </a:solidFill>
              </a:rPr>
              <a:t>tutéž kouli </a:t>
            </a:r>
            <a:r>
              <a:rPr lang="cs-CZ" b="1" dirty="0" smtClean="0">
                <a:solidFill>
                  <a:srgbClr val="0070C0"/>
                </a:solidFill>
              </a:rPr>
              <a:t>do pohybu </a:t>
            </a:r>
            <a:r>
              <a:rPr lang="cs-CZ" b="1" dirty="0" smtClean="0">
                <a:solidFill>
                  <a:srgbClr val="00B050"/>
                </a:solidFill>
              </a:rPr>
              <a:t>prudším nárazem</a:t>
            </a:r>
            <a:r>
              <a:rPr lang="cs-CZ" b="1" dirty="0" smtClean="0">
                <a:solidFill>
                  <a:srgbClr val="0070C0"/>
                </a:solidFill>
              </a:rPr>
              <a:t>. Koule se pohybuje </a:t>
            </a:r>
            <a:r>
              <a:rPr lang="cs-CZ" b="1" dirty="0" smtClean="0">
                <a:solidFill>
                  <a:srgbClr val="00B050"/>
                </a:solidFill>
              </a:rPr>
              <a:t>rychleji</a:t>
            </a:r>
            <a:r>
              <a:rPr lang="cs-CZ" b="1" dirty="0" smtClean="0">
                <a:solidFill>
                  <a:srgbClr val="0070C0"/>
                </a:solidFill>
              </a:rPr>
              <a:t>. Po nárazu na váleček ho posune po delší dráze než v prvním pokusu.</a:t>
            </a:r>
          </a:p>
          <a:p>
            <a:pPr>
              <a:buNone/>
            </a:pPr>
            <a:r>
              <a:rPr lang="cs-CZ" b="1" dirty="0" smtClean="0">
                <a:solidFill>
                  <a:srgbClr val="0070C0"/>
                </a:solidFill>
              </a:rPr>
              <a:t>    </a:t>
            </a:r>
            <a:r>
              <a:rPr lang="cs-CZ" b="1" dirty="0" smtClean="0">
                <a:solidFill>
                  <a:srgbClr val="7030A0"/>
                </a:solidFill>
              </a:rPr>
              <a:t>Koule má větší pohybovou energii.</a:t>
            </a:r>
          </a:p>
          <a:p>
            <a:pPr>
              <a:buNone/>
            </a:pPr>
            <a:r>
              <a:rPr lang="cs-CZ" b="1" dirty="0" smtClean="0">
                <a:solidFill>
                  <a:srgbClr val="0070C0"/>
                </a:solidFill>
              </a:rPr>
              <a:t>3. </a:t>
            </a:r>
            <a:r>
              <a:rPr lang="cs-CZ" b="1" u="sng" dirty="0" smtClean="0">
                <a:solidFill>
                  <a:srgbClr val="00B050"/>
                </a:solidFill>
              </a:rPr>
              <a:t>Nakonec uvedeme kouli o větší hmotnosti (ocelovou)</a:t>
            </a:r>
            <a:r>
              <a:rPr lang="cs-CZ" b="1" dirty="0" smtClean="0">
                <a:solidFill>
                  <a:srgbClr val="0070C0"/>
                </a:solidFill>
              </a:rPr>
              <a:t> do pohybu tak, aby měla přibližně stejnou rychlost jako koule z plastu v prvním pokusu.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/>
              <a:t>Pokračování pokusu:</a:t>
            </a:r>
            <a:endParaRPr lang="cs-CZ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>
                <a:solidFill>
                  <a:srgbClr val="0070C0"/>
                </a:solidFill>
              </a:rPr>
              <a:t>Pohybová energie tělesa je </a:t>
            </a:r>
            <a:r>
              <a:rPr lang="cs-CZ" b="1" dirty="0" smtClean="0">
                <a:solidFill>
                  <a:srgbClr val="002060"/>
                </a:solidFill>
              </a:rPr>
              <a:t>větší</a:t>
            </a:r>
            <a:r>
              <a:rPr lang="cs-CZ" b="1" dirty="0" smtClean="0">
                <a:solidFill>
                  <a:srgbClr val="0070C0"/>
                </a:solidFill>
              </a:rPr>
              <a:t>, pohybuje-li se těleso </a:t>
            </a:r>
            <a:r>
              <a:rPr lang="cs-CZ" b="1" dirty="0" smtClean="0">
                <a:solidFill>
                  <a:srgbClr val="002060"/>
                </a:solidFill>
              </a:rPr>
              <a:t>větší rychlostí</a:t>
            </a:r>
            <a:r>
              <a:rPr lang="cs-CZ" b="1" dirty="0" smtClean="0">
                <a:solidFill>
                  <a:srgbClr val="0070C0"/>
                </a:solidFill>
              </a:rPr>
              <a:t>.</a:t>
            </a:r>
          </a:p>
          <a:p>
            <a:pPr>
              <a:buNone/>
            </a:pPr>
            <a:r>
              <a:rPr lang="cs-CZ" b="1" dirty="0" smtClean="0">
                <a:solidFill>
                  <a:srgbClr val="0070C0"/>
                </a:solidFill>
              </a:rPr>
              <a:t>Pohybová energie tělesa </a:t>
            </a:r>
            <a:r>
              <a:rPr lang="cs-CZ" b="1" dirty="0" smtClean="0">
                <a:solidFill>
                  <a:srgbClr val="002060"/>
                </a:solidFill>
              </a:rPr>
              <a:t>závisí na hmotnosti tělesa</a:t>
            </a:r>
            <a:r>
              <a:rPr lang="cs-CZ" b="1" dirty="0" smtClean="0">
                <a:solidFill>
                  <a:srgbClr val="0070C0"/>
                </a:solidFill>
              </a:rPr>
              <a:t>.</a:t>
            </a:r>
          </a:p>
          <a:p>
            <a:pPr>
              <a:buNone/>
            </a:pPr>
            <a:r>
              <a:rPr lang="cs-CZ" b="1" dirty="0" smtClean="0">
                <a:solidFill>
                  <a:srgbClr val="0070C0"/>
                </a:solidFill>
              </a:rPr>
              <a:t>Pohybují-li se dvě tělesa stejnou rychlostí, má těleso o větší hmotnosti větší pohybovou energii.</a:t>
            </a:r>
          </a:p>
          <a:p>
            <a:pPr>
              <a:buNone/>
            </a:pPr>
            <a:r>
              <a:rPr lang="cs-CZ" b="1" dirty="0" smtClean="0">
                <a:solidFill>
                  <a:srgbClr val="0070C0"/>
                </a:solidFill>
              </a:rPr>
              <a:t>Těleso </a:t>
            </a:r>
            <a:r>
              <a:rPr lang="cs-CZ" b="1" dirty="0" smtClean="0">
                <a:solidFill>
                  <a:srgbClr val="002060"/>
                </a:solidFill>
              </a:rPr>
              <a:t>v klidu má nulovou pohybovou energii</a:t>
            </a:r>
            <a:r>
              <a:rPr lang="cs-CZ" b="1" dirty="0" smtClean="0">
                <a:solidFill>
                  <a:srgbClr val="0070C0"/>
                </a:solidFill>
              </a:rPr>
              <a:t>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rgbClr val="00B050"/>
                </a:solidFill>
              </a:rPr>
              <a:t>Výsledky pokusů:</a:t>
            </a:r>
            <a:endParaRPr lang="cs-CZ" sz="3600" b="1" u="sng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cs-CZ" b="1" dirty="0" smtClean="0">
                <a:solidFill>
                  <a:srgbClr val="0070C0"/>
                </a:solidFill>
              </a:rPr>
              <a:t>Jakou měla sekera přibližně pohybovou energii těsně před dopadem, když na špalek působila silou asi 700 N a zarazila se do hloubky 15 cm?</a:t>
            </a:r>
          </a:p>
          <a:p>
            <a:pPr>
              <a:buNone/>
            </a:pPr>
            <a:r>
              <a:rPr lang="cs-CZ" b="1" dirty="0" smtClean="0"/>
              <a:t>F = 700 </a:t>
            </a:r>
            <a:r>
              <a:rPr lang="en-US" b="1" dirty="0" smtClean="0"/>
              <a:t>[</a:t>
            </a:r>
            <a:r>
              <a:rPr lang="cs-CZ" b="1" dirty="0" smtClean="0"/>
              <a:t>N</a:t>
            </a:r>
            <a:r>
              <a:rPr lang="en-US" b="1" dirty="0" smtClean="0"/>
              <a:t>]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s = 15 cm = 0,15 </a:t>
            </a:r>
            <a:r>
              <a:rPr lang="en-US" b="1" dirty="0" smtClean="0"/>
              <a:t>[</a:t>
            </a:r>
            <a:r>
              <a:rPr lang="cs-CZ" b="1" dirty="0" smtClean="0"/>
              <a:t>m</a:t>
            </a:r>
            <a:r>
              <a:rPr lang="en-US" b="1" dirty="0" smtClean="0"/>
              <a:t>]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E</a:t>
            </a:r>
            <a:r>
              <a:rPr lang="cs-CZ" b="1" baseline="-25000" dirty="0" smtClean="0"/>
              <a:t>k</a:t>
            </a:r>
            <a:r>
              <a:rPr lang="cs-CZ" b="1" dirty="0" smtClean="0"/>
              <a:t> = ? </a:t>
            </a:r>
            <a:r>
              <a:rPr lang="en-US" b="1" dirty="0" smtClean="0"/>
              <a:t>[</a:t>
            </a:r>
            <a:r>
              <a:rPr lang="cs-CZ" b="1" dirty="0" smtClean="0"/>
              <a:t>J</a:t>
            </a:r>
            <a:r>
              <a:rPr lang="en-US" b="1" dirty="0" smtClean="0"/>
              <a:t>]</a:t>
            </a:r>
            <a:r>
              <a:rPr lang="cs-CZ" b="1" dirty="0" smtClean="0"/>
              <a:t>  Pohybová energie Ek sekery těsně před dopadem je tak velká jako práce W, kterou sekera vykonala, než se zastavila ve špalku:</a:t>
            </a:r>
          </a:p>
          <a:p>
            <a:pPr>
              <a:buNone/>
            </a:pPr>
            <a:r>
              <a:rPr lang="cs-CZ" b="1" dirty="0" smtClean="0"/>
              <a:t>E</a:t>
            </a:r>
            <a:r>
              <a:rPr lang="cs-CZ" b="1" baseline="-25000" dirty="0" smtClean="0"/>
              <a:t>k</a:t>
            </a:r>
            <a:r>
              <a:rPr lang="cs-CZ" b="1" dirty="0" smtClean="0"/>
              <a:t> = W</a:t>
            </a:r>
          </a:p>
          <a:p>
            <a:pPr>
              <a:buNone/>
            </a:pPr>
            <a:r>
              <a:rPr lang="cs-CZ" b="1" dirty="0" smtClean="0">
                <a:solidFill>
                  <a:srgbClr val="0070C0"/>
                </a:solidFill>
              </a:rPr>
              <a:t>W = F </a:t>
            </a:r>
            <a:r>
              <a:rPr lang="cs-CZ" b="1" dirty="0" smtClean="0">
                <a:solidFill>
                  <a:srgbClr val="0070C0"/>
                </a:solidFill>
              </a:rPr>
              <a:t>· </a:t>
            </a:r>
            <a:r>
              <a:rPr lang="cs-CZ" b="1" dirty="0" smtClean="0">
                <a:solidFill>
                  <a:srgbClr val="0070C0"/>
                </a:solidFill>
              </a:rPr>
              <a:t>s = 700 </a:t>
            </a:r>
            <a:r>
              <a:rPr lang="cs-CZ" b="1" dirty="0" smtClean="0">
                <a:solidFill>
                  <a:srgbClr val="0070C0"/>
                </a:solidFill>
              </a:rPr>
              <a:t>· </a:t>
            </a:r>
            <a:r>
              <a:rPr lang="cs-CZ" b="1" dirty="0" smtClean="0">
                <a:solidFill>
                  <a:srgbClr val="0070C0"/>
                </a:solidFill>
              </a:rPr>
              <a:t>0,15 = 105 J = E</a:t>
            </a:r>
            <a:r>
              <a:rPr lang="cs-CZ" b="1" baseline="-25000" dirty="0" smtClean="0">
                <a:solidFill>
                  <a:srgbClr val="0070C0"/>
                </a:solidFill>
              </a:rPr>
              <a:t>k</a:t>
            </a:r>
            <a:endParaRPr lang="cs-CZ" b="1" baseline="-25000" dirty="0">
              <a:solidFill>
                <a:srgbClr val="0070C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rgbClr val="7030A0"/>
                </a:solidFill>
              </a:rPr>
              <a:t>Příklad:</a:t>
            </a:r>
            <a:endParaRPr lang="cs-CZ" sz="3600" b="1" u="sng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None/>
            </a:pPr>
            <a:r>
              <a:rPr lang="cs-CZ" b="1" dirty="0" smtClean="0">
                <a:solidFill>
                  <a:srgbClr val="00B050"/>
                </a:solidFill>
              </a:rPr>
              <a:t>1.  a) Uveď alespoň dva příklady těles, které mají pohybovou energii.</a:t>
            </a:r>
          </a:p>
          <a:p>
            <a:pPr marL="514350" indent="-514350">
              <a:buNone/>
            </a:pPr>
            <a:r>
              <a:rPr lang="cs-CZ" b="1" dirty="0" smtClean="0">
                <a:solidFill>
                  <a:srgbClr val="00B050"/>
                </a:solidFill>
              </a:rPr>
              <a:t>      b)  U každého příkladu vysvětli, jak se projeví, že těleso má pohybovou energii.</a:t>
            </a:r>
            <a:endParaRPr lang="cs-CZ" b="1" dirty="0">
              <a:solidFill>
                <a:srgbClr val="00B050"/>
              </a:solidFill>
            </a:endParaRPr>
          </a:p>
          <a:p>
            <a:pPr marL="514350" indent="-514350">
              <a:buNone/>
            </a:pPr>
            <a:r>
              <a:rPr lang="cs-CZ" b="1" dirty="0" smtClean="0">
                <a:solidFill>
                  <a:srgbClr val="00B050"/>
                </a:solidFill>
              </a:rPr>
              <a:t>2. Kdy je pohybová energie tělesa nulová?</a:t>
            </a:r>
          </a:p>
          <a:p>
            <a:pPr marL="514350" indent="-514350">
              <a:buNone/>
            </a:pPr>
            <a:r>
              <a:rPr lang="cs-CZ" b="1" dirty="0" smtClean="0">
                <a:solidFill>
                  <a:srgbClr val="00B050"/>
                </a:solidFill>
              </a:rPr>
              <a:t>3. Jak můžeš zvětšit pohybovou energii tělesa? Uveď příklady.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0070C0"/>
                </a:solidFill>
              </a:rPr>
              <a:t>Odpovězte ústně:</a:t>
            </a:r>
            <a:endParaRPr lang="cs-CZ" sz="36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940444"/>
          </a:xfrm>
        </p:spPr>
        <p:txBody>
          <a:bodyPr>
            <a:normAutofit fontScale="90000"/>
          </a:bodyPr>
          <a:lstStyle/>
          <a:p>
            <a:r>
              <a:rPr lang="cs-CZ" sz="3600" b="1" dirty="0" smtClean="0"/>
              <a:t>1. Po dálnici jede </a:t>
            </a:r>
            <a:r>
              <a:rPr lang="cs-CZ" sz="3600" b="1" dirty="0" smtClean="0">
                <a:solidFill>
                  <a:srgbClr val="FFFF00"/>
                </a:solidFill>
                <a:effectLst/>
              </a:rPr>
              <a:t>automobil A</a:t>
            </a:r>
            <a:r>
              <a:rPr lang="cs-CZ" sz="3600" b="1" dirty="0" smtClean="0"/>
              <a:t> a za ním </a:t>
            </a:r>
            <a:r>
              <a:rPr lang="cs-CZ" sz="3600" b="1" dirty="0" smtClean="0">
                <a:solidFill>
                  <a:srgbClr val="FFFF00"/>
                </a:solidFill>
              </a:rPr>
              <a:t>automobil B</a:t>
            </a:r>
            <a:r>
              <a:rPr lang="cs-CZ" sz="3600" b="1" dirty="0" smtClean="0"/>
              <a:t>. Oba mají </a:t>
            </a:r>
            <a:r>
              <a:rPr lang="cs-CZ" sz="3600" b="1" dirty="0" smtClean="0">
                <a:solidFill>
                  <a:srgbClr val="FFFF00"/>
                </a:solidFill>
              </a:rPr>
              <a:t>stejné hmotnosti</a:t>
            </a:r>
            <a:r>
              <a:rPr lang="cs-CZ" sz="3600" b="1" dirty="0" smtClean="0"/>
              <a:t>. Porovnej vzájemně jejich pohybové energie vzhledem k dálnici v okamžiku, kdy </a:t>
            </a:r>
            <a:r>
              <a:rPr lang="cs-CZ" sz="3600" b="1" dirty="0" smtClean="0">
                <a:solidFill>
                  <a:srgbClr val="FFFF00"/>
                </a:solidFill>
              </a:rPr>
              <a:t>automobil B předjíždí automobil A</a:t>
            </a:r>
            <a:r>
              <a:rPr lang="cs-CZ" sz="3600" b="1" dirty="0" smtClean="0"/>
              <a:t>.</a:t>
            </a:r>
            <a:br>
              <a:rPr lang="cs-CZ" sz="3600" b="1" dirty="0" smtClean="0"/>
            </a:br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 smtClean="0"/>
              <a:t/>
            </a:r>
            <a:br>
              <a:rPr lang="en-US" sz="3600" b="1" dirty="0" smtClean="0"/>
            </a:br>
            <a:endParaRPr lang="cs-CZ" sz="3600" b="1" dirty="0"/>
          </a:p>
        </p:txBody>
      </p:sp>
      <p:pic>
        <p:nvPicPr>
          <p:cNvPr id="3074" name="Picture 2" descr="C:\Documents and Settings\radek\Local Settings\Temporary Internet Files\Content.IE5\88PIHV8M\MP90038606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4" y="3429000"/>
            <a:ext cx="3857652" cy="25717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LcParenR"/>
            </a:pPr>
            <a:r>
              <a:rPr lang="cs-CZ" b="1" dirty="0" smtClean="0">
                <a:solidFill>
                  <a:srgbClr val="00B050"/>
                </a:solidFill>
              </a:rPr>
              <a:t>Automobil A má větší pohybovou (kinetickou) energii E</a:t>
            </a:r>
            <a:r>
              <a:rPr lang="cs-CZ" b="1" baseline="-25000" dirty="0" smtClean="0">
                <a:solidFill>
                  <a:srgbClr val="00B050"/>
                </a:solidFill>
              </a:rPr>
              <a:t>k</a:t>
            </a:r>
            <a:r>
              <a:rPr lang="cs-CZ" b="1" dirty="0" smtClean="0">
                <a:solidFill>
                  <a:srgbClr val="00B050"/>
                </a:solidFill>
              </a:rPr>
              <a:t> než automobil B.</a:t>
            </a:r>
          </a:p>
          <a:p>
            <a:pPr marL="514350" indent="-514350">
              <a:buAutoNum type="alphaLcParenR"/>
            </a:pPr>
            <a:endParaRPr lang="cs-CZ" b="1" dirty="0" smtClean="0">
              <a:solidFill>
                <a:srgbClr val="00B050"/>
              </a:solidFill>
            </a:endParaRPr>
          </a:p>
          <a:p>
            <a:pPr marL="514350" indent="-514350">
              <a:buAutoNum type="alphaLcParenR"/>
            </a:pP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Automobil B má větší pohybovou (kinetickou) energii E</a:t>
            </a:r>
            <a:r>
              <a:rPr lang="cs-CZ" b="1" baseline="-25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k</a:t>
            </a: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než automobil A.</a:t>
            </a:r>
          </a:p>
          <a:p>
            <a:pPr marL="514350" indent="-514350">
              <a:buAutoNum type="alphaLcParenR"/>
            </a:pPr>
            <a:endParaRPr lang="cs-CZ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514350" indent="-514350">
              <a:buAutoNum type="alphaLcParenR"/>
            </a:pP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Oba automobily mají stále stejnou pohybovou (kinetickou) energii E</a:t>
            </a:r>
            <a:r>
              <a:rPr lang="cs-CZ" b="1" baseline="-25000" dirty="0" smtClean="0">
                <a:solidFill>
                  <a:schemeClr val="accent2">
                    <a:lumMod val="75000"/>
                  </a:schemeClr>
                </a:solidFill>
              </a:rPr>
              <a:t>k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Vyberte správnou odpověď:</a:t>
            </a:r>
            <a:endParaRPr lang="cs-CZ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571744"/>
            <a:ext cx="8229600" cy="3554419"/>
          </a:xfrm>
        </p:spPr>
        <p:txBody>
          <a:bodyPr/>
          <a:lstStyle/>
          <a:p>
            <a:pPr marL="514350" indent="-514350">
              <a:buNone/>
            </a:pP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a) Obě mají stejnou pohybovou energii.</a:t>
            </a:r>
          </a:p>
          <a:p>
            <a:pPr marL="514350" indent="-514350">
              <a:buAutoNum type="alphaLcParenR"/>
            </a:pPr>
            <a:endParaRPr lang="cs-CZ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514350" indent="-514350">
              <a:buNone/>
            </a:pP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b) Petra má 1,5 krát větší pohybovou energii.</a:t>
            </a:r>
          </a:p>
          <a:p>
            <a:pPr marL="514350" indent="-514350">
              <a:buNone/>
            </a:pPr>
            <a:endParaRPr lang="cs-CZ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514350" indent="-514350">
              <a:buNone/>
            </a:pP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c) Ivana má 1,5 krát větší pohybovou energii.</a:t>
            </a:r>
            <a:endParaRPr lang="cs-CZ" b="1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54230"/>
          </a:xfrm>
        </p:spPr>
        <p:txBody>
          <a:bodyPr>
            <a:normAutofit fontScale="90000"/>
          </a:bodyPr>
          <a:lstStyle/>
          <a:p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600" b="1" dirty="0" smtClean="0"/>
              <a:t>2. Po trati běží vedle sebe Petra a Ivana. </a:t>
            </a:r>
            <a:r>
              <a:rPr lang="cs-CZ" sz="3600" b="1" u="sng" dirty="0" smtClean="0">
                <a:solidFill>
                  <a:srgbClr val="00B050"/>
                </a:solidFill>
              </a:rPr>
              <a:t>Co můžeš říci o jejich pohybových energiích vzhledem k trati</a:t>
            </a:r>
            <a:r>
              <a:rPr lang="cs-CZ" sz="3600" b="1" dirty="0" smtClean="0"/>
              <a:t>, </a:t>
            </a:r>
            <a:r>
              <a:rPr lang="cs-CZ" sz="3600" b="1" dirty="0" smtClean="0">
                <a:solidFill>
                  <a:srgbClr val="0070C0"/>
                </a:solidFill>
              </a:rPr>
              <a:t>když Ivana má 1,5 krát větší hmotnost než Petra</a:t>
            </a:r>
            <a:r>
              <a:rPr lang="cs-CZ" sz="3600" b="1" dirty="0" smtClean="0"/>
              <a:t>? </a:t>
            </a:r>
            <a:br>
              <a:rPr lang="cs-CZ" sz="3600" b="1" dirty="0" smtClean="0"/>
            </a:br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600" b="1" dirty="0" smtClean="0"/>
              <a:t> </a:t>
            </a:r>
            <a:br>
              <a:rPr lang="cs-CZ" sz="3600" b="1" dirty="0" smtClean="0"/>
            </a:br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600" b="1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cs-CZ" sz="36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600" b="1" dirty="0" smtClean="0"/>
              <a:t/>
            </a:r>
            <a:br>
              <a:rPr lang="cs-CZ" sz="3600" b="1" dirty="0" smtClean="0"/>
            </a:br>
            <a:endParaRPr lang="cs-CZ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>
                <a:solidFill>
                  <a:srgbClr val="00B050"/>
                </a:solidFill>
              </a:rPr>
              <a:t>galerie office</a:t>
            </a:r>
          </a:p>
          <a:p>
            <a:r>
              <a:rPr lang="cs-CZ" sz="2000" b="1" dirty="0" smtClean="0"/>
              <a:t>doc. RNDr. Růžena  Kolářová, CSc., PaedDr. Jiří Bohuněk, Fyzika pro 8. ročník základní školy, nakladatelství Prometheus, 2004, ISBN 80-7196-149-3.</a:t>
            </a:r>
          </a:p>
          <a:p>
            <a:r>
              <a:rPr lang="cs-CZ" sz="2000" b="1" dirty="0" smtClean="0">
                <a:hlinkClick r:id="rId2"/>
              </a:rPr>
              <a:t>http://veronika.sovova.sweb.cz/testy/fyzika/W_P_E/kolo_E.jpg</a:t>
            </a:r>
            <a:r>
              <a:rPr lang="cs-CZ" sz="2000" b="1" dirty="0" smtClean="0"/>
              <a:t> </a:t>
            </a:r>
            <a:r>
              <a:rPr lang="en-US" sz="2000" b="1" dirty="0" smtClean="0"/>
              <a:t>[</a:t>
            </a:r>
            <a:r>
              <a:rPr lang="cs-CZ" sz="2000" b="1" dirty="0" smtClean="0"/>
              <a:t>cit: 2011-10-06</a:t>
            </a:r>
            <a:r>
              <a:rPr lang="en-US" sz="2000" b="1" dirty="0" smtClean="0"/>
              <a:t>]</a:t>
            </a:r>
            <a:endParaRPr lang="cs-CZ" sz="2000" b="1" dirty="0" smtClean="0"/>
          </a:p>
          <a:p>
            <a:r>
              <a:rPr lang="cs-CZ" sz="2000" b="1" dirty="0" smtClean="0">
                <a:hlinkClick r:id="rId3"/>
              </a:rPr>
              <a:t>http://fyzikalniulohy.cz/_upload/00084/bruslarimantinel.png</a:t>
            </a:r>
            <a:r>
              <a:rPr lang="en-US" sz="2000" b="1" dirty="0" smtClean="0"/>
              <a:t> [</a:t>
            </a:r>
            <a:r>
              <a:rPr lang="cs-CZ" sz="2000" b="1" dirty="0" smtClean="0"/>
              <a:t>cit: 2011-10-06</a:t>
            </a:r>
            <a:r>
              <a:rPr lang="en-US" sz="2000" b="1" dirty="0" smtClean="0"/>
              <a:t>]</a:t>
            </a:r>
            <a:endParaRPr lang="cs-CZ" sz="2000" b="1" dirty="0" smtClean="0"/>
          </a:p>
          <a:p>
            <a:r>
              <a:rPr lang="cs-CZ" sz="2000" b="1" dirty="0" smtClean="0">
                <a:hlinkClick r:id="rId4"/>
              </a:rPr>
              <a:t>http://www.</a:t>
            </a:r>
            <a:r>
              <a:rPr lang="cs-CZ" sz="2000" b="1" dirty="0" err="1" smtClean="0">
                <a:hlinkClick r:id="rId4"/>
              </a:rPr>
              <a:t>umt.fme.vutbr.cz</a:t>
            </a:r>
            <a:r>
              <a:rPr lang="cs-CZ" sz="2000" b="1" dirty="0" smtClean="0">
                <a:hlinkClick r:id="rId4"/>
              </a:rPr>
              <a:t>/~</a:t>
            </a:r>
            <a:r>
              <a:rPr lang="cs-CZ" sz="2000" b="1" dirty="0" err="1" smtClean="0">
                <a:hlinkClick r:id="rId4"/>
              </a:rPr>
              <a:t>pkrejci</a:t>
            </a:r>
            <a:r>
              <a:rPr lang="cs-CZ" sz="2000" b="1" dirty="0" smtClean="0">
                <a:hlinkClick r:id="rId4"/>
              </a:rPr>
              <a:t>/opory/dynamika/kapitola_4_</a:t>
            </a:r>
            <a:r>
              <a:rPr lang="cs-CZ" sz="2000" b="1" dirty="0" err="1" smtClean="0">
                <a:hlinkClick r:id="rId4"/>
              </a:rPr>
              <a:t>priklad</a:t>
            </a:r>
            <a:r>
              <a:rPr lang="cs-CZ" sz="2000" b="1" dirty="0" smtClean="0">
                <a:hlinkClick r:id="rId4"/>
              </a:rPr>
              <a:t>_soubory/image048.jpg</a:t>
            </a:r>
            <a:r>
              <a:rPr lang="en-US" sz="2000" b="1" dirty="0" smtClean="0"/>
              <a:t> [</a:t>
            </a:r>
            <a:r>
              <a:rPr lang="cs-CZ" sz="2000" b="1" dirty="0" smtClean="0"/>
              <a:t>cit: 2011-10-06</a:t>
            </a:r>
            <a:r>
              <a:rPr lang="en-US" sz="2000" b="1" dirty="0" smtClean="0"/>
              <a:t>]</a:t>
            </a:r>
            <a:endParaRPr lang="cs-CZ" sz="2000" b="1" dirty="0" smtClean="0"/>
          </a:p>
          <a:p>
            <a:endParaRPr lang="cs-CZ" sz="2000" b="1" dirty="0" smtClean="0"/>
          </a:p>
          <a:p>
            <a:endParaRPr lang="cs-CZ" sz="2400" b="1" dirty="0" smtClean="0">
              <a:solidFill>
                <a:srgbClr val="00B050"/>
              </a:solidFill>
            </a:endParaRPr>
          </a:p>
          <a:p>
            <a:endParaRPr lang="cs-CZ" sz="2400" b="1" dirty="0">
              <a:solidFill>
                <a:srgbClr val="00B05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Použité zdroje: </a:t>
            </a:r>
            <a:endParaRPr lang="cs-CZ" sz="3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109</TotalTime>
  <Words>606</Words>
  <Application>Microsoft Office PowerPoint</Application>
  <PresentationFormat>Předvádění na obrazovce (4:3)</PresentationFormat>
  <Paragraphs>59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Shluk</vt:lpstr>
      <vt:lpstr>Snímek 1</vt:lpstr>
      <vt:lpstr>Příklad z praxe:</vt:lpstr>
      <vt:lpstr>Velikost pohybové energie: posuzujeme ji podle práce, kterou pohybující se těleso může vykonat, dokud se nezastaví.    </vt:lpstr>
      <vt:lpstr>Značka pohybové (kinetické) energie: Ek Jednotka pohybové (kinetické) energie: J (joule) …stejná jako u práce</vt:lpstr>
      <vt:lpstr>Proveďme následující pokusy:</vt:lpstr>
      <vt:lpstr>Pokračování pokusu:</vt:lpstr>
      <vt:lpstr>Výsledky pokusů:</vt:lpstr>
      <vt:lpstr>Příklad:</vt:lpstr>
      <vt:lpstr>Odpovězte ústně:</vt:lpstr>
      <vt:lpstr>1. Po dálnici jede automobil A a za ním automobil B. Oba mají stejné hmotnosti. Porovnej vzájemně jejich pohybové energie vzhledem k dálnici v okamžiku, kdy automobil B předjíždí automobil A.     </vt:lpstr>
      <vt:lpstr>Vyberte správnou odpověď:</vt:lpstr>
      <vt:lpstr>           2. Po trati běží vedle sebe Petra a Ivana. Co můžeš říci o jejich pohybových energiích vzhledem k trati, když Ivana má 1,5 krát větší hmotnost než Petra?             </vt:lpstr>
      <vt:lpstr>Použité zdroje: 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Pohybová energie tělesa</dc:title>
  <dc:creator>Home</dc:creator>
  <cp:lastModifiedBy>Dum</cp:lastModifiedBy>
  <cp:revision>29</cp:revision>
  <dcterms:created xsi:type="dcterms:W3CDTF">2010-08-13T19:01:38Z</dcterms:created>
  <dcterms:modified xsi:type="dcterms:W3CDTF">2012-03-03T21:43:09Z</dcterms:modified>
</cp:coreProperties>
</file>