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66" d="100"/>
          <a:sy n="66" d="100"/>
        </p:scale>
        <p:origin x="-1284" y="-9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1EA1CD2-3419-4961-92E5-713019D0CEC5}" type="datetimeFigureOut">
              <a:rPr lang="cs-CZ"/>
              <a:pPr>
                <a:defRPr/>
              </a:pPr>
              <a:t>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CAE157E-01A9-4AC2-ABEE-BC72C5175C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850325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Ová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44F44E-CCCC-4C9E-9159-D4235C6CC5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0305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30DA94E-27F6-4CDA-A8A5-7D54FFAF56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275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Ová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Ová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Ová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171B1A-1189-48E7-83DA-AE26C42F1E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47200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87081-1FE2-42AB-B5E5-F8DA115FCA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4584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AE6FB-00D2-4E1D-9DE9-264927EFC6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714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7FD12EE-C09F-4751-A5A0-DE0DB0B2AD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087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3EDA5-F14A-4AD4-86DF-2B2743EB84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5317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Přímá spojnice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Přímá spojnice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nice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ABD7BDA-E8E4-40FF-95CE-6D9BD480FB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21071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nice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Přímá spojnice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187387F-082E-4821-8BFE-542C9C16B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7173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DE243-E435-4242-9BBB-0A198264B7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4272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32212-1A33-40CD-AB4E-597404F6EF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7870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1032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4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895382D-E0BA-4EC1-8817-25204778C4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795" r:id="rId4"/>
    <p:sldLayoutId id="2147483796" r:id="rId5"/>
    <p:sldLayoutId id="2147483803" r:id="rId6"/>
    <p:sldLayoutId id="2147483797" r:id="rId7"/>
    <p:sldLayoutId id="2147483804" r:id="rId8"/>
    <p:sldLayoutId id="2147483805" r:id="rId9"/>
    <p:sldLayoutId id="2147483798" r:id="rId10"/>
    <p:sldLayoutId id="214748379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67811969"/>
              </p:ext>
            </p:extLst>
          </p:nvPr>
        </p:nvGraphicFramePr>
        <p:xfrm>
          <a:off x="1665288" y="2414588"/>
          <a:ext cx="5813425" cy="2896051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ZŠ Třeboň, Sokolská 296, 379 01 Třeboň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Mgr. Miroslava Tomanová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 VY_42_INOVACE_4080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Slovní úlohy s procenty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Slovní úlohy řešené pomocí  rovnic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Matematika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8.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1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Materiál obsahuje čtyři slovní úlohy s procenty, vedoucí k řešení pomocí lineárních rovnic.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Calibri" pitchFamily="34" charset="0"/>
                          <a:cs typeface="Times New Roman" pitchFamily="18" charset="0"/>
                        </a:rPr>
                        <a:t>Řeší praktické slovní úlohy s procenty, k jejichž řešení je nutno využít znalosti lineárních rovnic.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Calibri" pitchFamily="34" charset="0"/>
                        </a:rPr>
                        <a:t>Pracovní list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/>
              <a:t>Slovní úlohy řešené pomocí rovnic </a:t>
            </a:r>
          </a:p>
        </p:txBody>
      </p:sp>
      <p:sp>
        <p:nvSpPr>
          <p:cNvPr id="9219" name="Podnadpis 4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cs-CZ" sz="3200" smtClean="0"/>
              <a:t>úlohy s procenty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Obdélník 3"/>
          <p:cNvSpPr>
            <a:spLocks noChangeArrowheads="1"/>
          </p:cNvSpPr>
          <p:nvPr/>
        </p:nvSpPr>
        <p:spPr bwMode="auto">
          <a:xfrm>
            <a:off x="468313" y="549275"/>
            <a:ext cx="8280400" cy="255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4000"/>
              <a:t>1. Helena měla o 20% větší úspory než Dana. Dohromady měly uspořeno 1 804 Kč. Kolik uspořila Helena a kolik Dana?</a:t>
            </a:r>
          </a:p>
        </p:txBody>
      </p:sp>
      <p:pic>
        <p:nvPicPr>
          <p:cNvPr id="10243" name="Picture 2" descr="C:\Users\ZSTREBON\AppData\Local\Microsoft\Windows\Temporary Internet Files\Content.IE5\1ZU83S3S\MC9002950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363" y="3429000"/>
            <a:ext cx="3278187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5246375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hlinkClick r:id="rId3" action="ppaction://hlinksldjump"/>
              </a:rPr>
              <a:t>Řešení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323850" y="333375"/>
            <a:ext cx="8280400" cy="304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3200" dirty="0"/>
              <a:t>2. Tři pracovníci dostali za svou práci dohromady 1 </a:t>
            </a:r>
            <a:r>
              <a:rPr lang="cs-CZ" sz="3200" dirty="0" smtClean="0"/>
              <a:t>218 </a:t>
            </a:r>
            <a:r>
              <a:rPr lang="cs-CZ" sz="3200" dirty="0"/>
              <a:t>Kč. Rozdělili se o ně </a:t>
            </a:r>
            <a:r>
              <a:rPr lang="cs-CZ" sz="3200" dirty="0" smtClean="0"/>
              <a:t>  podle </a:t>
            </a:r>
            <a:r>
              <a:rPr lang="cs-CZ" sz="3200" dirty="0"/>
              <a:t>svých výkonů tak, že první dostal </a:t>
            </a:r>
            <a:r>
              <a:rPr lang="cs-CZ" sz="3200" dirty="0" smtClean="0"/>
              <a:t>        o </a:t>
            </a:r>
            <a:r>
              <a:rPr lang="cs-CZ" sz="3200" dirty="0"/>
              <a:t>20% méně než druhý a třetí o 45 Kč více než druhý. Kolik korun dostali </a:t>
            </a:r>
            <a:r>
              <a:rPr lang="cs-CZ" sz="3200" dirty="0" smtClean="0"/>
              <a:t>jednotliví </a:t>
            </a:r>
            <a:r>
              <a:rPr lang="cs-CZ" sz="3200" dirty="0"/>
              <a:t>pracovníci?</a:t>
            </a:r>
          </a:p>
        </p:txBody>
      </p:sp>
      <p:pic>
        <p:nvPicPr>
          <p:cNvPr id="11267" name="Picture 2" descr="C:\Users\ZSTREBON\AppData\Local\Microsoft\Windows\Temporary Internet Files\Content.IE5\9LIJR6PS\MC900150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4050" y="3240088"/>
            <a:ext cx="3389313" cy="2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683568" y="5318423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hlinkClick r:id="rId3" action="ppaction://hlinksldjump"/>
              </a:rPr>
              <a:t>Řešení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Obdélník 1"/>
          <p:cNvSpPr>
            <a:spLocks noChangeArrowheads="1"/>
          </p:cNvSpPr>
          <p:nvPr/>
        </p:nvSpPr>
        <p:spPr bwMode="auto">
          <a:xfrm>
            <a:off x="384175" y="487363"/>
            <a:ext cx="8291513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3200"/>
              <a:t>3. Ve třídě má třetina žáků vyznamenání, 60% žáků prospělo a dva žáci neprospěli. Kolik žáků je ve třídě?</a:t>
            </a:r>
          </a:p>
        </p:txBody>
      </p:sp>
      <p:pic>
        <p:nvPicPr>
          <p:cNvPr id="12291" name="Picture 2" descr="C:\Users\ZSTREBON\AppData\Local\Microsoft\Windows\Temporary Internet Files\Content.IE5\4ZR9VBDC\MC9003433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9338" y="2205038"/>
            <a:ext cx="3562350" cy="370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246375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hlinkClick r:id="rId3" action="ppaction://hlinksldjump"/>
              </a:rPr>
              <a:t>Řešení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Obdélník 1"/>
          <p:cNvSpPr>
            <a:spLocks noChangeArrowheads="1"/>
          </p:cNvSpPr>
          <p:nvPr/>
        </p:nvSpPr>
        <p:spPr bwMode="auto">
          <a:xfrm>
            <a:off x="468313" y="260350"/>
            <a:ext cx="8135937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3200" dirty="0"/>
              <a:t>4.Při první cestě autem se spotřebovalo 20% benzínu, který je v nádrži, při druhé cestě se spotřebovalo 10%  benzínu z množství, které zůstalo po první cestě. </a:t>
            </a:r>
            <a:r>
              <a:rPr lang="cs-CZ" sz="3200" dirty="0" smtClean="0"/>
              <a:t>        Po </a:t>
            </a:r>
            <a:r>
              <a:rPr lang="cs-CZ" sz="3200" dirty="0"/>
              <a:t>obou cestách zůstalo v nádrži 9 litrů. Kolik litrů benzínu bylo v nádrži na začátku?</a:t>
            </a:r>
          </a:p>
        </p:txBody>
      </p:sp>
      <p:pic>
        <p:nvPicPr>
          <p:cNvPr id="13315" name="Picture 2" descr="C:\Users\ZSTREBON\AppData\Local\Microsoft\Windows\Temporary Internet Files\Content.IE5\1ZU83S3S\MC9002316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463" y="3446463"/>
            <a:ext cx="3265487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280725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hlinkClick r:id="rId3" action="ppaction://hlinksldjump"/>
              </a:rPr>
              <a:t>Řešení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Řešení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r>
              <a:rPr lang="cs-CZ" dirty="0" smtClean="0"/>
              <a:t>Helena měla naspořeno 984 Kč, Dana 820 Kč.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První </a:t>
            </a:r>
            <a:r>
              <a:rPr lang="cs-CZ" dirty="0" smtClean="0"/>
              <a:t>pracovník </a:t>
            </a:r>
            <a:r>
              <a:rPr lang="cs-CZ" dirty="0" smtClean="0"/>
              <a:t>dostal přibližně 621 Kč, druhý 775 Kč a třetí 821 Kč.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Ve třídě je 30 žáků.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 nádrži bylo 12,5 litrů benzínu.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				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483780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hlinkClick r:id="rId2" action="ppaction://hlinksldjump"/>
              </a:rPr>
              <a:t>Další příklad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364502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hlinkClick r:id="rId3" action="ppaction://hlinksldjump"/>
              </a:rPr>
              <a:t>Další příklad</a:t>
            </a:r>
            <a:endParaRPr lang="cs-CZ" b="1" dirty="0"/>
          </a:p>
        </p:txBody>
      </p:sp>
      <p:sp>
        <p:nvSpPr>
          <p:cNvPr id="9" name="TextovéPole 8">
            <a:hlinkClick r:id="rId4" action="ppaction://hlinksldjump"/>
          </p:cNvPr>
          <p:cNvSpPr txBox="1"/>
          <p:nvPr/>
        </p:nvSpPr>
        <p:spPr>
          <a:xfrm>
            <a:off x="6300192" y="239744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hlinkClick r:id="rId4" action="ppaction://hlinksldjump"/>
              </a:rPr>
              <a:t>Další příklad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3614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Obdélník 1"/>
          <p:cNvSpPr>
            <a:spLocks noChangeArrowheads="1"/>
          </p:cNvSpPr>
          <p:nvPr/>
        </p:nvSpPr>
        <p:spPr bwMode="auto">
          <a:xfrm>
            <a:off x="395288" y="188913"/>
            <a:ext cx="7921625" cy="203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Použitá literatura:</a:t>
            </a:r>
          </a:p>
          <a:p>
            <a:r>
              <a:rPr lang="cs-CZ"/>
              <a:t>CZUDEK, Pavel, et al. </a:t>
            </a:r>
            <a:r>
              <a:rPr lang="cs-CZ" i="1"/>
              <a:t>Slovní úlohy řešené rovnicemi : pro žáky a učitele ZŠ, studenty a profesory SŠ</a:t>
            </a:r>
            <a:r>
              <a:rPr lang="cs-CZ"/>
              <a:t>. 3. vydání. Praha : HAV, 2005. 153 s. ISBN 80-903625-0-8.</a:t>
            </a:r>
          </a:p>
          <a:p>
            <a:endParaRPr lang="cs-CZ"/>
          </a:p>
          <a:p>
            <a:r>
              <a:rPr lang="cs-CZ"/>
              <a:t>Ilustrace:</a:t>
            </a:r>
          </a:p>
          <a:p>
            <a:r>
              <a:rPr lang="cs-CZ"/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179</TotalTime>
  <Words>208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Slovní úlohy řešené pomocí rovnic </vt:lpstr>
      <vt:lpstr>Snímek 3</vt:lpstr>
      <vt:lpstr>Snímek 4</vt:lpstr>
      <vt:lpstr>Snímek 5</vt:lpstr>
      <vt:lpstr>Snímek 6</vt:lpstr>
      <vt:lpstr>Řešení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Dum</cp:lastModifiedBy>
  <cp:revision>23</cp:revision>
  <dcterms:created xsi:type="dcterms:W3CDTF">2010-10-19T08:27:42Z</dcterms:created>
  <dcterms:modified xsi:type="dcterms:W3CDTF">2012-06-08T18:10:54Z</dcterms:modified>
</cp:coreProperties>
</file>