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1F096-143B-49A0-8B98-FD36B99D0F44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8B8CF-9A87-490F-9965-6D78134467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661CB-6E3E-4F9C-BAB1-30CCEB98BB3A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4567E-E1FE-4D8B-A90F-3B6ACA415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3D5AF-D5AF-40C3-9E14-73C881A4FC01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7FE71-A8A3-4291-A6C5-28EC4145C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F1F26-0CCC-4E11-BB3C-A5C38EFA725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2D958-4BFE-4057-AD33-025DB4BAB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B4089-4FEA-4EB9-89EE-46CFE920302F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93A6A-EE38-4C6E-93B6-0B52FBEC1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86208-1EC1-4E55-A3AD-4CDF66B97D77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67E77-C974-415E-A93C-F516185A0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0A1F0-D031-4333-B353-6AF8EF05E66D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4C9F7-D6F7-412C-9152-7E0335E9D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9F97D-A55A-48C2-ADCE-28C54D8E7058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E57C7-70E1-4D4B-94E1-294B6CDFF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49B81-5B17-451D-B98A-8F24916ADDC6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1DDA2-1C62-441A-9EEF-6AA2333394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E655F-6914-46DB-8B3F-5E5BEA34F430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444D3-A669-47AF-97C6-A178F2EF9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B010E-421B-4A98-AE1F-7013324FF452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63BCF-1D1A-4105-A702-5F0803380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500692C-23EB-4D03-B670-6AFEF4952996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5FA4589C-2581-40BE-BA93-6C208252C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8" r:id="rId7"/>
    <p:sldLayoutId id="2147483699" r:id="rId8"/>
    <p:sldLayoutId id="2147483700" r:id="rId9"/>
    <p:sldLayoutId id="2147483691" r:id="rId10"/>
    <p:sldLayoutId id="214748370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02" name="Object 6"/>
          <p:cNvGraphicFramePr>
            <a:graphicFrameLocks noGrp="1" noChangeAspect="1"/>
          </p:cNvGraphicFramePr>
          <p:nvPr>
            <p:ph idx="1"/>
          </p:nvPr>
        </p:nvGraphicFramePr>
        <p:xfrm>
          <a:off x="73025" y="12700"/>
          <a:ext cx="9094788" cy="6818313"/>
        </p:xfrm>
        <a:graphic>
          <a:graphicData uri="http://schemas.openxmlformats.org/presentationml/2006/ole">
            <p:oleObj spid="_x0000_s4102" name="Prezentace" r:id="rId3" imgW="4209434" imgH="3156233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179388" y="2781300"/>
            <a:ext cx="8964612" cy="4076700"/>
          </a:xfrm>
        </p:spPr>
        <p:txBody>
          <a:bodyPr/>
          <a:lstStyle/>
          <a:p>
            <a:pPr marL="17463" indent="0">
              <a:buFont typeface="Symbol" pitchFamily="18" charset="2"/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77875" y="908050"/>
            <a:ext cx="7543800" cy="15843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accent2">
                    <a:lumMod val="50000"/>
                  </a:schemeClr>
                </a:solidFill>
                <a:latin typeface="Arial" charset="0"/>
              </a:rPr>
              <a:t>Archimédův zákon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ZSTREBON\AppData\Local\Microsoft\Windows\Temporary Internet Files\Content.IE5\1ZU83S3S\MC9002337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924175"/>
            <a:ext cx="5249863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15888"/>
            <a:ext cx="8893175" cy="6742112"/>
          </a:xfrm>
        </p:spPr>
        <p:txBody>
          <a:bodyPr/>
          <a:lstStyle/>
          <a:p>
            <a:pPr marL="17463" indent="0" algn="ctr">
              <a:buFont typeface="Symbol" pitchFamily="18" charset="2"/>
              <a:buNone/>
            </a:pPr>
            <a:r>
              <a:rPr lang="cs-CZ" sz="6000" b="1" smtClean="0"/>
              <a:t>Umíš odpovědět</a:t>
            </a:r>
          </a:p>
          <a:p>
            <a:pPr marL="17463" indent="0" algn="ctr">
              <a:buFont typeface="Symbol" pitchFamily="18" charset="2"/>
              <a:buNone/>
            </a:pPr>
            <a:r>
              <a:rPr lang="cs-CZ" sz="9600" smtClean="0"/>
              <a:t>?</a:t>
            </a:r>
          </a:p>
          <a:p>
            <a:pPr marL="17463" indent="0">
              <a:buFont typeface="Symbol" pitchFamily="18" charset="2"/>
              <a:buNone/>
            </a:pPr>
            <a:r>
              <a:rPr lang="cs-CZ" sz="3600" smtClean="0"/>
              <a:t>Víš kdo byl Archimédes</a:t>
            </a:r>
          </a:p>
          <a:p>
            <a:pPr marL="17463" indent="0">
              <a:buFont typeface="Symbol" pitchFamily="18" charset="2"/>
              <a:buNone/>
            </a:pPr>
            <a:r>
              <a:rPr lang="cs-CZ" sz="3600" smtClean="0"/>
              <a:t>O čem je Archimédův zákon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4221163"/>
            <a:ext cx="3167063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 descr="C:\Users\ZSTREBON\AppData\Local\Microsoft\Windows\Temporary Internet Files\Content.IE5\4ZR9VBDC\MC9001979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4157663"/>
            <a:ext cx="2663825" cy="2439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88913"/>
            <a:ext cx="9144000" cy="6669087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sz="3600" dirty="0">
                <a:solidFill>
                  <a:srgbClr val="000000"/>
                </a:solidFill>
              </a:rPr>
              <a:t>každé těleso v kapalině / plovoucí i klesající/ je nadlehčováno vzhůru </a:t>
            </a:r>
            <a:r>
              <a:rPr lang="cs-CZ" sz="3600" i="1" dirty="0">
                <a:solidFill>
                  <a:srgbClr val="000000"/>
                </a:solidFill>
              </a:rPr>
              <a:t>vztlakovou silou </a:t>
            </a:r>
            <a:r>
              <a:rPr lang="cs-CZ" sz="3600" dirty="0">
                <a:solidFill>
                  <a:srgbClr val="000000"/>
                </a:solidFill>
              </a:rPr>
              <a:t>F</a:t>
            </a:r>
            <a:r>
              <a:rPr lang="cs-CZ" sz="3600" baseline="-25000" dirty="0">
                <a:solidFill>
                  <a:srgbClr val="000000"/>
                </a:solidFill>
              </a:rPr>
              <a:t>VZ</a:t>
            </a:r>
            <a:r>
              <a:rPr lang="cs-CZ" sz="3600" dirty="0">
                <a:solidFill>
                  <a:srgbClr val="000000"/>
                </a:solidFill>
              </a:rPr>
              <a:t> 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sz="3600" dirty="0">
                <a:solidFill>
                  <a:srgbClr val="000000"/>
                </a:solidFill>
              </a:rPr>
              <a:t>je určena výslednicí tlakových sil kapaliny působících na spodní a horní plochu tělesa</a:t>
            </a:r>
            <a:r>
              <a:rPr lang="cs-CZ" sz="3600" b="1" dirty="0">
                <a:solidFill>
                  <a:srgbClr val="000000"/>
                </a:solidFill>
              </a:rPr>
              <a:t>    </a:t>
            </a:r>
            <a:endParaRPr lang="cs-CZ" sz="3600" b="1" dirty="0" smtClean="0">
              <a:solidFill>
                <a:srgbClr val="000000"/>
              </a:solidFill>
            </a:endParaRP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endParaRPr lang="cs-CZ" sz="3600" dirty="0">
              <a:solidFill>
                <a:srgbClr val="000000"/>
              </a:solidFill>
            </a:endParaRP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endParaRPr lang="cs-CZ" sz="3600" dirty="0" smtClean="0">
              <a:solidFill>
                <a:srgbClr val="000000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 smtClean="0">
                <a:solidFill>
                  <a:srgbClr val="000000"/>
                </a:solidFill>
              </a:rPr>
              <a:t>         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600" dirty="0">
              <a:solidFill>
                <a:srgbClr val="000000"/>
              </a:solidFill>
            </a:endParaRP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sz="3600" dirty="0">
                <a:solidFill>
                  <a:srgbClr val="000000"/>
                </a:solidFill>
              </a:rPr>
              <a:t>velikost </a:t>
            </a:r>
            <a:r>
              <a:rPr lang="cs-CZ" sz="3600" b="1" dirty="0">
                <a:solidFill>
                  <a:srgbClr val="000000"/>
                </a:solidFill>
              </a:rPr>
              <a:t>F</a:t>
            </a:r>
            <a:r>
              <a:rPr lang="cs-CZ" sz="3600" b="1" baseline="-25000" dirty="0">
                <a:solidFill>
                  <a:srgbClr val="000000"/>
                </a:solidFill>
              </a:rPr>
              <a:t>VZ</a:t>
            </a:r>
            <a:r>
              <a:rPr lang="cs-CZ" sz="3600" dirty="0">
                <a:solidFill>
                  <a:srgbClr val="000000"/>
                </a:solidFill>
              </a:rPr>
              <a:t> závisí na objemu </a:t>
            </a:r>
            <a:r>
              <a:rPr lang="cs-CZ" sz="3600" dirty="0" smtClean="0">
                <a:solidFill>
                  <a:srgbClr val="000000"/>
                </a:solidFill>
              </a:rPr>
              <a:t>tělesa </a:t>
            </a:r>
            <a:r>
              <a:rPr lang="cs-CZ" sz="3600" b="1" dirty="0" err="1" smtClean="0">
                <a:solidFill>
                  <a:srgbClr val="000000"/>
                </a:solidFill>
              </a:rPr>
              <a:t>V</a:t>
            </a:r>
            <a:r>
              <a:rPr lang="cs-CZ" sz="3600" b="1" baseline="-25000" dirty="0" err="1" smtClean="0">
                <a:solidFill>
                  <a:srgbClr val="000000"/>
                </a:solidFill>
              </a:rPr>
              <a:t>t</a:t>
            </a:r>
            <a:r>
              <a:rPr lang="cs-CZ" sz="3600" dirty="0" smtClean="0">
                <a:solidFill>
                  <a:srgbClr val="000000"/>
                </a:solidFill>
              </a:rPr>
              <a:t>, </a:t>
            </a:r>
            <a:r>
              <a:rPr lang="cs-CZ" sz="3600" dirty="0">
                <a:solidFill>
                  <a:srgbClr val="000000"/>
                </a:solidFill>
              </a:rPr>
              <a:t>hustotě </a:t>
            </a:r>
            <a:r>
              <a:rPr lang="cs-CZ" sz="3600" dirty="0" smtClean="0">
                <a:solidFill>
                  <a:srgbClr val="000000"/>
                </a:solidFill>
              </a:rPr>
              <a:t>kapaliny</a:t>
            </a:r>
            <a:r>
              <a:rPr lang="cs-CZ" sz="3600" b="1" dirty="0" smtClean="0">
                <a:solidFill>
                  <a:srgbClr val="000000"/>
                </a:solidFill>
              </a:rPr>
              <a:t> </a:t>
            </a:r>
            <a:r>
              <a:rPr lang="el-GR" sz="3600" b="1" dirty="0" smtClean="0">
                <a:solidFill>
                  <a:srgbClr val="000000"/>
                </a:solidFill>
              </a:rPr>
              <a:t>ρ</a:t>
            </a:r>
            <a:r>
              <a:rPr lang="cs-CZ" sz="3600" b="1" dirty="0" smtClean="0">
                <a:solidFill>
                  <a:srgbClr val="000000"/>
                </a:solidFill>
              </a:rPr>
              <a:t> </a:t>
            </a:r>
            <a:r>
              <a:rPr lang="cs-CZ" sz="3600" dirty="0" smtClean="0">
                <a:solidFill>
                  <a:srgbClr val="000000"/>
                </a:solidFill>
              </a:rPr>
              <a:t>a </a:t>
            </a:r>
            <a:r>
              <a:rPr lang="cs-CZ" sz="3600" dirty="0">
                <a:solidFill>
                  <a:srgbClr val="000000"/>
                </a:solidFill>
              </a:rPr>
              <a:t>gravitačním </a:t>
            </a:r>
            <a:r>
              <a:rPr lang="cs-CZ" sz="3600" dirty="0" smtClean="0">
                <a:solidFill>
                  <a:srgbClr val="000000"/>
                </a:solidFill>
              </a:rPr>
              <a:t>zrychlení</a:t>
            </a:r>
            <a:r>
              <a:rPr lang="cs-CZ" sz="3600" b="1" dirty="0" smtClean="0">
                <a:solidFill>
                  <a:srgbClr val="000000"/>
                </a:solidFill>
              </a:rPr>
              <a:t> g</a:t>
            </a:r>
            <a:endParaRPr lang="cs-CZ" sz="3600" b="1" dirty="0">
              <a:solidFill>
                <a:srgbClr val="000000"/>
              </a:solidFill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565400"/>
            <a:ext cx="3889375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2565400"/>
            <a:ext cx="3981450" cy="277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60350"/>
            <a:ext cx="9144000" cy="6481763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800" b="1" dirty="0">
                <a:solidFill>
                  <a:schemeClr val="tx1"/>
                </a:solidFill>
              </a:rPr>
              <a:t>Výpočet</a:t>
            </a: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 vztlakové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síly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6600" b="1" dirty="0">
                <a:solidFill>
                  <a:schemeClr val="accent2">
                    <a:lumMod val="75000"/>
                  </a:schemeClr>
                </a:solidFill>
              </a:rPr>
              <a:t>F</a:t>
            </a:r>
            <a:r>
              <a:rPr lang="cs-CZ" sz="6600" b="1" baseline="-25000" dirty="0">
                <a:solidFill>
                  <a:schemeClr val="accent2">
                    <a:lumMod val="75000"/>
                  </a:schemeClr>
                </a:solidFill>
              </a:rPr>
              <a:t>VZ</a:t>
            </a:r>
            <a:r>
              <a:rPr lang="cs-CZ" sz="6600" b="1" dirty="0">
                <a:solidFill>
                  <a:schemeClr val="accent2">
                    <a:lumMod val="75000"/>
                  </a:schemeClr>
                </a:solidFill>
              </a:rPr>
              <a:t> = </a:t>
            </a:r>
            <a:r>
              <a:rPr lang="cs-CZ" sz="6600" b="1" dirty="0" err="1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6600" b="1" baseline="-25000" dirty="0" err="1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6600" b="1" dirty="0">
                <a:solidFill>
                  <a:schemeClr val="accent2">
                    <a:lumMod val="75000"/>
                  </a:schemeClr>
                </a:solidFill>
              </a:rPr>
              <a:t> . </a:t>
            </a:r>
            <a:r>
              <a:rPr lang="el-GR" sz="6600" b="1" dirty="0">
                <a:solidFill>
                  <a:schemeClr val="accent2">
                    <a:lumMod val="75000"/>
                  </a:schemeClr>
                </a:solidFill>
                <a:cs typeface="Arial" charset="0"/>
              </a:rPr>
              <a:t>ρ</a:t>
            </a:r>
            <a:r>
              <a:rPr lang="cs-CZ" sz="6600" b="1" baseline="-25000" dirty="0">
                <a:solidFill>
                  <a:schemeClr val="accent2">
                    <a:lumMod val="75000"/>
                  </a:schemeClr>
                </a:solidFill>
                <a:cs typeface="Arial" charset="0"/>
              </a:rPr>
              <a:t>k</a:t>
            </a:r>
            <a:r>
              <a:rPr lang="cs-CZ" sz="6600" b="1" dirty="0">
                <a:solidFill>
                  <a:schemeClr val="accent2">
                    <a:lumMod val="75000"/>
                  </a:schemeClr>
                </a:solidFill>
                <a:cs typeface="Arial" charset="0"/>
              </a:rPr>
              <a:t> . </a:t>
            </a:r>
            <a:r>
              <a:rPr lang="cs-CZ" sz="6600" b="1" dirty="0" smtClean="0">
                <a:solidFill>
                  <a:schemeClr val="accent2">
                    <a:lumMod val="75000"/>
                  </a:schemeClr>
                </a:solidFill>
                <a:cs typeface="Arial" charset="0"/>
              </a:rPr>
              <a:t>g</a:t>
            </a:r>
            <a:endParaRPr lang="cs-CZ" sz="6600" b="1" dirty="0">
              <a:solidFill>
                <a:schemeClr val="accent2">
                  <a:lumMod val="75000"/>
                </a:schemeClr>
              </a:solidFill>
              <a:cs typeface="Arial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6000" b="1" dirty="0" smtClean="0">
              <a:solidFill>
                <a:schemeClr val="accent2">
                  <a:lumMod val="75000"/>
                </a:schemeClr>
              </a:solidFill>
              <a:cs typeface="Arial" charset="0"/>
            </a:endParaRPr>
          </a:p>
          <a:p>
            <a:pPr marL="274320" indent="-27432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Znění Archimédova zákona 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Těleso ponořené do kapaliny je nadlehčováno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vztlakovou silou, která se rovná tíze kapaliny 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tejného objemu jako je objem tělesa.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74320" indent="-27432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6000" dirty="0">
              <a:solidFill>
                <a:schemeClr val="accent1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6000" b="1" dirty="0">
              <a:solidFill>
                <a:schemeClr val="accent2">
                  <a:lumMod val="75000"/>
                </a:schemeClr>
              </a:solidFill>
              <a:cs typeface="Arial" charset="0"/>
            </a:endParaRPr>
          </a:p>
          <a:p>
            <a:pPr marL="0" indent="0" algn="ctr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2133600"/>
            <a:ext cx="8713788" cy="47244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4400" dirty="0" smtClean="0"/>
              <a:t>Dlažební </a:t>
            </a:r>
            <a:r>
              <a:rPr lang="cs-CZ" sz="4400" dirty="0"/>
              <a:t>kostka o objemu  1 dm</a:t>
            </a:r>
            <a:r>
              <a:rPr lang="cs-CZ" sz="4400" baseline="30000" dirty="0"/>
              <a:t>3</a:t>
            </a:r>
            <a:r>
              <a:rPr lang="cs-CZ" sz="4400" dirty="0"/>
              <a:t> je zcela </a:t>
            </a:r>
            <a:r>
              <a:rPr lang="cs-CZ" sz="4400" dirty="0" smtClean="0"/>
              <a:t>ponořena </a:t>
            </a:r>
            <a:r>
              <a:rPr lang="cs-CZ" sz="4400" dirty="0"/>
              <a:t>do vody. Jak velkou silou je nadlehčována?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4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Příklad</a:t>
            </a:r>
            <a:endParaRPr lang="cs-CZ" sz="6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ZSTREBON\AppData\Local\Microsoft\Windows\Temporary Internet Files\Content.IE5\XJ5LUPFK\MP9004000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4292600"/>
            <a:ext cx="3403600" cy="226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1700808"/>
            <a:ext cx="8820471" cy="5157192"/>
          </a:xfrm>
          <a:blipFill rotWithShape="1">
            <a:blip r:embed="rId2"/>
            <a:stretch>
              <a:fillRect l="-1728" t="-2482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Řešení</a:t>
            </a:r>
            <a:endParaRPr lang="cs-CZ" sz="6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194" name="Picture 2" descr="C:\Users\ZSTREBON\AppData\Local\Microsoft\Windows\Temporary Internet Files\Content.IE5\8NBSO597\MP90026246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2781300"/>
            <a:ext cx="2773362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404813"/>
            <a:ext cx="8504238" cy="6192837"/>
          </a:xfrm>
        </p:spPr>
        <p:txBody>
          <a:bodyPr>
            <a:normAutofit/>
          </a:bodyPr>
          <a:lstStyle/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r>
              <a:rPr lang="cs-CZ" smtClean="0"/>
              <a:t>Použitá literatura  a zdroj obrázků :</a:t>
            </a:r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endParaRPr lang="cs-CZ" smtClean="0"/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r>
              <a:rPr lang="cs-CZ" smtClean="0"/>
              <a:t>TESAŘ, Jiří; JÁCHYM, František. </a:t>
            </a:r>
            <a:r>
              <a:rPr lang="cs-CZ" i="1" smtClean="0"/>
              <a:t>Fyzika 3 pro ZŠ : Světelné jevy, Mechanické vlastnosti látek</a:t>
            </a:r>
            <a:r>
              <a:rPr lang="cs-CZ" smtClean="0"/>
              <a:t>. 1. vydání. Praha : SPN, 2009. 120 s. ISBN 978-80-7235-414-6.</a:t>
            </a:r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endParaRPr lang="cs-CZ" smtClean="0"/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r>
              <a:rPr lang="cs-CZ" smtClean="0"/>
              <a:t>www.office.microsoft.com</a:t>
            </a:r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endParaRPr lang="cs-CZ" smtClean="0"/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r>
              <a:rPr lang="cs-CZ" i="1" smtClean="0"/>
              <a:t>Www.techmania.cz : Fyzika v pozadí</a:t>
            </a:r>
            <a:r>
              <a:rPr lang="cs-CZ" smtClean="0"/>
              <a:t> [online].  2008 [cit. 2011-09-13]. Edutorium. Dostupné z WWW: &lt;techmania.cz&gt;.</a:t>
            </a:r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endParaRPr lang="cs-CZ" smtClean="0"/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r>
              <a:rPr lang="cs-CZ" smtClean="0"/>
              <a:t>Vztlak#Dynamick.C3.BD vztlak. In </a:t>
            </a:r>
            <a:r>
              <a:rPr lang="cs-CZ" i="1" smtClean="0"/>
              <a:t>Wikipedia : the free encyclopedia</a:t>
            </a:r>
            <a:r>
              <a:rPr lang="cs-CZ" smtClean="0"/>
              <a:t> [online]. St. Petersburg (Florida) : Wikipedia Foundation, 6. 6. 2003, last modified on 7. 4. 2011 [cit. 2011-09-18]. Dostupné z WWW: &lt;h</a:t>
            </a:r>
            <a:r>
              <a:rPr lang="cs-CZ" smtClean="0">
                <a:latin typeface="Arial" charset="0"/>
              </a:rPr>
              <a:t>ttp://upload.wikimedia.org/wikipedia/commons/7/7a/Dead_sea_newspaper.jpg</a:t>
            </a:r>
            <a:r>
              <a:rPr lang="cs-CZ" smtClean="0"/>
              <a:t>&gt;.</a:t>
            </a:r>
          </a:p>
          <a:p>
            <a:pPr marL="44450" indent="0">
              <a:lnSpc>
                <a:spcPct val="90000"/>
              </a:lnSpc>
              <a:buFont typeface="Symbol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95</TotalTime>
  <Words>171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21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Prezentace</vt:lpstr>
      <vt:lpstr>Snímek 1</vt:lpstr>
      <vt:lpstr>Archimédův zákon</vt:lpstr>
      <vt:lpstr>Snímek 3</vt:lpstr>
      <vt:lpstr>Snímek 4</vt:lpstr>
      <vt:lpstr>Snímek 5</vt:lpstr>
      <vt:lpstr>Příklad</vt:lpstr>
      <vt:lpstr>Řešení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Archimédův zákon</dc:title>
  <dc:creator>ZSTREBON</dc:creator>
  <cp:lastModifiedBy>SlamovaLi</cp:lastModifiedBy>
  <cp:revision>12</cp:revision>
  <dcterms:created xsi:type="dcterms:W3CDTF">2011-09-13T18:00:36Z</dcterms:created>
  <dcterms:modified xsi:type="dcterms:W3CDTF">2012-06-11T08:32:09Z</dcterms:modified>
</cp:coreProperties>
</file>