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61" r:id="rId3"/>
    <p:sldId id="265" r:id="rId4"/>
    <p:sldId id="262" r:id="rId5"/>
    <p:sldId id="264" r:id="rId6"/>
    <p:sldId id="267" r:id="rId7"/>
    <p:sldId id="27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F23E94-F32A-408D-BC61-2AFA22032C5A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BEF8C4-39AA-490D-8DF7-C7D06A09A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1457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BEF8C4-39AA-490D-8DF7-C7D06A09A096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61484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914400" y="1600200"/>
            <a:ext cx="77724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914400" y="3941763"/>
            <a:ext cx="77724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5D0D1-B6D7-4DE7-9638-5500D1E3EA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5942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>
  <p:cSld name="Nadpis a 2 obsahy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14400" y="1600200"/>
            <a:ext cx="38100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876800" y="1600200"/>
            <a:ext cx="3810000" cy="2189163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>
          <a:xfrm>
            <a:off x="914400" y="3941763"/>
            <a:ext cx="7772400" cy="218916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CE02C4-EEB3-4E22-9D50-E9C9F48949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072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0AF7063C-EF41-4C3D-9547-D729607D564F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41E4139-2F04-4704-8F82-0529276CF6A9}" type="datetimeFigureOut">
              <a:rPr lang="cs-CZ" smtClean="0"/>
              <a:t>4.10.2011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Grp="1" noChangeAspect="1"/>
          </p:cNvGraphicFramePr>
          <p:nvPr>
            <p:extLst>
              <p:ext uri="{D42A27DB-BD31-4B8C-83A1-F6EECF244321}">
                <p14:modId xmlns:p14="http://schemas.microsoft.com/office/powerpoint/2010/main" val="2018398647"/>
              </p:ext>
            </p:extLst>
          </p:nvPr>
        </p:nvGraphicFramePr>
        <p:xfrm>
          <a:off x="73025" y="12700"/>
          <a:ext cx="9094788" cy="6819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3" name="Prezentace" r:id="rId3" imgW="4209434" imgH="3156233" progId="PowerPoint.Show.8">
                  <p:embed/>
                </p:oleObj>
              </mc:Choice>
              <mc:Fallback>
                <p:oleObj name="Prezentace" r:id="rId3" imgW="4209434" imgH="3156233" progId="PowerPoint.Show.8">
                  <p:embed/>
                  <p:pic>
                    <p:nvPicPr>
                      <p:cNvPr id="0" name="Zástupný symbol pro obsah 3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3025" y="12700"/>
                        <a:ext cx="9094788" cy="6819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98513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143000"/>
            <a:ext cx="8075240" cy="1205880"/>
          </a:xfrm>
        </p:spPr>
        <p:txBody>
          <a:bodyPr/>
          <a:lstStyle/>
          <a:p>
            <a:pPr algn="ctr" eaLnBrk="1" hangingPunct="1"/>
            <a:r>
              <a:rPr lang="cs-CZ" sz="7200" b="1" dirty="0" smtClean="0"/>
              <a:t>Otáčivé účinky síly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560" y="2780928"/>
            <a:ext cx="7632848" cy="1584176"/>
          </a:xfrm>
        </p:spPr>
        <p:txBody>
          <a:bodyPr>
            <a:normAutofit/>
          </a:bodyPr>
          <a:lstStyle/>
          <a:p>
            <a:pPr algn="ctr" eaLnBrk="1" hangingPunct="1"/>
            <a:r>
              <a:rPr lang="cs-CZ" sz="6000" b="1" dirty="0" smtClean="0">
                <a:solidFill>
                  <a:schemeClr val="accent4">
                    <a:lumMod val="50000"/>
                  </a:schemeClr>
                </a:solidFill>
              </a:rPr>
              <a:t>Páka</a:t>
            </a:r>
          </a:p>
        </p:txBody>
      </p:sp>
      <p:pic>
        <p:nvPicPr>
          <p:cNvPr id="6146" name="Picture 2" descr="C:\Users\ZSTREBON\AppData\Local\Microsoft\Windows\Temporary Internet Files\Content.IE5\9LIJR6PS\MC90019773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221088"/>
            <a:ext cx="4897393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7174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4" grpId="0"/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620000" cy="908720"/>
          </a:xfrm>
        </p:spPr>
        <p:txBody>
          <a:bodyPr/>
          <a:lstStyle/>
          <a:p>
            <a:pPr algn="ctr"/>
            <a:r>
              <a:rPr lang="cs-CZ" sz="5400" dirty="0" smtClean="0"/>
              <a:t>Už víme</a:t>
            </a:r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>
          <a:xfrm>
            <a:off x="24198" y="836712"/>
            <a:ext cx="8940289" cy="6021288"/>
          </a:xfrm>
        </p:spPr>
        <p:txBody>
          <a:bodyPr>
            <a:norm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íla může mít</a:t>
            </a:r>
          </a:p>
          <a:p>
            <a:pPr lvl="1"/>
            <a:r>
              <a:rPr lang="cs-CZ" sz="3200" b="1" dirty="0"/>
              <a:t>d</a:t>
            </a:r>
            <a:r>
              <a:rPr lang="cs-CZ" sz="3200" b="1" dirty="0" smtClean="0"/>
              <a:t>eformační účinek</a:t>
            </a:r>
          </a:p>
          <a:p>
            <a:pPr lvl="1"/>
            <a:r>
              <a:rPr lang="cs-CZ" sz="3200" b="1" dirty="0"/>
              <a:t>p</a:t>
            </a:r>
            <a:r>
              <a:rPr lang="cs-CZ" sz="3200" b="1" dirty="0" smtClean="0"/>
              <a:t>ohybový účinek</a:t>
            </a:r>
          </a:p>
          <a:p>
            <a:r>
              <a:rPr lang="cs-CZ" sz="3200" dirty="0"/>
              <a:t>m</a:t>
            </a:r>
            <a:r>
              <a:rPr lang="cs-CZ" sz="3200" dirty="0" smtClean="0"/>
              <a:t>ezi pohybové účinky můžeme zařadit  i </a:t>
            </a:r>
            <a:r>
              <a:rPr lang="cs-CZ" sz="3200" b="1" dirty="0" smtClean="0"/>
              <a:t>otáčivý účinek síly</a:t>
            </a:r>
            <a:endParaRPr lang="cs-CZ" sz="4000" b="1" dirty="0" smtClean="0"/>
          </a:p>
          <a:p>
            <a:pPr marL="114300" indent="0" algn="ctr">
              <a:buNone/>
            </a:pPr>
            <a:r>
              <a:rPr lang="cs-CZ" sz="9600" b="1" dirty="0" smtClean="0"/>
              <a:t>?</a:t>
            </a:r>
          </a:p>
          <a:p>
            <a:pPr marL="114300" indent="0">
              <a:buNone/>
            </a:pPr>
            <a:r>
              <a:rPr lang="cs-CZ" sz="3200" dirty="0" smtClean="0"/>
              <a:t>Která tělesa se vlivem síly otáčí</a:t>
            </a:r>
          </a:p>
          <a:p>
            <a:pPr marL="114300" indent="0">
              <a:buNone/>
            </a:pPr>
            <a:r>
              <a:rPr lang="cs-CZ" sz="3200" dirty="0" smtClean="0"/>
              <a:t>Mohou se pohoupat těžký dospělý a lehké dítě</a:t>
            </a:r>
          </a:p>
        </p:txBody>
      </p:sp>
      <p:pic>
        <p:nvPicPr>
          <p:cNvPr id="7170" name="Picture 2" descr="C:\Users\ZSTREBON\AppData\Local\Microsoft\Windows\Temporary Internet Files\Content.IE5\9LIJR6PS\MP90040523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140968"/>
            <a:ext cx="2880320" cy="257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3516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277813"/>
            <a:ext cx="7185992" cy="1143000"/>
          </a:xfrm>
        </p:spPr>
        <p:txBody>
          <a:bodyPr/>
          <a:lstStyle/>
          <a:p>
            <a:pPr algn="ctr" eaLnBrk="1" hangingPunct="1"/>
            <a:r>
              <a:rPr lang="cs-CZ" sz="5400" b="1" dirty="0" smtClean="0"/>
              <a:t>Páka</a:t>
            </a: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600200"/>
            <a:ext cx="9036496" cy="1828800"/>
          </a:xfrm>
        </p:spPr>
        <p:txBody>
          <a:bodyPr>
            <a:noAutofit/>
          </a:bodyPr>
          <a:lstStyle/>
          <a:p>
            <a:pPr eaLnBrk="1" hangingPunct="1"/>
            <a:r>
              <a:rPr lang="cs-CZ" sz="3200" dirty="0" smtClean="0"/>
              <a:t>pevná tyč, otočná kolem své osy / trám, trubka, prkno apod. /</a:t>
            </a:r>
          </a:p>
          <a:p>
            <a:pPr eaLnBrk="1" hangingPunct="1"/>
            <a:r>
              <a:rPr lang="cs-CZ" sz="3200" dirty="0" smtClean="0"/>
              <a:t>kdy bude páka v rovnováze ?</a:t>
            </a:r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8194" name="Picture 2" descr="C:\Users\ZSTREBON\AppData\Local\Microsoft\Windows\Temporary Internet Files\Content.IE5\4ZR9VBDC\MC90043526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501008"/>
            <a:ext cx="4095027" cy="2795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184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620000" cy="764704"/>
          </a:xfrm>
        </p:spPr>
        <p:txBody>
          <a:bodyPr/>
          <a:lstStyle/>
          <a:p>
            <a:pPr algn="ctr"/>
            <a:r>
              <a:rPr lang="cs-CZ" sz="5400" dirty="0" smtClean="0"/>
              <a:t>Rovnováha na páce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836712"/>
            <a:ext cx="8460432" cy="6021288"/>
          </a:xfrm>
        </p:spPr>
        <p:txBody>
          <a:bodyPr/>
          <a:lstStyle/>
          <a:p>
            <a:r>
              <a:rPr lang="cs-CZ" sz="2800" dirty="0" smtClean="0"/>
              <a:t>a</a:t>
            </a:r>
            <a:r>
              <a:rPr lang="cs-CZ" sz="2800" baseline="-25000" dirty="0" smtClean="0"/>
              <a:t>1 </a:t>
            </a:r>
            <a:r>
              <a:rPr lang="cs-CZ" sz="2800" dirty="0" smtClean="0"/>
              <a:t>, a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 – ramena sil </a:t>
            </a:r>
          </a:p>
          <a:p>
            <a:pPr marL="114300" indent="0">
              <a:buNone/>
            </a:pPr>
            <a:r>
              <a:rPr lang="cs-CZ" sz="2800" dirty="0" smtClean="0"/>
              <a:t>1/ stejné síly stejně daleko od osy otáčení</a:t>
            </a:r>
          </a:p>
          <a:p>
            <a:pPr marL="114300" indent="0">
              <a:buNone/>
            </a:pPr>
            <a:r>
              <a:rPr lang="cs-CZ" sz="2800" dirty="0" smtClean="0"/>
              <a:t>2/ větší síla blíž k ose otáčení, menší dál od osy</a:t>
            </a:r>
          </a:p>
          <a:p>
            <a:pPr marL="114300" indent="0">
              <a:buNone/>
            </a:pPr>
            <a:endParaRPr lang="cs-CZ" sz="2800" dirty="0"/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endParaRPr lang="cs-CZ" sz="2800" dirty="0"/>
          </a:p>
          <a:p>
            <a:pPr marL="114300" indent="0">
              <a:buNone/>
            </a:pPr>
            <a:endParaRPr lang="cs-CZ" sz="2800" dirty="0" smtClean="0"/>
          </a:p>
          <a:p>
            <a:pPr marL="114300" indent="0">
              <a:buNone/>
            </a:pPr>
            <a:endParaRPr lang="cs-CZ" sz="2800" dirty="0"/>
          </a:p>
          <a:p>
            <a:pPr marL="114300" indent="0">
              <a:buNone/>
            </a:pPr>
            <a:endParaRPr lang="cs-CZ" sz="2800" dirty="0"/>
          </a:p>
          <a:p>
            <a:pPr marL="114300" indent="0">
              <a:buNone/>
            </a:pPr>
            <a:r>
              <a:rPr lang="cs-CZ" sz="2800" b="1" dirty="0"/>
              <a:t>Rovnováha na páce nastane, právě když součin ramene síly a velikosti síly na levé straně se rovná součinu ramene síly a velikosti síly na pravé straně </a:t>
            </a:r>
          </a:p>
          <a:p>
            <a:pPr marL="114300" indent="0">
              <a:buNone/>
            </a:pPr>
            <a:endParaRPr lang="cs-CZ" sz="2400" dirty="0" smtClean="0"/>
          </a:p>
          <a:p>
            <a:pPr marL="11430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492896"/>
            <a:ext cx="7344816" cy="2924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31462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971600" y="332656"/>
            <a:ext cx="7284810" cy="1143000"/>
          </a:xfrm>
        </p:spPr>
        <p:txBody>
          <a:bodyPr/>
          <a:lstStyle/>
          <a:p>
            <a:pPr algn="ctr" eaLnBrk="1" hangingPunct="1"/>
            <a:r>
              <a:rPr lang="cs-CZ" sz="5400" b="1" dirty="0" smtClean="0"/>
              <a:t>Moment síly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3"/>
          </p:nvPr>
        </p:nvSpPr>
        <p:spPr>
          <a:xfrm>
            <a:off x="285750" y="1412776"/>
            <a:ext cx="8858250" cy="544522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3200" b="1" dirty="0" smtClean="0"/>
              <a:t>rameno síly -</a:t>
            </a:r>
            <a:r>
              <a:rPr lang="cs-CZ" sz="3200" dirty="0" smtClean="0"/>
              <a:t> vzdálenost působící síly od osy otáčení</a:t>
            </a:r>
          </a:p>
          <a:p>
            <a:pPr eaLnBrk="1" hangingPunct="1">
              <a:lnSpc>
                <a:spcPct val="90000"/>
              </a:lnSpc>
            </a:pPr>
            <a:r>
              <a:rPr lang="cs-CZ" sz="3200" dirty="0" smtClean="0"/>
              <a:t>značka – </a:t>
            </a:r>
            <a:r>
              <a:rPr lang="cs-CZ" sz="3200" b="1" dirty="0" smtClean="0"/>
              <a:t>a</a:t>
            </a:r>
            <a:r>
              <a:rPr lang="cs-CZ" sz="3200" dirty="0" smtClean="0"/>
              <a:t>	jednotka - </a:t>
            </a:r>
            <a:r>
              <a:rPr lang="cs-CZ" sz="3200" b="1" dirty="0" smtClean="0"/>
              <a:t>metr</a:t>
            </a:r>
          </a:p>
          <a:p>
            <a:pPr lvl="2"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2100" dirty="0" smtClean="0"/>
          </a:p>
          <a:p>
            <a:pPr eaLnBrk="1" hangingPunct="1">
              <a:lnSpc>
                <a:spcPct val="90000"/>
              </a:lnSpc>
            </a:pPr>
            <a:r>
              <a:rPr lang="cs-CZ" sz="3200" b="1" dirty="0" smtClean="0"/>
              <a:t>moment síly</a:t>
            </a:r>
            <a:r>
              <a:rPr lang="cs-CZ" sz="3200" dirty="0" smtClean="0"/>
              <a:t> – součin velikosti působící síly a jejího ramene</a:t>
            </a:r>
            <a:endParaRPr lang="cs-CZ" sz="3200" b="1" dirty="0" smtClean="0"/>
          </a:p>
          <a:p>
            <a:pPr algn="ct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3200" b="1" dirty="0" smtClean="0"/>
              <a:t>	</a:t>
            </a:r>
            <a:r>
              <a:rPr lang="cs-CZ" sz="4800" b="1" dirty="0" smtClean="0"/>
              <a:t>	</a:t>
            </a:r>
            <a:r>
              <a:rPr lang="cs-CZ" sz="6000" b="1" dirty="0" smtClean="0"/>
              <a:t>M = </a:t>
            </a:r>
            <a:r>
              <a:rPr lang="cs-CZ" sz="6000" b="1" dirty="0" err="1" smtClean="0"/>
              <a:t>a.F</a:t>
            </a:r>
            <a:endParaRPr lang="cs-CZ" sz="60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cs-CZ" sz="4800" b="1" dirty="0" smtClean="0"/>
              <a:t>  </a:t>
            </a:r>
            <a:r>
              <a:rPr lang="cs-CZ" sz="3200" dirty="0" smtClean="0"/>
              <a:t>jednotka: </a:t>
            </a:r>
            <a:r>
              <a:rPr lang="cs-CZ" sz="3200" dirty="0" err="1" smtClean="0"/>
              <a:t>N.m</a:t>
            </a:r>
            <a:r>
              <a:rPr lang="cs-CZ" sz="3200" dirty="0" smtClean="0"/>
              <a:t> (</a:t>
            </a:r>
            <a:r>
              <a:rPr lang="cs-CZ" sz="3200" dirty="0" err="1" smtClean="0"/>
              <a:t>newtonmetr</a:t>
            </a:r>
            <a:r>
              <a:rPr lang="cs-CZ" sz="3200" dirty="0" smtClean="0"/>
              <a:t>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cs-CZ" sz="32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  <a:p>
            <a:pPr eaLnBrk="1" hangingPunct="1">
              <a:lnSpc>
                <a:spcPct val="90000"/>
              </a:lnSpc>
            </a:pPr>
            <a:endParaRPr lang="cs-CZ" sz="2400" dirty="0" smtClean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2"/>
          </p:nvPr>
        </p:nvSpPr>
        <p:spPr>
          <a:xfrm flipV="1">
            <a:off x="6372200" y="2564904"/>
            <a:ext cx="288032" cy="360040"/>
          </a:xfrm>
        </p:spPr>
        <p:txBody>
          <a:bodyPr>
            <a:normAutofit fontScale="92500" lnSpcReduction="20000"/>
          </a:bodyPr>
          <a:lstStyle/>
          <a:p>
            <a:endParaRPr lang="cs-CZ" dirty="0"/>
          </a:p>
        </p:txBody>
      </p:sp>
      <p:pic>
        <p:nvPicPr>
          <p:cNvPr id="9218" name="Picture 2" descr="C:\Users\ZSTREBON\AppData\Local\Microsoft\Windows\Temporary Internet Files\Content.IE5\9LIJR6PS\MC9002321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509120"/>
            <a:ext cx="1812202" cy="2213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40997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95630" y="0"/>
            <a:ext cx="8364802" cy="6518349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Použitá literatura  a zdroje obrázků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2000" dirty="0" smtClean="0"/>
              <a:t>TESAŘ, Jiří; JÁCHYM, František . </a:t>
            </a:r>
            <a:r>
              <a:rPr lang="cs-CZ" sz="2000" i="1" dirty="0" smtClean="0"/>
              <a:t>Fyzika  pro 6. ročník ZŠ : </a:t>
            </a:r>
            <a:r>
              <a:rPr lang="cs-CZ" sz="2000" dirty="0" smtClean="0"/>
              <a:t> Vydání  1. Praha : SPN, 2000. 112 s. ISBN 80-7235-076-5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Houpa%C4%8Dka. In </a:t>
            </a:r>
            <a:r>
              <a:rPr lang="cs-CZ" sz="2000" i="1" dirty="0" err="1"/>
              <a:t>Wikipedia</a:t>
            </a:r>
            <a:r>
              <a:rPr lang="cs-CZ" sz="2000" i="1" dirty="0"/>
              <a:t> : </a:t>
            </a:r>
            <a:r>
              <a:rPr lang="cs-CZ" sz="2000" i="1" dirty="0" err="1"/>
              <a:t>the</a:t>
            </a:r>
            <a:r>
              <a:rPr lang="cs-CZ" sz="2000" i="1" dirty="0"/>
              <a:t> free </a:t>
            </a:r>
            <a:r>
              <a:rPr lang="cs-CZ" sz="2000" i="1" dirty="0" err="1"/>
              <a:t>encyclopedia</a:t>
            </a:r>
            <a:r>
              <a:rPr lang="cs-CZ" sz="2000" dirty="0"/>
              <a:t> [online]. St. </a:t>
            </a:r>
            <a:r>
              <a:rPr lang="cs-CZ" sz="2000" dirty="0" err="1"/>
              <a:t>Petersburg</a:t>
            </a:r>
            <a:r>
              <a:rPr lang="cs-CZ" sz="2000" dirty="0"/>
              <a:t> (Florida) : </a:t>
            </a:r>
            <a:r>
              <a:rPr lang="cs-CZ" sz="2000" dirty="0" err="1"/>
              <a:t>Wikipedia</a:t>
            </a:r>
            <a:r>
              <a:rPr lang="cs-CZ" sz="2000" dirty="0"/>
              <a:t> </a:t>
            </a:r>
            <a:r>
              <a:rPr lang="cs-CZ" sz="2000" dirty="0" err="1"/>
              <a:t>Foundation</a:t>
            </a:r>
            <a:r>
              <a:rPr lang="cs-CZ" sz="2000" dirty="0"/>
              <a:t>, 6. 11. 2005, last </a:t>
            </a:r>
            <a:r>
              <a:rPr lang="cs-CZ" sz="2000" dirty="0" err="1"/>
              <a:t>modified</a:t>
            </a:r>
            <a:r>
              <a:rPr lang="cs-CZ" sz="2000" dirty="0"/>
              <a:t> on 10. 9. 2011 [cit. 2011-09-18]. Dostupné z WWW: &lt;http://cs.wikipedia.org/wiki/Houpa%C4%8Dka</a:t>
            </a:r>
            <a:r>
              <a:rPr lang="cs-CZ" sz="2000" dirty="0" smtClean="0"/>
              <a:t>&gt;.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www.office.microsoft.com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56369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234</TotalTime>
  <Words>158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Sousedství</vt:lpstr>
      <vt:lpstr>Prezentace aplikace Microsoft PowerPoint 97–2003</vt:lpstr>
      <vt:lpstr>Prezentace aplikace PowerPoint</vt:lpstr>
      <vt:lpstr>Otáčivé účinky síly</vt:lpstr>
      <vt:lpstr>Už víme</vt:lpstr>
      <vt:lpstr>Páka</vt:lpstr>
      <vt:lpstr>Rovnováha na páce</vt:lpstr>
      <vt:lpstr>Moment síly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21</cp:revision>
  <dcterms:created xsi:type="dcterms:W3CDTF">2011-08-27T18:51:42Z</dcterms:created>
  <dcterms:modified xsi:type="dcterms:W3CDTF">2011-10-04T12:41:26Z</dcterms:modified>
</cp:coreProperties>
</file>