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10" d="100"/>
          <a:sy n="110" d="100"/>
        </p:scale>
        <p:origin x="6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8A77939-B2EC-446A-A619-030EBC3B9FBC}" type="datetimeFigureOut">
              <a:rPr lang="cs-CZ"/>
              <a:pPr>
                <a:defRPr/>
              </a:pPr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21089A-28F3-4DAC-A20E-2768150A8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15988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C78D8E6-BA45-4331-89B0-9023F7D7088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50FB5-7A3C-4E6F-8676-EB0E0BA34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2498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4DA8FB7-8310-4FCA-A62E-DCB0FBB99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3182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AD180A-FB0A-49DA-9487-0F3F6C9B4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633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575DD-1D35-4A15-8348-450498CDF9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457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9C5C0-164C-47E7-ABE1-B8C0B2109F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255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590D579-C86A-4038-B976-E6688EFAD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4909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57D97-EFC3-4A1A-916D-5466CF9E2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28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AB392D2-C2F0-4C5C-B2B1-CF8EB52A6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2759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302E1FC-85A3-4DBF-B0EC-10815CDE7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00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13C37-ED36-4EE2-A876-DEADFC4F4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2419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C3BE1-5B73-41D5-8B55-E43D6FA66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844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EF4426F-8C58-4A06-AB5C-A60149D29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12" r:id="rId4"/>
    <p:sldLayoutId id="2147483813" r:id="rId5"/>
    <p:sldLayoutId id="2147483820" r:id="rId6"/>
    <p:sldLayoutId id="2147483814" r:id="rId7"/>
    <p:sldLayoutId id="2147483821" r:id="rId8"/>
    <p:sldLayoutId id="2147483822" r:id="rId9"/>
    <p:sldLayoutId id="2147483815" r:id="rId10"/>
    <p:sldLayoutId id="21474838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9886132"/>
              </p:ext>
            </p:extLst>
          </p:nvPr>
        </p:nvGraphicFramePr>
        <p:xfrm>
          <a:off x="1665288" y="2414588"/>
          <a:ext cx="5813425" cy="292576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ZŠ Třeboň, Sokolská 296, 379 01 Třeboň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Mgr. Miroslava Tomanová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 VY_42_INOVACE_4082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Slovní úlohy o pohybu – pohyb za sebou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Slovní úlohy o pohybu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Matematika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8.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84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Materiál obsahuje čtyři slovní úlohy o pohybu vedoucí k řešení pomocí lineárních rovnic. Slouží jako podpora výkladu učiva o slovních úlohách o pohybu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Times New Roman" pitchFamily="18" charset="0"/>
                        </a:rPr>
                        <a:t>Řeší praktické slovní úlohy o pohybu, k jejichž řešení je nutno využít znalosti lineárních rovnic.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Slovní úlohy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o </a:t>
            </a:r>
            <a:r>
              <a:rPr lang="cs-CZ" sz="4400" dirty="0" smtClean="0"/>
              <a:t>pohybu</a:t>
            </a:r>
            <a:endParaRPr lang="cs-CZ" sz="4400" dirty="0"/>
          </a:p>
        </p:txBody>
      </p:sp>
      <p:sp>
        <p:nvSpPr>
          <p:cNvPr id="9219" name="Podnadpis 4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cs-CZ" sz="3200" smtClean="0"/>
              <a:t>Pohyb za sebou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3528" y="260648"/>
            <a:ext cx="8496944" cy="2514278"/>
          </a:xfrm>
          <a:prstGeom prst="rect">
            <a:avLst/>
          </a:prstGeom>
          <a:blipFill rotWithShape="1">
            <a:blip r:embed="rId2" cstate="print"/>
            <a:stretch>
              <a:fillRect l="-1793" b="-7039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0243" name="Picture 2" descr="C:\Users\ZSTREBON\AppData\Local\Microsoft\Windows\Temporary Internet Files\Content.IE5\QXOMYNFP\MC9002956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271838"/>
            <a:ext cx="34575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1"/>
          <p:cNvSpPr txBox="1">
            <a:spLocks noChangeArrowheads="1"/>
          </p:cNvSpPr>
          <p:nvPr/>
        </p:nvSpPr>
        <p:spPr bwMode="auto">
          <a:xfrm>
            <a:off x="827088" y="5013325"/>
            <a:ext cx="28082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hlinkClick r:id="rId4" action="ppaction://hlinksldjump"/>
              </a:rPr>
              <a:t>Řešení</a:t>
            </a: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1520" y="260648"/>
            <a:ext cx="8424936" cy="3006721"/>
          </a:xfrm>
          <a:prstGeom prst="rect">
            <a:avLst/>
          </a:prstGeom>
          <a:blipFill rotWithShape="1">
            <a:blip r:embed="rId2" cstate="print"/>
            <a:stretch>
              <a:fillRect l="-1809" t="-2637" r="-2822" b="-5680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1267" name="Picture 2" descr="C:\Users\ZSTREBON\AppData\Local\Microsoft\Windows\Temporary Internet Files\Content.IE5\1ZU83S3S\MP9003997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1175" y="3068638"/>
            <a:ext cx="2509838" cy="3436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827088" y="5013325"/>
            <a:ext cx="28082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hlinkClick r:id="rId4" action="ppaction://hlinksldjump"/>
              </a:rPr>
              <a:t>Řešení</a:t>
            </a: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60648"/>
            <a:ext cx="8280920" cy="3991606"/>
          </a:xfrm>
          <a:prstGeom prst="rect">
            <a:avLst/>
          </a:prstGeom>
          <a:blipFill rotWithShape="1">
            <a:blip r:embed="rId2" cstate="print"/>
            <a:stretch>
              <a:fillRect l="-1915" t="-1985" r="-1546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2291" name="Picture 2" descr="C:\Users\ZSTREBON\AppData\Local\Microsoft\Windows\Temporary Internet Files\Content.IE5\9LIJR6PS\MC900280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8163" y="3429000"/>
            <a:ext cx="2770187" cy="316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3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827088" y="5013325"/>
            <a:ext cx="28082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hlinkClick r:id="rId4" action="ppaction://hlinksldjump"/>
              </a:rPr>
              <a:t>Řešení</a:t>
            </a: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79512" y="332656"/>
            <a:ext cx="8496944" cy="2780633"/>
          </a:xfrm>
          <a:prstGeom prst="rect">
            <a:avLst/>
          </a:prstGeom>
          <a:blipFill rotWithShape="1">
            <a:blip r:embed="rId2" cstate="print"/>
            <a:stretch>
              <a:fillRect l="-1793" t="-2851" r="-1865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3315" name="Picture 3" descr="C:\Users\ZSTREBON\AppData\Local\Microsoft\Windows\Temporary Internet Files\Content.IE5\1ZU83S3S\MC9002418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420938"/>
            <a:ext cx="2424112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827088" y="5013325"/>
            <a:ext cx="28082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hlinkClick r:id="rId4" action="ppaction://hlinksldjump"/>
              </a:rPr>
              <a:t>Řešení</a:t>
            </a: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7875"/>
          </a:xfrm>
        </p:spPr>
        <p:txBody>
          <a:bodyPr/>
          <a:lstStyle/>
          <a:p>
            <a:pPr>
              <a:defRPr/>
            </a:pPr>
            <a:r>
              <a:rPr lang="cs-CZ" sz="4000" b="1" dirty="0" smtClean="0"/>
              <a:t>Řešení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xfrm>
            <a:off x="437345" y="1052736"/>
            <a:ext cx="8011199" cy="5421216"/>
          </a:xfrm>
          <a:blipFill rotWithShape="1">
            <a:blip r:embed="rId2" cstate="print"/>
            <a:stretch>
              <a:fillRect l="-381" t="-900"/>
            </a:stretch>
          </a:blipFill>
          <a:extLst/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4340" name="TextovéPole 3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6505575" y="2116138"/>
            <a:ext cx="19446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hlinkClick r:id="rId3" action="ppaction://hlinksldjump"/>
              </a:rPr>
              <a:t>Další příklad</a:t>
            </a:r>
            <a:endParaRPr lang="cs-CZ" b="1"/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6532563" y="3284538"/>
            <a:ext cx="19431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hlinkClick r:id="rId4" action="ppaction://hlinksldjump"/>
              </a:rPr>
              <a:t>Další příklad</a:t>
            </a:r>
            <a:endParaRPr lang="cs-CZ" b="1"/>
          </a:p>
        </p:txBody>
      </p: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6532563" y="4564063"/>
            <a:ext cx="17113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hlinkClick r:id="rId5" action="ppaction://hlinksldjump"/>
              </a:rPr>
              <a:t>Další příklad</a:t>
            </a: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1"/>
          <p:cNvSpPr>
            <a:spLocks noChangeArrowheads="1"/>
          </p:cNvSpPr>
          <p:nvPr/>
        </p:nvSpPr>
        <p:spPr bwMode="auto">
          <a:xfrm>
            <a:off x="0" y="115888"/>
            <a:ext cx="8820150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dirty="0"/>
              <a:t>CZUDEK, Pavel, </a:t>
            </a:r>
            <a:r>
              <a:rPr lang="cs-CZ" dirty="0" err="1"/>
              <a:t>et</a:t>
            </a:r>
            <a:r>
              <a:rPr lang="cs-CZ" dirty="0"/>
              <a:t> </a:t>
            </a:r>
            <a:r>
              <a:rPr lang="cs-CZ" dirty="0" err="1"/>
              <a:t>al</a:t>
            </a:r>
            <a:r>
              <a:rPr lang="cs-CZ" dirty="0"/>
              <a:t>. </a:t>
            </a:r>
            <a:r>
              <a:rPr lang="cs-CZ" i="1" dirty="0"/>
              <a:t>Slovní úlohy řešené rovnicemi : pro žáky a učitele ZŠ, studenty a profesory SŠ</a:t>
            </a:r>
            <a:r>
              <a:rPr lang="cs-CZ" dirty="0"/>
              <a:t>. 3. vydání. Praha : HAV, 2005. 153 s. ISBN 80-903625-0-8.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DYTRYCH, Martin. </a:t>
            </a:r>
            <a:r>
              <a:rPr lang="cs-CZ" i="1" dirty="0"/>
              <a:t>Sbírka úloh </a:t>
            </a:r>
            <a:r>
              <a:rPr lang="cs-CZ" i="1"/>
              <a:t>- </a:t>
            </a:r>
            <a:r>
              <a:rPr lang="cs-CZ" i="1" smtClean="0"/>
              <a:t>matematika </a:t>
            </a:r>
            <a:r>
              <a:rPr lang="cs-CZ" i="1" dirty="0"/>
              <a:t>: Příprava k přijímacím zkouškám na SŠ, procvičování učiva ZŠ</a:t>
            </a:r>
            <a:r>
              <a:rPr lang="cs-CZ" dirty="0"/>
              <a:t>. 1. vydání. Praha : Fortuna, 2004. 240 s. ISBN 80-7168-891-6.</a:t>
            </a:r>
          </a:p>
          <a:p>
            <a:endParaRPr lang="cs-CZ" dirty="0"/>
          </a:p>
          <a:p>
            <a:r>
              <a:rPr lang="cs-CZ" dirty="0"/>
              <a:t>Ilustrace:</a:t>
            </a:r>
          </a:p>
          <a:p>
            <a:r>
              <a:rPr lang="cs-CZ" dirty="0"/>
              <a:t>www.office.</a:t>
            </a:r>
            <a:r>
              <a:rPr lang="cs-CZ" dirty="0" err="1"/>
              <a:t>microsoft.com</a:t>
            </a:r>
            <a:endParaRPr lang="cs-CZ" dirty="0"/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195</TotalTime>
  <Words>110</Words>
  <Application>Microsoft Office PowerPoint</Application>
  <PresentationFormat>Předvádění na obrazovce (4:3)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Slovní úlohy  o pohybu</vt:lpstr>
      <vt:lpstr>Snímek 3</vt:lpstr>
      <vt:lpstr>Snímek 4</vt:lpstr>
      <vt:lpstr>Snímek 5</vt:lpstr>
      <vt:lpstr>Snímek 6</vt:lpstr>
      <vt:lpstr>Řešení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23</cp:revision>
  <dcterms:created xsi:type="dcterms:W3CDTF">2010-10-19T08:27:42Z</dcterms:created>
  <dcterms:modified xsi:type="dcterms:W3CDTF">2012-06-08T18:29:39Z</dcterms:modified>
</cp:coreProperties>
</file>