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EE492C-ACA7-4905-9A9E-B42C8F690AA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76BA2FF-EE15-4788-AA7B-DC122EF8B6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3zscheb.cz/oldweb/e-learning/fyzika%20web/teplo/teplov1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142976" y="4357694"/>
            <a:ext cx="6624736" cy="158075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naučení nového učiva</a:t>
            </a:r>
            <a:r>
              <a:rPr lang="cs-CZ" sz="1600" b="1" dirty="0" smtClean="0">
                <a:solidFill>
                  <a:srgbClr val="00B0F0"/>
                </a:solidFill>
              </a:rPr>
              <a:t>. Žáci pokračují v látce o tepelné výměně vedením, ale místo předávání vnitřní energie začínají používat termínu předávání tepla. Zavedení značky a jednotky tepla jako fyzikální veličiny. Vysvětlení přímé úměrnosti tepla na teplotě </a:t>
            </a:r>
            <a:r>
              <a:rPr lang="cs-CZ" sz="1600" b="1" smtClean="0">
                <a:solidFill>
                  <a:srgbClr val="00B0F0"/>
                </a:solidFill>
              </a:rPr>
              <a:t>a hmotnosti.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928662" y="3571876"/>
            <a:ext cx="7577814" cy="46419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Teplo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692696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</a:t>
            </a:r>
            <a:r>
              <a:rPr lang="cs-CZ" b="1" smtClean="0">
                <a:solidFill>
                  <a:srgbClr val="002060"/>
                </a:solidFill>
              </a:rPr>
              <a:t>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FY.8.A.09_Fyzika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Teplo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Předá-li teplejší těleso chladnějšímu tělesu tepelnou výměnou energii, říkáme, že teplejší </a:t>
            </a:r>
            <a:r>
              <a:rPr lang="cs-CZ" b="1" u="sng" dirty="0" smtClean="0">
                <a:solidFill>
                  <a:srgbClr val="00B0F0"/>
                </a:solidFill>
              </a:rPr>
              <a:t>těleso odevzdalo </a:t>
            </a:r>
            <a:r>
              <a:rPr lang="cs-CZ" b="1" dirty="0" smtClean="0">
                <a:solidFill>
                  <a:srgbClr val="00B0F0"/>
                </a:solidFill>
              </a:rPr>
              <a:t>chladnějšímu </a:t>
            </a:r>
            <a:r>
              <a:rPr lang="cs-CZ" b="1" u="sng" dirty="0" smtClean="0">
                <a:solidFill>
                  <a:srgbClr val="00B0F0"/>
                </a:solidFill>
              </a:rPr>
              <a:t>TEPLO</a:t>
            </a:r>
            <a:r>
              <a:rPr lang="cs-CZ" b="1" dirty="0" smtClean="0">
                <a:solidFill>
                  <a:srgbClr val="00B0F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Přijme-li chladnější těleso od teplejšího tělesa tepelnou výměnou energii, říkáme, že chladnější </a:t>
            </a:r>
            <a:r>
              <a:rPr lang="cs-CZ" b="1" u="sng" dirty="0" smtClean="0">
                <a:solidFill>
                  <a:srgbClr val="0070C0"/>
                </a:solidFill>
              </a:rPr>
              <a:t>těleso přijalo </a:t>
            </a:r>
            <a:r>
              <a:rPr lang="cs-CZ" b="1" dirty="0" smtClean="0">
                <a:solidFill>
                  <a:srgbClr val="0070C0"/>
                </a:solidFill>
              </a:rPr>
              <a:t>od teplejšího tělesa </a:t>
            </a:r>
            <a:r>
              <a:rPr lang="cs-CZ" b="1" u="sng" dirty="0" smtClean="0">
                <a:solidFill>
                  <a:srgbClr val="0070C0"/>
                </a:solidFill>
              </a:rPr>
              <a:t>TEPLO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</a:rPr>
              <a:t>TEPLO JE ROVNO ENERGII, KTEROU ODEVZDÁ NEBO PŘIJME TĚLESO PŘI TEPELNÉ VÝMĚNĚ!</a:t>
            </a:r>
          </a:p>
          <a:p>
            <a:pPr>
              <a:buNone/>
            </a:pP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TEPLO VE FYZICE: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275040" cy="4525963"/>
          </a:xfrm>
        </p:spPr>
        <p:txBody>
          <a:bodyPr>
            <a:normAutofit fontScale="92500"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pro teplo jako fyzikální veličinu užíváme značku </a:t>
            </a:r>
            <a:r>
              <a:rPr lang="cs-CZ" sz="3600" b="1" dirty="0" smtClean="0">
                <a:solidFill>
                  <a:srgbClr val="00B050"/>
                </a:solidFill>
              </a:rPr>
              <a:t>Q                         </a:t>
            </a:r>
            <a:endParaRPr lang="cs-CZ" sz="3600" b="1" dirty="0" smtClean="0">
              <a:solidFill>
                <a:srgbClr val="00B050"/>
              </a:solidFill>
            </a:endParaRPr>
          </a:p>
          <a:p>
            <a:r>
              <a:rPr lang="cs-CZ" sz="3600" b="1" dirty="0" smtClean="0">
                <a:solidFill>
                  <a:srgbClr val="00B050"/>
                </a:solidFill>
              </a:rPr>
              <a:t>teplo měříme stejně jako energii v joulech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protože joule je malá jednotka, používá se její násobek </a:t>
            </a:r>
            <a:r>
              <a:rPr lang="cs-CZ" sz="3600" b="1" u="sng" dirty="0" smtClean="0">
                <a:solidFill>
                  <a:srgbClr val="00B050"/>
                </a:solidFill>
              </a:rPr>
              <a:t>kilojoule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1 kJ = 1 000 J</a:t>
            </a:r>
          </a:p>
          <a:p>
            <a:endParaRPr lang="cs-CZ" sz="3600" b="1" dirty="0" smtClean="0">
              <a:solidFill>
                <a:srgbClr val="00B050"/>
              </a:solidFill>
            </a:endParaRPr>
          </a:p>
          <a:p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0" dirty="0" smtClean="0">
                <a:solidFill>
                  <a:srgbClr val="C00000"/>
                </a:solidFill>
                <a:effectLst/>
              </a:rPr>
              <a:t>TEPLO (značka, jednotka)</a:t>
            </a:r>
            <a:endParaRPr lang="cs-CZ" sz="3600" b="0" dirty="0">
              <a:solidFill>
                <a:srgbClr val="C0000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JJL6E97M\MC9000787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2143116"/>
            <a:ext cx="1849473" cy="19862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5400684" cy="4649993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Teplo přijaté tělesem </a:t>
            </a:r>
            <a:r>
              <a:rPr lang="cs-CZ" b="1" dirty="0" smtClean="0">
                <a:solidFill>
                  <a:srgbClr val="7030A0"/>
                </a:solidFill>
              </a:rPr>
              <a:t>          o </a:t>
            </a:r>
            <a:r>
              <a:rPr lang="cs-CZ" b="1" dirty="0" smtClean="0">
                <a:solidFill>
                  <a:srgbClr val="7030A0"/>
                </a:solidFill>
              </a:rPr>
              <a:t>určité hmotnosti při tepelné výměně je PŘÍMO ÚMĚRNÉ ZVÝŠENÍ TEPLOTY: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(t – t</a:t>
            </a:r>
            <a:r>
              <a:rPr lang="cs-CZ" b="1" baseline="-25000" dirty="0" smtClean="0">
                <a:solidFill>
                  <a:srgbClr val="FF0000"/>
                </a:solidFill>
              </a:rPr>
              <a:t>0</a:t>
            </a:r>
            <a:r>
              <a:rPr lang="cs-CZ" b="1" dirty="0" smtClean="0">
                <a:solidFill>
                  <a:srgbClr val="FF0000"/>
                </a:solidFill>
              </a:rPr>
              <a:t>)</a:t>
            </a:r>
          </a:p>
          <a:p>
            <a:endParaRPr lang="cs-CZ" b="1" dirty="0" smtClean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Při určitém zvýšení teploty je teplo přijaté tělesem přímo úměrné HMOTNOSTI TĚLESA: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</a:p>
          <a:p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Na čem závisí, kolik tepla Q odevzdá nebo přijme těleso při tepelné výměně?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1285860"/>
            <a:ext cx="3000396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50"/>
            <a:ext cx="5829312" cy="4364241"/>
          </a:xfrm>
        </p:spPr>
        <p:txBody>
          <a:bodyPr>
            <a:normAutofit/>
          </a:bodyPr>
          <a:lstStyle/>
          <a:p>
            <a:pPr marL="624078" indent="-514350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1) Vysvětli, jak probíhá tepelná výměna mezi sklenicí a teplým čajem nalitým do sklenice. </a:t>
            </a:r>
          </a:p>
          <a:p>
            <a:pPr marL="624078" indent="-514350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Které těleso přijme teplo?</a:t>
            </a:r>
          </a:p>
          <a:p>
            <a:pPr marL="624078" indent="-514350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Jak se při tom změní jeho vnitřní energie?</a:t>
            </a:r>
          </a:p>
          <a:p>
            <a:pPr marL="624078" indent="-514350">
              <a:buNone/>
            </a:pP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Odpovězte na otázky:</a:t>
            </a:r>
            <a:endParaRPr lang="cs-CZ" sz="3600" u="sng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3076" name="Picture 4" descr="C:\Documents and Settings\radek\Local Settings\Temporary Internet Files\Content.IE5\FT0M62PU\MC9002521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1785926"/>
            <a:ext cx="2249313" cy="250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5757874" cy="479286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2) Popiš děje, které jsou vyjádřeny větami: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accent3"/>
                </a:solidFill>
              </a:rPr>
              <a:t>Hrníček s čajem ponořený do chladné vody odevzdá teplo 30 kJ.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chemeClr val="accent3"/>
                </a:solidFill>
              </a:rPr>
              <a:t>Lžíce ponořená do horkého čaje přijala teplo 6 kJ.</a:t>
            </a:r>
          </a:p>
          <a:p>
            <a:pPr marL="624078" indent="-514350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Jak nazýváme oba děje? </a:t>
            </a:r>
          </a:p>
          <a:p>
            <a:pPr marL="624078" indent="-514350"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Která tělesa zvětšila vnitřní energii?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Odpovězte na otázky:</a:t>
            </a:r>
            <a:endParaRPr lang="cs-CZ" sz="3600" dirty="0"/>
          </a:p>
        </p:txBody>
      </p:sp>
      <p:pic>
        <p:nvPicPr>
          <p:cNvPr id="4099" name="Picture 3" descr="C:\Documents and Settings\radek\Local Settings\Temporary Internet Files\Content.IE5\NUPGSY15\MP9003210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785794"/>
            <a:ext cx="2251898" cy="3000396"/>
          </a:xfrm>
          <a:prstGeom prst="rect">
            <a:avLst/>
          </a:prstGeom>
          <a:noFill/>
        </p:spPr>
      </p:pic>
      <p:pic>
        <p:nvPicPr>
          <p:cNvPr id="4101" name="Picture 5" descr="C:\Documents and Settings\radek\Local Settings\Temporary Internet Files\Content.IE5\FT0M62PU\MC9002785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4143380"/>
            <a:ext cx="1684325" cy="18178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500174"/>
            <a:ext cx="60007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3) Teploměr, který má pokojovou teplotu, vložíme: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a) do horké vody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b) do studené vody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3"/>
                </a:solidFill>
              </a:rPr>
              <a:t>Které těleso přijalo a které odevzdalo teplo v případě a), b)?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2844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Odpovězte na otázky:</a:t>
            </a:r>
            <a:endParaRPr lang="cs-CZ" sz="3600" dirty="0">
              <a:effectLst/>
            </a:endParaRPr>
          </a:p>
        </p:txBody>
      </p:sp>
      <p:pic>
        <p:nvPicPr>
          <p:cNvPr id="5122" name="Picture 2" descr="C:\Documents and Settings\radek\Local Settings\Temporary Internet Files\Content.IE5\JJL6E97M\MP9003905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500042"/>
            <a:ext cx="3000396" cy="35725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5186370" cy="3578423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70C0"/>
                </a:solidFill>
              </a:rPr>
              <a:t>ocelový klíč přijme od vody teplo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70C0"/>
                </a:solidFill>
              </a:rPr>
              <a:t>ocelový klíč odevzdá vodě teplo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70C0"/>
                </a:solidFill>
              </a:rPr>
              <a:t>voda odevzdá ocelovému klíči teplo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b="0" u="sng" dirty="0" smtClean="0">
                <a:solidFill>
                  <a:srgbClr val="C00000"/>
                </a:solidFill>
                <a:effectLst/>
              </a:rPr>
              <a:t>Vyberte správnou odpověď: </a:t>
            </a:r>
            <a:r>
              <a:rPr lang="cs-CZ" sz="3200" b="0" dirty="0" smtClean="0">
                <a:solidFill>
                  <a:srgbClr val="C00000"/>
                </a:solidFill>
                <a:effectLst/>
              </a:rPr>
              <a:t>Ocelový klíč o teplotě 20</a:t>
            </a:r>
            <a:r>
              <a:rPr lang="cs-CZ" sz="3200" b="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° ponoříme do vody o teplotě 100°. Jaká bude tepelná výměna mezi klíčem a vodou?</a:t>
            </a:r>
            <a:endParaRPr lang="cs-CZ" sz="3200" b="0" dirty="0">
              <a:solidFill>
                <a:srgbClr val="C00000"/>
              </a:solidFill>
              <a:effectLst/>
            </a:endParaRPr>
          </a:p>
        </p:txBody>
      </p:sp>
      <p:pic>
        <p:nvPicPr>
          <p:cNvPr id="6146" name="Picture 2" descr="C:\Documents and Settings\radek\Local Settings\Temporary Internet Files\Content.IE5\FT0M62PU\MP9003029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2571744"/>
            <a:ext cx="3214678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rgbClr val="0070C0"/>
                </a:solidFill>
              </a:rPr>
              <a:t>galerie office</a:t>
            </a:r>
          </a:p>
          <a:p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r>
              <a:rPr lang="cs-CZ" sz="1600" dirty="0" smtClean="0">
                <a:solidFill>
                  <a:srgbClr val="0070C0"/>
                </a:solidFill>
                <a:hlinkClick r:id="rId2"/>
              </a:rPr>
              <a:t>http://www.3zscheb.cz/</a:t>
            </a:r>
            <a:r>
              <a:rPr lang="cs-CZ" sz="1600" dirty="0" err="1" smtClean="0">
                <a:solidFill>
                  <a:srgbClr val="0070C0"/>
                </a:solidFill>
                <a:hlinkClick r:id="rId2"/>
              </a:rPr>
              <a:t>oldweb</a:t>
            </a:r>
            <a:r>
              <a:rPr lang="cs-CZ" sz="1600" dirty="0" smtClean="0">
                <a:solidFill>
                  <a:srgbClr val="0070C0"/>
                </a:solidFill>
                <a:hlinkClick r:id="rId2"/>
              </a:rPr>
              <a:t>/e-</a:t>
            </a:r>
            <a:r>
              <a:rPr lang="cs-CZ" sz="1600" dirty="0" err="1" smtClean="0">
                <a:solidFill>
                  <a:srgbClr val="0070C0"/>
                </a:solidFill>
                <a:hlinkClick r:id="rId2"/>
              </a:rPr>
              <a:t>learning</a:t>
            </a:r>
            <a:r>
              <a:rPr lang="cs-CZ" sz="1600" dirty="0" smtClean="0">
                <a:solidFill>
                  <a:srgbClr val="0070C0"/>
                </a:solidFill>
                <a:hlinkClick r:id="rId2"/>
              </a:rPr>
              <a:t>/fyzika%20web/teplo/teplov1.gif</a:t>
            </a:r>
            <a:endParaRPr lang="cs-CZ" sz="16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600" dirty="0" smtClean="0">
                <a:solidFill>
                  <a:srgbClr val="0070C0"/>
                </a:solidFill>
              </a:rPr>
              <a:t>[</a:t>
            </a:r>
            <a:r>
              <a:rPr lang="cs-CZ" sz="1600" dirty="0" smtClean="0">
                <a:solidFill>
                  <a:srgbClr val="0070C0"/>
                </a:solidFill>
              </a:rPr>
              <a:t>cit:2011-11-09</a:t>
            </a:r>
            <a:r>
              <a:rPr lang="en-US" sz="1600" dirty="0" smtClean="0">
                <a:solidFill>
                  <a:srgbClr val="0070C0"/>
                </a:solidFill>
              </a:rPr>
              <a:t>]</a:t>
            </a:r>
            <a:endParaRPr lang="cs-CZ" sz="16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endParaRPr lang="cs-CZ" sz="16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161</TotalTime>
  <Words>411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TEPLO VE FYZICE:</vt:lpstr>
      <vt:lpstr>TEPLO (značka, jednotka)</vt:lpstr>
      <vt:lpstr>Na čem závisí, kolik tepla Q odevzdá nebo přijme těleso při tepelné výměně?</vt:lpstr>
      <vt:lpstr>Odpovězte na otázky:</vt:lpstr>
      <vt:lpstr>Odpovězte na otázky:</vt:lpstr>
      <vt:lpstr>Odpovězte na otázky:</vt:lpstr>
      <vt:lpstr>Vyberte správnou odpověď: Ocelový klíč o teplotě 20° ponoříme do vody o teplotě 100°. Jaká bude tepelná výměna mezi klíčem a vodou?</vt:lpstr>
      <vt:lpstr>Použité zdroje: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19</cp:revision>
  <dcterms:created xsi:type="dcterms:W3CDTF">2011-11-06T17:58:52Z</dcterms:created>
  <dcterms:modified xsi:type="dcterms:W3CDTF">2012-03-03T21:33:02Z</dcterms:modified>
</cp:coreProperties>
</file>