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1" r:id="rId4"/>
    <p:sldId id="259" r:id="rId5"/>
    <p:sldId id="260" r:id="rId6"/>
    <p:sldId id="262" r:id="rId7"/>
    <p:sldId id="265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B5698B9-1176-459D-8AD4-23790575835D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E2D7537-26BF-4BA2-83E4-BD66BD092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97265677"/>
              </p:ext>
            </p:extLst>
          </p:nvPr>
        </p:nvGraphicFramePr>
        <p:xfrm>
          <a:off x="73025" y="12700"/>
          <a:ext cx="9093200" cy="6819900"/>
        </p:xfrm>
        <a:graphic>
          <a:graphicData uri="http://schemas.openxmlformats.org/presentationml/2006/ole">
            <p:oleObj spid="_x0000_s3080" name="Prezentace" r:id="rId3" imgW="3549505" imgH="2662296" progId="PowerPoint.Show.8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76853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484784"/>
            <a:ext cx="7772400" cy="1584176"/>
          </a:xfrm>
        </p:spPr>
        <p:txBody>
          <a:bodyPr/>
          <a:lstStyle/>
          <a:p>
            <a:r>
              <a:rPr lang="cs-CZ" sz="7200" dirty="0" smtClean="0"/>
              <a:t>UŽITÍ PÁKY</a:t>
            </a:r>
            <a:endParaRPr lang="cs-CZ" sz="7200" dirty="0"/>
          </a:p>
        </p:txBody>
      </p:sp>
      <p:pic>
        <p:nvPicPr>
          <p:cNvPr id="2050" name="Picture 2" descr="C:\Users\ZSTREBON\AppData\Local\Microsoft\Windows\Temporary Internet Files\Content.IE5\4ZR9VBDC\MC9000712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636912"/>
            <a:ext cx="3449672" cy="357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385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/>
              <a:t>Umíš odpovědět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02106" cy="5069160"/>
          </a:xfrm>
        </p:spPr>
        <p:txBody>
          <a:bodyPr>
            <a:normAutofit/>
          </a:bodyPr>
          <a:lstStyle/>
          <a:p>
            <a:pPr marL="114300" indent="0" algn="ctr">
              <a:buNone/>
            </a:pPr>
            <a:r>
              <a:rPr lang="cs-CZ" sz="10000" dirty="0" smtClean="0"/>
              <a:t>?</a:t>
            </a:r>
          </a:p>
          <a:p>
            <a:pPr marL="114300" indent="0" algn="ctr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sz="3200" dirty="0" smtClean="0"/>
              <a:t>Která tělesa se otáčí</a:t>
            </a:r>
          </a:p>
          <a:p>
            <a:pPr marL="114300" indent="0">
              <a:buNone/>
            </a:pPr>
            <a:r>
              <a:rPr lang="cs-CZ" sz="3200" dirty="0" smtClean="0"/>
              <a:t>Které nástroje využívají principu páky</a:t>
            </a:r>
          </a:p>
          <a:p>
            <a:pPr marL="114300" indent="0">
              <a:buNone/>
            </a:pPr>
            <a:r>
              <a:rPr lang="cs-CZ" sz="3200" dirty="0" smtClean="0"/>
              <a:t>Jak povolit hodně utažený šroub</a:t>
            </a:r>
            <a:endParaRPr lang="cs-CZ" sz="3200" dirty="0"/>
          </a:p>
        </p:txBody>
      </p:sp>
      <p:pic>
        <p:nvPicPr>
          <p:cNvPr id="14338" name="Picture 2" descr="C:\Users\ZSTREBON\AppData\Local\Microsoft\Windows\Temporary Internet Files\Content.IE5\4ZR9VBDC\MC900237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317712">
            <a:off x="6372200" y="1700808"/>
            <a:ext cx="1508911" cy="240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ZSTREBON\AppData\Local\Microsoft\Windows\Temporary Internet Files\Content.IE5\9LIJR6PS\MP9003866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687820">
            <a:off x="858438" y="1603065"/>
            <a:ext cx="2060291" cy="146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6560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29"/>
            <a:ext cx="7620000" cy="1143000"/>
          </a:xfrm>
        </p:spPr>
        <p:txBody>
          <a:bodyPr/>
          <a:lstStyle/>
          <a:p>
            <a:pPr algn="ctr"/>
            <a:r>
              <a:rPr lang="cs-CZ" dirty="0" smtClean="0"/>
              <a:t>Druhy a u</a:t>
            </a:r>
            <a:r>
              <a:rPr lang="cs-CZ" b="1" dirty="0" smtClean="0"/>
              <a:t>žití páky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24936" cy="527605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a/ dvojzvratná</a:t>
            </a:r>
          </a:p>
          <a:p>
            <a:pPr marL="342900" lvl="1">
              <a:buClr>
                <a:schemeClr val="accent1"/>
              </a:buClr>
            </a:pPr>
            <a:r>
              <a:rPr lang="cs-CZ" sz="3200" dirty="0"/>
              <a:t>osa otáčení </a:t>
            </a:r>
            <a:r>
              <a:rPr lang="cs-CZ" sz="3200" dirty="0" smtClean="0"/>
              <a:t>uprostřed</a:t>
            </a:r>
          </a:p>
          <a:p>
            <a:pPr marL="342900" lvl="1">
              <a:buClr>
                <a:schemeClr val="accent1"/>
              </a:buClr>
            </a:pPr>
            <a:r>
              <a:rPr lang="cs-CZ" sz="3200" dirty="0"/>
              <a:t>síly působí na opačných stranách </a:t>
            </a:r>
            <a:r>
              <a:rPr lang="cs-CZ" sz="3200" dirty="0" smtClean="0"/>
              <a:t>             od </a:t>
            </a:r>
            <a:r>
              <a:rPr lang="cs-CZ" sz="3200" dirty="0"/>
              <a:t>osy </a:t>
            </a:r>
            <a:r>
              <a:rPr lang="cs-CZ" sz="3200" dirty="0" smtClean="0"/>
              <a:t>otáčení</a:t>
            </a:r>
          </a:p>
          <a:p>
            <a:pPr marL="342900" lvl="1">
              <a:buClr>
                <a:schemeClr val="accent1"/>
              </a:buClr>
            </a:pPr>
            <a:r>
              <a:rPr lang="cs-CZ" sz="3200" dirty="0"/>
              <a:t>síly mají stejný </a:t>
            </a:r>
            <a:r>
              <a:rPr lang="cs-CZ" sz="3200" dirty="0" smtClean="0"/>
              <a:t>směr</a:t>
            </a:r>
          </a:p>
          <a:p>
            <a:pPr marL="342900" lvl="1">
              <a:buClr>
                <a:schemeClr val="accent1"/>
              </a:buClr>
            </a:pPr>
            <a:r>
              <a:rPr lang="cs-CZ" sz="3200" dirty="0" smtClean="0"/>
              <a:t>nůžky</a:t>
            </a:r>
            <a:r>
              <a:rPr lang="cs-CZ" sz="3200" dirty="0"/>
              <a:t>, </a:t>
            </a:r>
            <a:r>
              <a:rPr lang="cs-CZ" sz="3200" dirty="0" smtClean="0"/>
              <a:t>kleště, houpačka</a:t>
            </a:r>
            <a:r>
              <a:rPr lang="cs-CZ" sz="3200" dirty="0"/>
              <a:t>, </a:t>
            </a:r>
            <a:r>
              <a:rPr lang="cs-CZ" sz="3200" dirty="0" smtClean="0"/>
              <a:t>plechovka, veslo</a:t>
            </a:r>
            <a:r>
              <a:rPr lang="cs-CZ" sz="3200" dirty="0"/>
              <a:t>, </a:t>
            </a:r>
            <a:r>
              <a:rPr lang="cs-CZ" sz="3200" dirty="0" smtClean="0"/>
              <a:t>rovnoramenné </a:t>
            </a:r>
            <a:r>
              <a:rPr lang="cs-CZ" sz="3200" dirty="0"/>
              <a:t>váhy       </a:t>
            </a:r>
          </a:p>
          <a:p>
            <a:pPr lvl="1"/>
            <a:endParaRPr lang="cs-CZ" sz="3200" dirty="0"/>
          </a:p>
          <a:p>
            <a:pPr marL="342900" lvl="1">
              <a:buClr>
                <a:schemeClr val="accent1"/>
              </a:buClr>
            </a:pPr>
            <a:endParaRPr lang="cs-CZ" sz="2200" b="1" dirty="0"/>
          </a:p>
          <a:p>
            <a:pPr marL="342900" lvl="1">
              <a:buClr>
                <a:schemeClr val="accent1"/>
              </a:buClr>
            </a:pPr>
            <a:endParaRPr lang="cs-CZ" sz="2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</p:txBody>
      </p:sp>
      <p:pic>
        <p:nvPicPr>
          <p:cNvPr id="10242" name="Picture 2" descr="C:\Users\ZSTREBON\AppData\Local\Microsoft\Windows\Temporary Internet Files\Content.IE5\1ZU83S3S\MM900041043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53136"/>
            <a:ext cx="269188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ZSTREBON\AppData\Local\Microsoft\Windows\Temporary Internet Files\Content.IE5\4ZR9VBDC\MP9003415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109228"/>
            <a:ext cx="2016224" cy="143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ZSTREBON\AppData\Local\Microsoft\Windows\Temporary Internet Files\Content.IE5\QXOMYNFP\MC9003597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053427"/>
            <a:ext cx="1512168" cy="149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ZSTREBON\AppData\Local\Microsoft\Windows\Temporary Internet Files\Content.IE5\4ZR9VBDC\MC900340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551076">
            <a:off x="6565417" y="303411"/>
            <a:ext cx="1161288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72685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332656"/>
            <a:ext cx="8280920" cy="6264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b/ jednozvratná</a:t>
            </a:r>
          </a:p>
          <a:p>
            <a:pPr marL="342900" lvl="1">
              <a:buClr>
                <a:schemeClr val="accent1"/>
              </a:buClr>
            </a:pPr>
            <a:r>
              <a:rPr lang="cs-CZ" sz="3200" dirty="0"/>
              <a:t>osa otáčení není uprostřed </a:t>
            </a:r>
            <a:r>
              <a:rPr lang="cs-CZ" sz="3200" dirty="0" smtClean="0"/>
              <a:t>páky</a:t>
            </a:r>
          </a:p>
          <a:p>
            <a:pPr marL="342900" lvl="1">
              <a:buClr>
                <a:schemeClr val="accent1"/>
              </a:buClr>
            </a:pPr>
            <a:r>
              <a:rPr lang="cs-CZ" sz="3200" dirty="0"/>
              <a:t>síly působí na stejné straně od osy </a:t>
            </a:r>
            <a:r>
              <a:rPr lang="cs-CZ" sz="3200" dirty="0" smtClean="0"/>
              <a:t>otáčení</a:t>
            </a:r>
          </a:p>
          <a:p>
            <a:pPr marL="342900" lvl="1">
              <a:buClr>
                <a:schemeClr val="accent1"/>
              </a:buClr>
            </a:pPr>
            <a:r>
              <a:rPr lang="cs-CZ" sz="3200" dirty="0"/>
              <a:t>síly mají opačný </a:t>
            </a:r>
            <a:r>
              <a:rPr lang="cs-CZ" sz="3200" dirty="0" smtClean="0"/>
              <a:t>směr</a:t>
            </a:r>
          </a:p>
          <a:p>
            <a:pPr marL="342900" lvl="1">
              <a:buClr>
                <a:schemeClr val="accent1"/>
              </a:buClr>
            </a:pPr>
            <a:r>
              <a:rPr lang="cs-CZ" sz="3200" dirty="0" smtClean="0"/>
              <a:t>zahradní </a:t>
            </a:r>
            <a:r>
              <a:rPr lang="cs-CZ" sz="3200" dirty="0"/>
              <a:t>kolečko, otvírák na láhve, </a:t>
            </a:r>
            <a:r>
              <a:rPr lang="cs-CZ" sz="3200" dirty="0" smtClean="0"/>
              <a:t>ruka, ruční </a:t>
            </a:r>
            <a:r>
              <a:rPr lang="cs-CZ" sz="3200" dirty="0"/>
              <a:t>brzda, louskáček</a:t>
            </a:r>
          </a:p>
          <a:p>
            <a:pPr marL="342900" lvl="1">
              <a:buClr>
                <a:schemeClr val="accent1"/>
              </a:buClr>
            </a:pPr>
            <a:endParaRPr lang="cs-CZ" sz="3200" dirty="0"/>
          </a:p>
          <a:p>
            <a:pPr marL="342900" lvl="1">
              <a:buClr>
                <a:schemeClr val="accent1"/>
              </a:buClr>
            </a:pPr>
            <a:endParaRPr lang="cs-CZ" sz="2200" b="1" dirty="0"/>
          </a:p>
          <a:p>
            <a:pPr marL="342900" lvl="1">
              <a:buClr>
                <a:schemeClr val="accent1"/>
              </a:buClr>
            </a:pPr>
            <a:endParaRPr lang="cs-CZ" sz="2200" b="1" dirty="0"/>
          </a:p>
          <a:p>
            <a:endParaRPr lang="cs-CZ" sz="3600" b="1" dirty="0"/>
          </a:p>
        </p:txBody>
      </p:sp>
      <p:pic>
        <p:nvPicPr>
          <p:cNvPr id="11266" name="Picture 2" descr="C:\Users\ZSTREBON\AppData\Local\Microsoft\Windows\Temporary Internet Files\Content.IE5\1ZU83S3S\MC9002957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48063"/>
            <a:ext cx="2128633" cy="1988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ZSTREBON\AppData\Local\Microsoft\Windows\Temporary Internet Files\Content.IE5\9LIJR6PS\MC9003402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8640"/>
            <a:ext cx="2747472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ZSTREBON\AppData\Local\Microsoft\Windows\Temporary Internet Files\Content.IE5\9LIJR6PS\MP9003157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642794"/>
            <a:ext cx="2476872" cy="1766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ZSTREBON\AppData\Local\Microsoft\Windows\Temporary Internet Files\Content.IE5\QXOMYNFP\MP9003857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17539"/>
            <a:ext cx="1720223" cy="24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732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774923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cs-CZ" dirty="0" smtClean="0"/>
              <a:t>Úlohy k řešení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908720"/>
            <a:ext cx="8784976" cy="5688632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600" i="1" u="sng" dirty="0" smtClean="0"/>
              <a:t>Příklad 1</a:t>
            </a:r>
            <a:r>
              <a:rPr lang="cs-CZ" sz="3600" i="1" dirty="0" smtClean="0"/>
              <a:t>:</a:t>
            </a:r>
            <a:r>
              <a:rPr lang="cs-CZ" sz="4000" i="1" dirty="0" smtClean="0"/>
              <a:t> </a:t>
            </a:r>
          </a:p>
          <a:p>
            <a:pPr eaLnBrk="1" hangingPunct="1"/>
            <a:endParaRPr lang="cs-CZ" sz="4000" i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i="1" dirty="0"/>
              <a:t> </a:t>
            </a:r>
            <a:r>
              <a:rPr lang="cs-CZ" sz="3600" dirty="0" smtClean="0"/>
              <a:t>Mirek, který má hmotnost 35 </a:t>
            </a:r>
            <a:r>
              <a:rPr lang="cs-CZ" sz="3600" dirty="0" smtClean="0"/>
              <a:t>kg,</a:t>
            </a:r>
            <a:endParaRPr lang="cs-CZ" sz="36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3600" dirty="0" smtClean="0"/>
              <a:t> a Petr s hmotností 42 kg se chtějí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600" dirty="0"/>
              <a:t> </a:t>
            </a:r>
            <a:r>
              <a:rPr lang="cs-CZ" sz="3600" dirty="0" smtClean="0"/>
              <a:t>příjemně houpat. Petr si sedl </a:t>
            </a:r>
            <a:r>
              <a:rPr lang="cs-CZ" sz="3600" dirty="0" smtClean="0"/>
              <a:t>na</a:t>
            </a:r>
            <a:endParaRPr lang="cs-CZ" sz="36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3600" dirty="0"/>
              <a:t> </a:t>
            </a:r>
            <a:r>
              <a:rPr lang="cs-CZ" sz="3600" dirty="0" smtClean="0"/>
              <a:t>pravou stranu houpačky 2 m </a:t>
            </a:r>
            <a:r>
              <a:rPr lang="cs-CZ" sz="3600" dirty="0" smtClean="0"/>
              <a:t>od</a:t>
            </a:r>
            <a:endParaRPr lang="cs-CZ" sz="36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3600" dirty="0"/>
              <a:t> </a:t>
            </a:r>
            <a:r>
              <a:rPr lang="cs-CZ" sz="3600" dirty="0" smtClean="0"/>
              <a:t>osy otáčení. Do jaké vzdálenosti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600" dirty="0"/>
              <a:t> </a:t>
            </a:r>
            <a:r>
              <a:rPr lang="cs-CZ" sz="3600" dirty="0" smtClean="0"/>
              <a:t>od osy otáčení si musí na levé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600" dirty="0"/>
              <a:t> </a:t>
            </a:r>
            <a:r>
              <a:rPr lang="cs-CZ" sz="3600" dirty="0" smtClean="0"/>
              <a:t>straně houpačky sednout Mirek?</a:t>
            </a:r>
            <a:r>
              <a:rPr lang="cs-CZ" sz="4000" dirty="0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288988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640960" cy="5217443"/>
          </a:xfrm>
        </p:spPr>
        <p:txBody>
          <a:bodyPr/>
          <a:lstStyle/>
          <a:p>
            <a:r>
              <a:rPr lang="cs-CZ" sz="3600" i="1" u="sng" dirty="0"/>
              <a:t>Příklad 2 </a:t>
            </a:r>
            <a:r>
              <a:rPr lang="cs-CZ" sz="3600" i="1" u="sng" dirty="0" smtClean="0"/>
              <a:t>:</a:t>
            </a:r>
          </a:p>
          <a:p>
            <a:pPr marL="182880" indent="0">
              <a:buNone/>
            </a:pPr>
            <a:endParaRPr lang="cs-CZ" sz="3600" i="1" u="sng" dirty="0" smtClean="0"/>
          </a:p>
          <a:p>
            <a:pPr>
              <a:buNone/>
            </a:pPr>
            <a:r>
              <a:rPr lang="cs-CZ" sz="3600" dirty="0" smtClean="0"/>
              <a:t>Jakou </a:t>
            </a:r>
            <a:r>
              <a:rPr lang="cs-CZ" sz="3600" dirty="0"/>
              <a:t>silou působí </a:t>
            </a:r>
            <a:r>
              <a:rPr lang="cs-CZ" sz="3600" dirty="0" smtClean="0"/>
              <a:t>skokanské</a:t>
            </a:r>
          </a:p>
          <a:p>
            <a:pPr>
              <a:buNone/>
            </a:pPr>
            <a:r>
              <a:rPr lang="cs-CZ" sz="3600" dirty="0" smtClean="0"/>
              <a:t>prkno </a:t>
            </a:r>
            <a:r>
              <a:rPr lang="cs-CZ" sz="3600" dirty="0"/>
              <a:t>na upevnění, na </a:t>
            </a:r>
            <a:r>
              <a:rPr lang="cs-CZ" sz="3600" dirty="0" smtClean="0"/>
              <a:t>jehož</a:t>
            </a:r>
          </a:p>
          <a:p>
            <a:pPr>
              <a:buNone/>
            </a:pPr>
            <a:r>
              <a:rPr lang="cs-CZ" sz="3600" dirty="0" smtClean="0"/>
              <a:t>druhém </a:t>
            </a:r>
            <a:r>
              <a:rPr lang="cs-CZ" sz="3600" dirty="0"/>
              <a:t>konci </a:t>
            </a:r>
            <a:r>
              <a:rPr lang="cs-CZ" sz="3600" dirty="0" smtClean="0"/>
              <a:t>stojí </a:t>
            </a:r>
            <a:r>
              <a:rPr lang="cs-CZ" sz="3600" dirty="0"/>
              <a:t>chlapec </a:t>
            </a:r>
            <a:r>
              <a:rPr lang="cs-CZ" sz="3600" dirty="0" smtClean="0"/>
              <a:t>o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hmotnosti </a:t>
            </a:r>
            <a:r>
              <a:rPr lang="cs-CZ" sz="3600" dirty="0"/>
              <a:t>50 kg. Víme, že </a:t>
            </a:r>
            <a:r>
              <a:rPr lang="cs-CZ" sz="3600" dirty="0" smtClean="0"/>
              <a:t>prkno</a:t>
            </a:r>
          </a:p>
          <a:p>
            <a:pPr>
              <a:buNone/>
            </a:pPr>
            <a:r>
              <a:rPr lang="cs-CZ" sz="3600" dirty="0" smtClean="0"/>
              <a:t>je </a:t>
            </a:r>
            <a:r>
              <a:rPr lang="cs-CZ" sz="3600" dirty="0"/>
              <a:t>dlouhé 3,75 m a je </a:t>
            </a:r>
            <a:r>
              <a:rPr lang="cs-CZ" sz="3600" dirty="0" smtClean="0"/>
              <a:t>podepřeno</a:t>
            </a:r>
          </a:p>
          <a:p>
            <a:pPr>
              <a:buNone/>
            </a:pPr>
            <a:r>
              <a:rPr lang="cs-CZ" sz="3600" dirty="0" smtClean="0"/>
              <a:t>ve </a:t>
            </a:r>
            <a:r>
              <a:rPr lang="cs-CZ" sz="3600" dirty="0"/>
              <a:t>vzdálenosti 1,25 m </a:t>
            </a:r>
            <a:r>
              <a:rPr lang="cs-CZ" sz="3600" dirty="0" smtClean="0"/>
              <a:t>od upevnění</a:t>
            </a:r>
            <a:r>
              <a:rPr lang="cs-CZ" sz="3600" dirty="0"/>
              <a:t>. </a:t>
            </a:r>
          </a:p>
          <a:p>
            <a:pPr>
              <a:buNone/>
            </a:pPr>
            <a:endParaRPr lang="cs-CZ" sz="36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588221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Řešení a výsledky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620000" cy="5616624"/>
          </a:xfrm>
        </p:spPr>
        <p:txBody>
          <a:bodyPr>
            <a:normAutofit lnSpcReduction="10000"/>
          </a:bodyPr>
          <a:lstStyle/>
          <a:p>
            <a:r>
              <a:rPr lang="cs-CZ" sz="2800" i="1" u="sng" dirty="0"/>
              <a:t>Příklad 1</a:t>
            </a:r>
            <a:r>
              <a:rPr lang="cs-CZ" sz="2800" i="1" dirty="0"/>
              <a:t>:</a:t>
            </a:r>
            <a:r>
              <a:rPr lang="cs-CZ" sz="3200" i="1" dirty="0"/>
              <a:t> </a:t>
            </a:r>
          </a:p>
          <a:p>
            <a:pPr marL="114300" indent="0">
              <a:buNone/>
            </a:pPr>
            <a:r>
              <a:rPr lang="cs-CZ" dirty="0" smtClean="0"/>
              <a:t>F</a:t>
            </a:r>
            <a:r>
              <a:rPr lang="cs-CZ" baseline="-25000" dirty="0" smtClean="0"/>
              <a:t>1</a:t>
            </a:r>
            <a:r>
              <a:rPr lang="cs-CZ" dirty="0" smtClean="0"/>
              <a:t> . </a:t>
            </a:r>
            <a:r>
              <a:rPr lang="cs-CZ" dirty="0"/>
              <a:t>a</a:t>
            </a:r>
            <a:r>
              <a:rPr lang="cs-CZ" baseline="-25000" dirty="0" smtClean="0"/>
              <a:t>1</a:t>
            </a:r>
            <a:r>
              <a:rPr lang="cs-CZ" dirty="0" smtClean="0"/>
              <a:t> = F</a:t>
            </a:r>
            <a:r>
              <a:rPr lang="cs-CZ" baseline="-25000" dirty="0" smtClean="0"/>
              <a:t>2 </a:t>
            </a:r>
            <a:r>
              <a:rPr lang="cs-CZ" dirty="0" smtClean="0"/>
              <a:t>. a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 marL="114300" indent="0">
              <a:buNone/>
            </a:pPr>
            <a:r>
              <a:rPr lang="cs-CZ" dirty="0" smtClean="0"/>
              <a:t>420 . 2 = 350 . a</a:t>
            </a:r>
            <a:r>
              <a:rPr lang="cs-CZ" baseline="-25000" dirty="0" smtClean="0"/>
              <a:t>2</a:t>
            </a:r>
          </a:p>
          <a:p>
            <a:pPr marL="114300" indent="0">
              <a:buNone/>
            </a:pPr>
            <a:r>
              <a:rPr lang="cs-CZ" dirty="0"/>
              <a:t>a</a:t>
            </a:r>
            <a:r>
              <a:rPr lang="cs-CZ" baseline="-25000" dirty="0" smtClean="0"/>
              <a:t>2</a:t>
            </a:r>
            <a:r>
              <a:rPr lang="cs-CZ" dirty="0" smtClean="0"/>
              <a:t> = 840 : 350</a:t>
            </a:r>
          </a:p>
          <a:p>
            <a:pPr marL="114300" indent="0">
              <a:buNone/>
            </a:pPr>
            <a:r>
              <a:rPr lang="cs-CZ" dirty="0" smtClean="0"/>
              <a:t>a</a:t>
            </a:r>
            <a:r>
              <a:rPr lang="cs-CZ" baseline="-25000" dirty="0" smtClean="0"/>
              <a:t>2</a:t>
            </a:r>
            <a:r>
              <a:rPr lang="cs-CZ" dirty="0" smtClean="0"/>
              <a:t> = </a:t>
            </a:r>
            <a:r>
              <a:rPr lang="cs-CZ" dirty="0" smtClean="0"/>
              <a:t>2,4 </a:t>
            </a:r>
            <a:r>
              <a:rPr lang="cs-CZ" dirty="0" smtClean="0"/>
              <a:t>m</a:t>
            </a:r>
            <a:endParaRPr lang="cs-CZ" dirty="0"/>
          </a:p>
          <a:p>
            <a:pPr marL="114300" indent="0">
              <a:buNone/>
            </a:pPr>
            <a:r>
              <a:rPr lang="cs-CZ" dirty="0" smtClean="0"/>
              <a:t>Mirek si musí sednout </a:t>
            </a:r>
            <a:r>
              <a:rPr lang="cs-CZ" dirty="0" smtClean="0"/>
              <a:t>2,4 </a:t>
            </a:r>
            <a:r>
              <a:rPr lang="cs-CZ" dirty="0" smtClean="0"/>
              <a:t>m od osy otáčení.</a:t>
            </a:r>
            <a:endParaRPr lang="cs-CZ" dirty="0"/>
          </a:p>
          <a:p>
            <a:r>
              <a:rPr lang="cs-CZ" sz="2800" i="1" u="sng" dirty="0"/>
              <a:t>Příklad </a:t>
            </a:r>
            <a:r>
              <a:rPr lang="cs-CZ" sz="2800" i="1" u="sng" dirty="0" smtClean="0"/>
              <a:t>2</a:t>
            </a:r>
            <a:r>
              <a:rPr lang="cs-CZ" sz="2800" i="1" dirty="0" smtClean="0"/>
              <a:t>:</a:t>
            </a:r>
            <a:r>
              <a:rPr lang="cs-CZ" sz="3200" i="1" dirty="0" smtClean="0"/>
              <a:t> </a:t>
            </a:r>
            <a:endParaRPr lang="cs-CZ" sz="3200" i="1" dirty="0"/>
          </a:p>
          <a:p>
            <a:pPr marL="114300" indent="0">
              <a:buNone/>
            </a:pPr>
            <a:r>
              <a:rPr lang="cs-CZ" dirty="0"/>
              <a:t>F</a:t>
            </a:r>
            <a:r>
              <a:rPr lang="cs-CZ" baseline="-25000" dirty="0"/>
              <a:t>1</a:t>
            </a:r>
            <a:r>
              <a:rPr lang="cs-CZ" dirty="0"/>
              <a:t> . a</a:t>
            </a:r>
            <a:r>
              <a:rPr lang="cs-CZ" baseline="-25000" dirty="0"/>
              <a:t>1</a:t>
            </a:r>
            <a:r>
              <a:rPr lang="cs-CZ" dirty="0"/>
              <a:t> = F</a:t>
            </a:r>
            <a:r>
              <a:rPr lang="cs-CZ" baseline="-25000" dirty="0"/>
              <a:t>2 </a:t>
            </a:r>
            <a:r>
              <a:rPr lang="cs-CZ" dirty="0"/>
              <a:t>. a</a:t>
            </a:r>
            <a:r>
              <a:rPr lang="cs-CZ" baseline="-25000" dirty="0"/>
              <a:t>2</a:t>
            </a:r>
            <a:endParaRPr lang="cs-CZ" dirty="0"/>
          </a:p>
          <a:p>
            <a:pPr marL="114300" indent="0">
              <a:buNone/>
            </a:pPr>
            <a:r>
              <a:rPr lang="cs-CZ" dirty="0" smtClean="0"/>
              <a:t>500 . </a:t>
            </a:r>
            <a:r>
              <a:rPr lang="cs-CZ" dirty="0" smtClean="0"/>
              <a:t>3,75 </a:t>
            </a:r>
            <a:r>
              <a:rPr lang="cs-CZ" dirty="0" smtClean="0"/>
              <a:t>= F</a:t>
            </a:r>
            <a:r>
              <a:rPr lang="cs-CZ" baseline="-25000" dirty="0" smtClean="0"/>
              <a:t>2</a:t>
            </a:r>
            <a:r>
              <a:rPr lang="cs-CZ" dirty="0" smtClean="0"/>
              <a:t> . 1,25</a:t>
            </a:r>
          </a:p>
          <a:p>
            <a:pPr marL="114300" indent="0">
              <a:buNone/>
            </a:pPr>
            <a:r>
              <a:rPr lang="cs-CZ" dirty="0" smtClean="0"/>
              <a:t>F</a:t>
            </a:r>
            <a:r>
              <a:rPr lang="cs-CZ" baseline="-25000" dirty="0" smtClean="0"/>
              <a:t>2 </a:t>
            </a:r>
            <a:r>
              <a:rPr lang="cs-CZ" dirty="0" smtClean="0"/>
              <a:t>= 1875 : </a:t>
            </a:r>
            <a:r>
              <a:rPr lang="cs-CZ" dirty="0" smtClean="0"/>
              <a:t>1,25</a:t>
            </a:r>
            <a:endParaRPr lang="cs-CZ" dirty="0" smtClean="0"/>
          </a:p>
          <a:p>
            <a:pPr marL="114300" indent="0">
              <a:buNone/>
            </a:pPr>
            <a:r>
              <a:rPr lang="cs-CZ" dirty="0" smtClean="0"/>
              <a:t>F</a:t>
            </a:r>
            <a:r>
              <a:rPr lang="cs-CZ" baseline="-25000" dirty="0" smtClean="0"/>
              <a:t>2</a:t>
            </a:r>
            <a:r>
              <a:rPr lang="cs-CZ" dirty="0" smtClean="0"/>
              <a:t> = 1500 N</a:t>
            </a:r>
          </a:p>
          <a:p>
            <a:pPr marL="114300" indent="0">
              <a:buNone/>
            </a:pPr>
            <a:r>
              <a:rPr lang="cs-CZ" dirty="0" smtClean="0"/>
              <a:t>Prkno působí na upevnění silou 1500 N.</a:t>
            </a:r>
            <a:endParaRPr lang="cs-CZ" dirty="0"/>
          </a:p>
        </p:txBody>
      </p:sp>
      <p:pic>
        <p:nvPicPr>
          <p:cNvPr id="13315" name="Picture 3" descr="C:\Users\ZSTREBON\AppData\Local\Microsoft\Windows\Temporary Internet Files\Content.IE5\9LIJR6PS\MM900303473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3759" y="836712"/>
            <a:ext cx="2468091" cy="2243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ZSTREBON\AppData\Local\Microsoft\Windows\Temporary Internet Files\Content.IE5\1ZU83S3S\MC9003536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8920" y="3573016"/>
            <a:ext cx="1708585" cy="2467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83881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76672"/>
            <a:ext cx="8064896" cy="6041677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Použitá literatura  a zdroje obrázků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TESAŘ, Jiří; JÁCHYM, František . </a:t>
            </a:r>
            <a:r>
              <a:rPr lang="cs-CZ" sz="2000" i="1" dirty="0" smtClean="0"/>
              <a:t>Fyzika  pro 6. ročník ZŠ : </a:t>
            </a:r>
            <a:r>
              <a:rPr lang="cs-CZ" sz="2000" dirty="0" smtClean="0"/>
              <a:t> Vydání  1. Praha : SPN, 2000. 112 s. ISBN 80-7235-076-5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www.office.microsoft.com 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64288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43</TotalTime>
  <Words>284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Carnival</vt:lpstr>
      <vt:lpstr>Prezentace</vt:lpstr>
      <vt:lpstr>Snímek 1</vt:lpstr>
      <vt:lpstr>UŽITÍ PÁKY</vt:lpstr>
      <vt:lpstr>Umíš odpovědět</vt:lpstr>
      <vt:lpstr>Druhy a užití páky</vt:lpstr>
      <vt:lpstr>Snímek 5</vt:lpstr>
      <vt:lpstr>Úlohy k řešení</vt:lpstr>
      <vt:lpstr>Snímek 7</vt:lpstr>
      <vt:lpstr>Řešení a výsledky 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Dum</cp:lastModifiedBy>
  <cp:revision>8</cp:revision>
  <dcterms:created xsi:type="dcterms:W3CDTF">2011-09-18T15:50:13Z</dcterms:created>
  <dcterms:modified xsi:type="dcterms:W3CDTF">2012-06-08T18:34:22Z</dcterms:modified>
</cp:coreProperties>
</file>