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69" r:id="rId2"/>
    <p:sldId id="257" r:id="rId3"/>
    <p:sldId id="258" r:id="rId4"/>
    <p:sldId id="259" r:id="rId5"/>
    <p:sldId id="260" r:id="rId6"/>
    <p:sldId id="261" r:id="rId7"/>
    <p:sldId id="267" r:id="rId8"/>
    <p:sldId id="262" r:id="rId9"/>
    <p:sldId id="263" r:id="rId10"/>
    <p:sldId id="268" r:id="rId11"/>
    <p:sldId id="264" r:id="rId12"/>
    <p:sldId id="265" r:id="rId13"/>
    <p:sldId id="266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9AAB5F-8BF2-4DDE-B678-797434F48D13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190BF5-37AB-435A-A927-F798D21608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190BF5-37AB-435A-A927-F798D216084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6BC0D4-2AA1-4036-8D87-977CF3D5D37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6BC0D4-2AA1-4036-8D87-977CF3D5D37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6BC0D4-2AA1-4036-8D87-977CF3D5D37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6BC0D4-2AA1-4036-8D87-977CF3D5D37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6BC0D4-2AA1-4036-8D87-977CF3D5D37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6BC0D4-2AA1-4036-8D87-977CF3D5D37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6BC0D4-2AA1-4036-8D87-977CF3D5D37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6BC0D4-2AA1-4036-8D87-977CF3D5D37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6BC0D4-2AA1-4036-8D87-977CF3D5D37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6BC0D4-2AA1-4036-8D87-977CF3D5D37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6BC0D4-2AA1-4036-8D87-977CF3D5D37F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6BC0D4-2AA1-4036-8D87-977CF3D5D37F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190BF5-37AB-435A-A927-F798D216084D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190BF5-37AB-435A-A927-F798D216084D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190BF5-37AB-435A-A927-F798D216084D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190BF5-37AB-435A-A927-F798D216084D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190BF5-37AB-435A-A927-F798D216084D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190BF5-37AB-435A-A927-F798D216084D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190BF5-37AB-435A-A927-F798D216084D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4F5F509-A257-4F10-9EAC-F7F8C171148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3A14EAE-B462-44A3-A6AE-10775C2A1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F5F509-A257-4F10-9EAC-F7F8C171148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A14EAE-B462-44A3-A6AE-10775C2A1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4F5F509-A257-4F10-9EAC-F7F8C171148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3A14EAE-B462-44A3-A6AE-10775C2A1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F5F509-A257-4F10-9EAC-F7F8C171148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A14EAE-B462-44A3-A6AE-10775C2A1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F5F509-A257-4F10-9EAC-F7F8C171148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A14EAE-B462-44A3-A6AE-10775C2A1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F5F509-A257-4F10-9EAC-F7F8C171148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A14EAE-B462-44A3-A6AE-10775C2A1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4F5F509-A257-4F10-9EAC-F7F8C171148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A14EAE-B462-44A3-A6AE-10775C2A1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F5F509-A257-4F10-9EAC-F7F8C171148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A14EAE-B462-44A3-A6AE-10775C2A1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F5F509-A257-4F10-9EAC-F7F8C171148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A14EAE-B462-44A3-A6AE-10775C2A1B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F5F509-A257-4F10-9EAC-F7F8C171148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A14EAE-B462-44A3-A6AE-10775C2A1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4F5F509-A257-4F10-9EAC-F7F8C171148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3A14EAE-B462-44A3-A6AE-10775C2A1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4F5F509-A257-4F10-9EAC-F7F8C171148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3A14EAE-B462-44A3-A6AE-10775C2A1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7372672" cy="6195088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000" b="1" smtClean="0"/>
              <a:t>VY_</a:t>
            </a:r>
            <a:r>
              <a:rPr lang="cs-CZ" sz="2000" b="1" smtClean="0">
                <a:solidFill>
                  <a:srgbClr val="00B050"/>
                </a:solidFill>
              </a:rPr>
              <a:t>32</a:t>
            </a:r>
            <a:r>
              <a:rPr lang="cs-CZ" sz="2000" b="1" smtClean="0"/>
              <a:t>_INOVACE_</a:t>
            </a:r>
            <a:r>
              <a:rPr lang="cs-CZ" sz="2000" b="1" smtClean="0">
                <a:solidFill>
                  <a:srgbClr val="00B050"/>
                </a:solidFill>
              </a:rPr>
              <a:t>D7.05</a:t>
            </a:r>
            <a:endParaRPr lang="cs-CZ" sz="2000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000" b="1" dirty="0" smtClean="0"/>
              <a:t> 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Autor: </a:t>
            </a:r>
            <a:r>
              <a:rPr lang="cs-CZ" sz="2000" dirty="0" smtClean="0">
                <a:solidFill>
                  <a:srgbClr val="00B050"/>
                </a:solidFill>
              </a:rPr>
              <a:t>Mgr. Nováková Jana</a:t>
            </a:r>
          </a:p>
          <a:p>
            <a:pPr>
              <a:buNone/>
            </a:pPr>
            <a:r>
              <a:rPr lang="cs-CZ" sz="2000" b="1" dirty="0" smtClean="0"/>
              <a:t> 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Datum vytvoření: </a:t>
            </a:r>
            <a:r>
              <a:rPr lang="cs-CZ" sz="2000" b="1" dirty="0" smtClean="0">
                <a:solidFill>
                  <a:srgbClr val="00B050"/>
                </a:solidFill>
              </a:rPr>
              <a:t>listopad 2011</a:t>
            </a:r>
            <a:endParaRPr lang="cs-CZ" sz="2000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000" b="1" dirty="0" smtClean="0"/>
              <a:t> 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Ročník: </a:t>
            </a:r>
            <a:r>
              <a:rPr lang="cs-CZ" sz="2000" b="1" dirty="0" smtClean="0">
                <a:solidFill>
                  <a:srgbClr val="00B050"/>
                </a:solidFill>
              </a:rPr>
              <a:t>7.</a:t>
            </a:r>
            <a:endParaRPr lang="cs-CZ" sz="2000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000" b="1" dirty="0" smtClean="0"/>
              <a:t> 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Vzdělávací oblast: </a:t>
            </a:r>
            <a:r>
              <a:rPr lang="cs-CZ" sz="2000" b="1" dirty="0" smtClean="0">
                <a:solidFill>
                  <a:srgbClr val="00B050"/>
                </a:solidFill>
              </a:rPr>
              <a:t>Člověk a společnost</a:t>
            </a:r>
            <a:endParaRPr lang="cs-CZ" sz="2000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000" b="1" dirty="0" smtClean="0"/>
              <a:t> 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Vzdělávací obor: </a:t>
            </a:r>
            <a:r>
              <a:rPr lang="cs-CZ" sz="2000" b="1" dirty="0" smtClean="0">
                <a:solidFill>
                  <a:srgbClr val="00B050"/>
                </a:solidFill>
              </a:rPr>
              <a:t>Dějepis</a:t>
            </a:r>
            <a:endParaRPr lang="cs-CZ" sz="2000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000" b="1" dirty="0" smtClean="0"/>
              <a:t> 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Tematický okruh: </a:t>
            </a:r>
            <a:r>
              <a:rPr lang="cs-CZ" sz="2000" b="1" dirty="0" smtClean="0">
                <a:solidFill>
                  <a:srgbClr val="00B050"/>
                </a:solidFill>
              </a:rPr>
              <a:t>Raný středověk</a:t>
            </a:r>
            <a:endParaRPr lang="cs-CZ" sz="2000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000" b="1" dirty="0" smtClean="0"/>
              <a:t> 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Téma: </a:t>
            </a:r>
            <a:r>
              <a:rPr lang="cs-CZ" sz="2000" b="1" dirty="0" smtClean="0">
                <a:solidFill>
                  <a:srgbClr val="00B050"/>
                </a:solidFill>
              </a:rPr>
              <a:t>Velká Morava</a:t>
            </a:r>
            <a:endParaRPr lang="cs-CZ" sz="2000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47864" y="1772816"/>
            <a:ext cx="5105400" cy="2868168"/>
          </a:xfrm>
        </p:spPr>
        <p:txBody>
          <a:bodyPr/>
          <a:lstStyle/>
          <a:p>
            <a:pPr algn="ctr"/>
            <a:r>
              <a:rPr lang="cs-CZ" sz="6600" dirty="0" smtClean="0"/>
              <a:t>Raný </a:t>
            </a:r>
            <a:br>
              <a:rPr lang="cs-CZ" sz="6600" dirty="0" smtClean="0"/>
            </a:br>
            <a:r>
              <a:rPr lang="cs-CZ" sz="6600" dirty="0" smtClean="0"/>
              <a:t/>
            </a:r>
            <a:br>
              <a:rPr lang="cs-CZ" sz="6600" dirty="0" smtClean="0"/>
            </a:br>
            <a:r>
              <a:rPr lang="cs-CZ" sz="6600" dirty="0" smtClean="0"/>
              <a:t>středověk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60688"/>
          </a:xfrm>
        </p:spPr>
        <p:txBody>
          <a:bodyPr/>
          <a:lstStyle/>
          <a:p>
            <a:r>
              <a:rPr lang="cs-CZ" dirty="0" smtClean="0"/>
              <a:t>Velká Morava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7427168" cy="5544616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i="1" u="sng" dirty="0" smtClean="0"/>
              <a:t>Vznik velkomoravské říše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území kolem řeky Morava a Dyje (nejúrodnější)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specializace řemesel, rozvoj obchodu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na hradištích sídlil kníže a velmožové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oblast se sjednotila a na počátku </a:t>
            </a:r>
            <a:r>
              <a:rPr lang="cs-CZ" sz="2400" dirty="0" smtClean="0">
                <a:solidFill>
                  <a:srgbClr val="7030A0"/>
                </a:solidFill>
              </a:rPr>
              <a:t>9. st. vznikla Velká Morava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první vládce – </a:t>
            </a:r>
            <a:r>
              <a:rPr lang="cs-CZ" sz="2400" dirty="0" smtClean="0">
                <a:solidFill>
                  <a:srgbClr val="7030A0"/>
                </a:solidFill>
              </a:rPr>
              <a:t>kníže Mojmír I. </a:t>
            </a:r>
            <a:r>
              <a:rPr lang="cs-CZ" sz="2400" dirty="0" smtClean="0"/>
              <a:t>(830 – 846)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knížecí rod </a:t>
            </a:r>
            <a:r>
              <a:rPr lang="cs-CZ" sz="2400" dirty="0" smtClean="0">
                <a:solidFill>
                  <a:srgbClr val="7030A0"/>
                </a:solidFill>
              </a:rPr>
              <a:t>Mojmírovců</a:t>
            </a:r>
            <a:endParaRPr lang="cs-CZ" sz="2400" dirty="0" smtClean="0"/>
          </a:p>
          <a:p>
            <a:pPr algn="just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soupeř nitranský </a:t>
            </a:r>
            <a:r>
              <a:rPr lang="cs-CZ" sz="2400" dirty="0" smtClean="0">
                <a:solidFill>
                  <a:srgbClr val="7030A0"/>
                </a:solidFill>
              </a:rPr>
              <a:t>kníže </a:t>
            </a:r>
            <a:r>
              <a:rPr lang="cs-CZ" sz="2400" dirty="0" err="1" smtClean="0">
                <a:solidFill>
                  <a:srgbClr val="7030A0"/>
                </a:solidFill>
              </a:rPr>
              <a:t>Pribina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smtClean="0"/>
              <a:t>-&gt;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smtClean="0"/>
              <a:t>M. proti němu -&gt; vyhnal </a:t>
            </a:r>
            <a:r>
              <a:rPr lang="cs-CZ" sz="2400" dirty="0" err="1" smtClean="0"/>
              <a:t>Pribinu</a:t>
            </a:r>
            <a:r>
              <a:rPr lang="cs-CZ" sz="2400" dirty="0" smtClean="0"/>
              <a:t> z Nitry a území připojil k VM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6" name="Picture 2" descr="Soubor:Great moravia svatopluk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692696"/>
            <a:ext cx="6202685" cy="539246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79512" y="6237312"/>
            <a:ext cx="84249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cit. 2011-11-22]. Autor</a:t>
            </a:r>
            <a:r>
              <a:rPr lang="cs-CZ" sz="1200" b="1" dirty="0" smtClean="0"/>
              <a:t>: </a:t>
            </a:r>
            <a:r>
              <a:rPr lang="cs-CZ" sz="1200" dirty="0" err="1" smtClean="0"/>
              <a:t>Tankred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Dostupný pod licencí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http://cs.wikipedia.org/wiki/Soubor:Great_moravia_svatopluk.png</a:t>
            </a:r>
            <a:endParaRPr lang="cs-CZ" sz="1200" dirty="0"/>
          </a:p>
        </p:txBody>
      </p:sp>
      <p:sp>
        <p:nvSpPr>
          <p:cNvPr id="4" name="Obdélník 3"/>
          <p:cNvSpPr/>
          <p:nvPr/>
        </p:nvSpPr>
        <p:spPr>
          <a:xfrm>
            <a:off x="2059181" y="188640"/>
            <a:ext cx="54601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i="1" u="sng" dirty="0" smtClean="0"/>
              <a:t>Mapa velkomoravské říše za vlády Svatopluka 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2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7643192" cy="6408712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Velká Morava čelila nebezpečí z východofranské říše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dohody za knížete Mojmíra, které bránily útokům na VM -&gt; M. odváděl franské říši každoroční poplatek – </a:t>
            </a:r>
            <a:r>
              <a:rPr lang="cs-CZ" sz="2400" dirty="0" smtClean="0">
                <a:solidFill>
                  <a:srgbClr val="7030A0"/>
                </a:solidFill>
              </a:rPr>
              <a:t>tzv. tribut = daň z míru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endParaRPr lang="cs-CZ" b="1" i="1" u="sng" dirty="0" smtClean="0"/>
          </a:p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i="1" u="sng" dirty="0" smtClean="0"/>
              <a:t>Kníže Rastislav</a:t>
            </a:r>
            <a:r>
              <a:rPr lang="cs-CZ" dirty="0" smtClean="0"/>
              <a:t> (846 – 870)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nástupce Mojmíra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chtěl se zbavit závislosti na východofranských králích -&gt; otevřená válka -&gt; uhájil samostatnost říše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>
                <a:solidFill>
                  <a:srgbClr val="7030A0"/>
                </a:solidFill>
              </a:rPr>
              <a:t>Rastislav</a:t>
            </a:r>
            <a:r>
              <a:rPr lang="cs-CZ" sz="2400" dirty="0" smtClean="0"/>
              <a:t> požádal </a:t>
            </a:r>
            <a:r>
              <a:rPr lang="cs-CZ" sz="2400" dirty="0" smtClean="0">
                <a:solidFill>
                  <a:srgbClr val="7030A0"/>
                </a:solidFill>
              </a:rPr>
              <a:t>byzantského císaře</a:t>
            </a:r>
            <a:r>
              <a:rPr lang="cs-CZ" sz="2400" dirty="0" smtClean="0"/>
              <a:t>, aby poslal na VM misionáře, aby založili samostatné biskupství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endParaRPr lang="cs-CZ" sz="240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None/>
            </a:pPr>
            <a:endParaRPr lang="cs-CZ" b="1" i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36096" y="1124744"/>
            <a:ext cx="3429000" cy="2057400"/>
          </a:xfrm>
        </p:spPr>
        <p:txBody>
          <a:bodyPr/>
          <a:lstStyle/>
          <a:p>
            <a:r>
              <a:rPr lang="cs-CZ" dirty="0" smtClean="0"/>
              <a:t>Kníže Rastislav</a:t>
            </a:r>
            <a:endParaRPr lang="cs-CZ" dirty="0"/>
          </a:p>
        </p:txBody>
      </p:sp>
      <p:pic>
        <p:nvPicPr>
          <p:cNvPr id="2050" name="Picture 2" descr="Soubor:Prince Rastislav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/>
          <a:srcRect t="2787" b="2787"/>
          <a:stretch>
            <a:fillRect/>
          </a:stretch>
        </p:blipFill>
        <p:spPr bwMode="auto">
          <a:xfrm>
            <a:off x="663682" y="692696"/>
            <a:ext cx="4554546" cy="455454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79512" y="6309320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/>
              <a:t>cit. 2011-11-27]. Autor</a:t>
            </a:r>
            <a:r>
              <a:rPr lang="cs-CZ" sz="900" b="1" dirty="0" smtClean="0"/>
              <a:t>: neuveden</a:t>
            </a:r>
            <a:endParaRPr lang="cs-CZ" sz="900" dirty="0" smtClean="0"/>
          </a:p>
          <a:p>
            <a:r>
              <a:rPr lang="cs-CZ" sz="900" dirty="0" smtClean="0"/>
              <a:t>Dostupný pod licencí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http://cs.wikipedia.org/wiki/Soubor:Prince_Rastislav.JPG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0"/>
            <a:ext cx="7571184" cy="6669360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císař mu vyhověl a </a:t>
            </a:r>
            <a:r>
              <a:rPr lang="cs-CZ" sz="2400" dirty="0" smtClean="0">
                <a:solidFill>
                  <a:srgbClr val="7030A0"/>
                </a:solidFill>
              </a:rPr>
              <a:t>roku 863 </a:t>
            </a:r>
            <a:r>
              <a:rPr lang="cs-CZ" sz="2400" dirty="0" smtClean="0"/>
              <a:t>vyslal na Moravu </a:t>
            </a:r>
            <a:r>
              <a:rPr lang="cs-CZ" sz="2400" dirty="0" smtClean="0">
                <a:solidFill>
                  <a:srgbClr val="7030A0"/>
                </a:solidFill>
              </a:rPr>
              <a:t>bratry Konstantina a Metoděje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i="1" u="sng" dirty="0" smtClean="0"/>
              <a:t>Konstantin a Metoděj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=  slovanští věrozvěstové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úkol: přinést Slovanům křesťanství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pocházeli ze </a:t>
            </a:r>
            <a:r>
              <a:rPr lang="cs-CZ" sz="2400" dirty="0" smtClean="0">
                <a:solidFill>
                  <a:srgbClr val="7030A0"/>
                </a:solidFill>
              </a:rPr>
              <a:t>Soluně </a:t>
            </a:r>
            <a:r>
              <a:rPr lang="cs-CZ" sz="2400" dirty="0" smtClean="0"/>
              <a:t>(Byzantská říše)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>
                <a:solidFill>
                  <a:srgbClr val="7030A0"/>
                </a:solidFill>
              </a:rPr>
              <a:t>přeložili</a:t>
            </a:r>
            <a:r>
              <a:rPr lang="cs-CZ" sz="2400" dirty="0" smtClean="0"/>
              <a:t> nejdůležitější části </a:t>
            </a:r>
            <a:r>
              <a:rPr lang="cs-CZ" sz="2400" dirty="0" smtClean="0">
                <a:solidFill>
                  <a:srgbClr val="7030A0"/>
                </a:solidFill>
              </a:rPr>
              <a:t>Bible</a:t>
            </a:r>
            <a:r>
              <a:rPr lang="cs-CZ" sz="2400" dirty="0" smtClean="0"/>
              <a:t> pro bohoslužbu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nový slovanský spisovný jazyk =</a:t>
            </a:r>
            <a:r>
              <a:rPr lang="cs-CZ" sz="2400" dirty="0" smtClean="0">
                <a:solidFill>
                  <a:srgbClr val="7030A0"/>
                </a:solidFill>
              </a:rPr>
              <a:t> staroslověnština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nové písmo – </a:t>
            </a:r>
            <a:r>
              <a:rPr lang="cs-CZ" sz="2400" dirty="0" smtClean="0">
                <a:solidFill>
                  <a:srgbClr val="7030A0"/>
                </a:solidFill>
              </a:rPr>
              <a:t>hlaholice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>
                <a:solidFill>
                  <a:srgbClr val="7030A0"/>
                </a:solidFill>
              </a:rPr>
              <a:t>mise úspěšná </a:t>
            </a:r>
            <a:r>
              <a:rPr lang="cs-CZ" sz="2400" dirty="0" smtClean="0"/>
              <a:t>-&gt; rozšíření křesťanství, kázali v jazyce, kterému všichni rozuměli -&gt; rozvíjela se vzdělanost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endParaRPr lang="cs-CZ" sz="2400" dirty="0" smtClean="0">
              <a:solidFill>
                <a:srgbClr val="7030A0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endParaRPr lang="cs-CZ" sz="240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24128" y="1772816"/>
            <a:ext cx="3419872" cy="1872208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Konstantin a </a:t>
            </a:r>
            <a:br>
              <a:rPr lang="cs-CZ" dirty="0" smtClean="0"/>
            </a:br>
            <a:r>
              <a:rPr lang="cs-CZ" dirty="0" smtClean="0"/>
              <a:t>Metoděj</a:t>
            </a:r>
            <a:endParaRPr lang="cs-CZ" dirty="0"/>
          </a:p>
        </p:txBody>
      </p:sp>
      <p:pic>
        <p:nvPicPr>
          <p:cNvPr id="99330" name="Picture 2" descr="Soubor:Cyril and Methodius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/>
          <a:srcRect t="20594" b="20594"/>
          <a:stretch>
            <a:fillRect/>
          </a:stretch>
        </p:blipFill>
        <p:spPr bwMode="auto">
          <a:xfrm>
            <a:off x="663682" y="906876"/>
            <a:ext cx="4340366" cy="434036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0" y="6309320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/>
              <a:t>cit. 2011-11-27]. Autor</a:t>
            </a:r>
            <a:r>
              <a:rPr lang="cs-CZ" sz="900" b="1" dirty="0" smtClean="0"/>
              <a:t>: Jan Matějko</a:t>
            </a:r>
            <a:endParaRPr lang="cs-CZ" sz="900" dirty="0" smtClean="0"/>
          </a:p>
          <a:p>
            <a:r>
              <a:rPr lang="cs-CZ" sz="900" dirty="0" smtClean="0"/>
              <a:t>Dostupný pod licencí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http://cs.wikipedia.org/wiki/Soubor:Cyril_and_Methodius.jpg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9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5000" y="1124744"/>
            <a:ext cx="3429000" cy="2057400"/>
          </a:xfrm>
        </p:spPr>
        <p:txBody>
          <a:bodyPr/>
          <a:lstStyle/>
          <a:p>
            <a:r>
              <a:rPr lang="cs-CZ" dirty="0" smtClean="0"/>
              <a:t>hlaholice</a:t>
            </a:r>
            <a:endParaRPr lang="cs-CZ" dirty="0"/>
          </a:p>
        </p:txBody>
      </p:sp>
      <p:pic>
        <p:nvPicPr>
          <p:cNvPr id="101378" name="Picture 2" descr="Soubor:Bascanska ploca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/>
          <a:srcRect l="21739" r="21739"/>
          <a:stretch>
            <a:fillRect/>
          </a:stretch>
        </p:blipFill>
        <p:spPr bwMode="auto">
          <a:xfrm>
            <a:off x="251520" y="620688"/>
            <a:ext cx="5060446" cy="506044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0" y="6237312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/>
              <a:t>cit. 2011-11-27]. Autor</a:t>
            </a:r>
            <a:r>
              <a:rPr lang="cs-CZ" sz="900" b="1" dirty="0" smtClean="0"/>
              <a:t>: Neoneo13</a:t>
            </a:r>
            <a:endParaRPr lang="cs-CZ" sz="900" dirty="0" smtClean="0"/>
          </a:p>
          <a:p>
            <a:r>
              <a:rPr lang="cs-CZ" sz="900" dirty="0" smtClean="0"/>
              <a:t>Dostupný pod licencí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http://cs.wikipedia.org/wiki/Soubor:Bascanska_ploca.jpg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0" y="260648"/>
            <a:ext cx="7239000" cy="4846320"/>
          </a:xfrm>
        </p:spPr>
        <p:txBody>
          <a:bodyPr/>
          <a:lstStyle/>
          <a:p>
            <a:pPr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</a:t>
            </a:r>
            <a:r>
              <a:rPr lang="cs-CZ" u="sng" dirty="0" smtClean="0">
                <a:solidFill>
                  <a:srgbClr val="FF0000"/>
                </a:solidFill>
              </a:rPr>
              <a:t>Konstantin a Metoděj</a:t>
            </a:r>
          </a:p>
          <a:p>
            <a:pPr algn="ctr"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2" descr="Soubor:Cyril and Methodius.jpg"/>
          <p:cNvPicPr>
            <a:picLocks noChangeAspect="1" noChangeArrowheads="1"/>
          </p:cNvPicPr>
          <p:nvPr/>
        </p:nvPicPr>
        <p:blipFill>
          <a:blip r:embed="rId3" cstate="print"/>
          <a:srcRect t="20594" b="20594"/>
          <a:stretch>
            <a:fillRect/>
          </a:stretch>
        </p:blipFill>
        <p:spPr bwMode="auto">
          <a:xfrm>
            <a:off x="251520" y="3284984"/>
            <a:ext cx="3402418" cy="3402418"/>
          </a:xfrm>
          <a:prstGeom prst="rect">
            <a:avLst/>
          </a:prstGeom>
          <a:noFill/>
        </p:spPr>
      </p:pic>
      <p:sp>
        <p:nvSpPr>
          <p:cNvPr id="5" name="Zaoblený obdélníkový popisek 4"/>
          <p:cNvSpPr/>
          <p:nvPr/>
        </p:nvSpPr>
        <p:spPr>
          <a:xfrm>
            <a:off x="1043608" y="1340768"/>
            <a:ext cx="3096344" cy="1728192"/>
          </a:xfrm>
          <a:prstGeom prst="wedgeRoundRectCallout">
            <a:avLst>
              <a:gd name="adj1" fmla="val -22749"/>
              <a:gd name="adj2" fmla="val 104441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Zjisti o nás, co nejvíce informací.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7920880" cy="6336704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i="1" u="sng" dirty="0" smtClean="0"/>
              <a:t>Rozkvět Velké Moravy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b="1" i="1" u="sng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b="1" i="1" u="sng" dirty="0" smtClean="0"/>
              <a:t>kníže Svatopluk I.</a:t>
            </a:r>
            <a:r>
              <a:rPr lang="cs-CZ" sz="2400" dirty="0" smtClean="0"/>
              <a:t>(870 – 894)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nástupce Rastislava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>
                <a:solidFill>
                  <a:srgbClr val="7030A0"/>
                </a:solidFill>
              </a:rPr>
              <a:t>rozšířil</a:t>
            </a:r>
            <a:r>
              <a:rPr lang="cs-CZ" sz="2400" dirty="0" smtClean="0"/>
              <a:t> území až k Šumavě a Krušným horám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na jeho dvoře </a:t>
            </a:r>
            <a:r>
              <a:rPr lang="cs-CZ" sz="2400" dirty="0" smtClean="0">
                <a:solidFill>
                  <a:srgbClr val="7030A0"/>
                </a:solidFill>
              </a:rPr>
              <a:t>přijal křest od Metoděje </a:t>
            </a:r>
            <a:r>
              <a:rPr lang="cs-CZ" sz="2400" dirty="0" smtClean="0"/>
              <a:t>přemyslovský kníže </a:t>
            </a:r>
            <a:r>
              <a:rPr lang="cs-CZ" sz="2400" dirty="0" smtClean="0">
                <a:solidFill>
                  <a:srgbClr val="7030A0"/>
                </a:solidFill>
              </a:rPr>
              <a:t>Bořivoj</a:t>
            </a:r>
            <a:r>
              <a:rPr lang="cs-CZ" sz="2400" dirty="0" smtClean="0"/>
              <a:t> s manželkou </a:t>
            </a:r>
            <a:r>
              <a:rPr lang="cs-CZ" sz="2400" dirty="0" smtClean="0">
                <a:solidFill>
                  <a:srgbClr val="7030A0"/>
                </a:solidFill>
              </a:rPr>
              <a:t>Ludmilou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na konci 9. st. </a:t>
            </a:r>
            <a:r>
              <a:rPr lang="cs-CZ" sz="2400" dirty="0" smtClean="0">
                <a:solidFill>
                  <a:srgbClr val="7030A0"/>
                </a:solidFill>
              </a:rPr>
              <a:t>největší rozkvět </a:t>
            </a:r>
            <a:r>
              <a:rPr lang="cs-CZ" sz="2400" dirty="0" smtClean="0"/>
              <a:t>-&gt; na hradištích se budovaly knížecí paláce a kostely; rozvoj šperkařství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Velká Morava – </a:t>
            </a:r>
            <a:r>
              <a:rPr lang="cs-CZ" sz="2400" dirty="0" smtClean="0">
                <a:solidFill>
                  <a:srgbClr val="7030A0"/>
                </a:solidFill>
              </a:rPr>
              <a:t>obchodní křižovatkou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endParaRPr lang="cs-CZ" sz="2400" dirty="0" smtClean="0">
              <a:solidFill>
                <a:srgbClr val="7030A0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96136" y="2492896"/>
            <a:ext cx="3347864" cy="2579712"/>
          </a:xfrm>
        </p:spPr>
        <p:txBody>
          <a:bodyPr>
            <a:normAutofit/>
          </a:bodyPr>
          <a:lstStyle/>
          <a:p>
            <a:r>
              <a:rPr lang="cs-CZ" sz="2400" b="0" dirty="0" smtClean="0"/>
              <a:t>Svatopluk I. se třemi pruty a jeho tři synové Mojmír II, Svatopluk </a:t>
            </a:r>
            <a:r>
              <a:rPr lang="cs-CZ" sz="2400" b="0" dirty="0" err="1" smtClean="0"/>
              <a:t>ii</a:t>
            </a:r>
            <a:r>
              <a:rPr lang="cs-CZ" sz="2400" b="0" dirty="0" smtClean="0"/>
              <a:t>. a </a:t>
            </a:r>
            <a:r>
              <a:rPr lang="cs-CZ" sz="2400" b="0" dirty="0" err="1" smtClean="0"/>
              <a:t>Predslav</a:t>
            </a:r>
            <a:endParaRPr lang="cs-CZ" sz="2400" b="0" dirty="0"/>
          </a:p>
        </p:txBody>
      </p:sp>
      <p:sp>
        <p:nvSpPr>
          <p:cNvPr id="5" name="Obdélník 4"/>
          <p:cNvSpPr/>
          <p:nvPr/>
        </p:nvSpPr>
        <p:spPr>
          <a:xfrm>
            <a:off x="0" y="6309320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/>
              <a:t>cit. 2011-11-27]. Autor</a:t>
            </a:r>
            <a:r>
              <a:rPr lang="cs-CZ" sz="900" b="1" dirty="0" smtClean="0"/>
              <a:t>: </a:t>
            </a:r>
            <a:r>
              <a:rPr lang="en-US" sz="900" dirty="0" smtClean="0"/>
              <a:t>Author of the </a:t>
            </a:r>
            <a:r>
              <a:rPr lang="en-US" sz="900" dirty="0" err="1" smtClean="0"/>
              <a:t>sgraffito</a:t>
            </a:r>
            <a:r>
              <a:rPr lang="en-US" sz="900" dirty="0" smtClean="0"/>
              <a:t>: probably </a:t>
            </a:r>
            <a:r>
              <a:rPr lang="en-US" sz="900" dirty="0" err="1" smtClean="0"/>
              <a:t>Jano</a:t>
            </a:r>
            <a:r>
              <a:rPr lang="en-US" sz="900" dirty="0" smtClean="0"/>
              <a:t> </a:t>
            </a:r>
            <a:r>
              <a:rPr lang="en-US" sz="900" dirty="0" err="1" smtClean="0"/>
              <a:t>Köhler</a:t>
            </a:r>
            <a:r>
              <a:rPr lang="en-US" sz="900" dirty="0" smtClean="0"/>
              <a:t> (1873-1941). Author of the photo: Michal </a:t>
            </a:r>
            <a:r>
              <a:rPr lang="en-US" sz="900" dirty="0" err="1" smtClean="0"/>
              <a:t>Maňa</a:t>
            </a:r>
            <a:r>
              <a:rPr lang="cs-CZ" sz="900" dirty="0" smtClean="0"/>
              <a:t>s</a:t>
            </a:r>
            <a:endParaRPr lang="en-US" sz="900" dirty="0" smtClean="0"/>
          </a:p>
          <a:p>
            <a:r>
              <a:rPr lang="cs-CZ" sz="900" dirty="0" smtClean="0"/>
              <a:t>Dostupný pod licencí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http://cs.wikipedia.org/wiki/Soubor:Svatopluk_I.jpg</a:t>
            </a:r>
            <a:endParaRPr lang="cs-CZ" sz="900" dirty="0"/>
          </a:p>
        </p:txBody>
      </p:sp>
      <p:pic>
        <p:nvPicPr>
          <p:cNvPr id="105474" name="Picture 2" descr="Soubor:Svatopluk I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/>
          <a:srcRect l="12486" r="12486"/>
          <a:stretch>
            <a:fillRect/>
          </a:stretch>
        </p:blipFill>
        <p:spPr bwMode="auto">
          <a:xfrm>
            <a:off x="251520" y="548680"/>
            <a:ext cx="5276470" cy="52764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5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7848872" cy="6195088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i="1" u="sng" dirty="0" smtClean="0"/>
              <a:t>Zánik Velkomoravské říše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po Svatoplukově smrti soupeřili jeho synové o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   moc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v 9. st. vtrhli do </a:t>
            </a:r>
            <a:r>
              <a:rPr lang="cs-CZ" sz="2400" dirty="0" err="1" smtClean="0"/>
              <a:t>stř</a:t>
            </a:r>
            <a:r>
              <a:rPr lang="cs-CZ" sz="2400" dirty="0" smtClean="0"/>
              <a:t>. Evropy </a:t>
            </a:r>
            <a:r>
              <a:rPr lang="cs-CZ" sz="2400" dirty="0" smtClean="0">
                <a:solidFill>
                  <a:srgbClr val="7030A0"/>
                </a:solidFill>
              </a:rPr>
              <a:t>maďarští kočovníci </a:t>
            </a:r>
            <a:r>
              <a:rPr lang="cs-CZ" sz="2400" dirty="0" smtClean="0"/>
              <a:t>a VM nájezdům </a:t>
            </a:r>
            <a:r>
              <a:rPr lang="cs-CZ" sz="2400" dirty="0" smtClean="0">
                <a:solidFill>
                  <a:srgbClr val="7030A0"/>
                </a:solidFill>
              </a:rPr>
              <a:t>neodolala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poslední zpráva o VM pochází </a:t>
            </a:r>
            <a:r>
              <a:rPr lang="cs-CZ" sz="2400" dirty="0" smtClean="0">
                <a:solidFill>
                  <a:srgbClr val="7030A0"/>
                </a:solidFill>
              </a:rPr>
              <a:t>z roku 906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České země a Slovensko se začaly vyvíjet </a:t>
            </a:r>
            <a:r>
              <a:rPr lang="cs-CZ" sz="2400" dirty="0" smtClean="0">
                <a:solidFill>
                  <a:srgbClr val="7030A0"/>
                </a:solidFill>
              </a:rPr>
              <a:t>samostatně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2400" dirty="0" smtClean="0"/>
              <a:t>Slovenské země ovládli Maďaři a VM se rozpadla na drobná knížectví -&gt; </a:t>
            </a:r>
            <a:r>
              <a:rPr lang="cs-CZ" sz="2400" dirty="0" smtClean="0">
                <a:solidFill>
                  <a:srgbClr val="7030A0"/>
                </a:solidFill>
              </a:rPr>
              <a:t>nejslavnější přemyslovské k.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7920880" cy="5832648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b="1" u="sng" dirty="0" smtClean="0"/>
              <a:t>Použité zdroje: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ČECHURA, J. a kol.: </a:t>
            </a:r>
            <a:r>
              <a:rPr lang="cs-CZ" sz="2400" i="1" dirty="0" smtClean="0"/>
              <a:t>Dějepis – středověk a </a:t>
            </a:r>
            <a:r>
              <a:rPr lang="cs-CZ" sz="2400" i="1" smtClean="0"/>
              <a:t>raný novověk. </a:t>
            </a:r>
            <a:endParaRPr lang="cs-CZ" sz="2400" i="1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Praha: SPN, 2004. ISBN 80-7235-275-X.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www.</a:t>
            </a:r>
            <a:r>
              <a:rPr lang="cs-CZ" sz="2400" dirty="0" err="1" smtClean="0"/>
              <a:t>wikipedie.cz</a:t>
            </a: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7344816" cy="6264696"/>
          </a:xfrm>
        </p:spPr>
        <p:txBody>
          <a:bodyPr>
            <a:normAutofit fontScale="70000" lnSpcReduction="20000"/>
          </a:bodyPr>
          <a:lstStyle/>
          <a:p>
            <a:pPr algn="ctr">
              <a:buNone/>
            </a:pPr>
            <a:r>
              <a:rPr lang="cs-CZ" b="1" dirty="0" smtClean="0"/>
              <a:t>VY_</a:t>
            </a:r>
            <a:r>
              <a:rPr lang="cs-CZ" b="1" dirty="0" smtClean="0">
                <a:solidFill>
                  <a:srgbClr val="00B050"/>
                </a:solidFill>
              </a:rPr>
              <a:t>32</a:t>
            </a:r>
            <a:r>
              <a:rPr lang="cs-CZ" b="1" dirty="0" smtClean="0"/>
              <a:t>_INOVACE_</a:t>
            </a:r>
            <a:r>
              <a:rPr lang="cs-CZ" b="1" dirty="0" smtClean="0">
                <a:solidFill>
                  <a:srgbClr val="00B050"/>
                </a:solidFill>
              </a:rPr>
              <a:t>D7.05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b="1" dirty="0" smtClean="0"/>
              <a:t>Autor: Mgr. </a:t>
            </a:r>
            <a:r>
              <a:rPr lang="cs-CZ" b="1" dirty="0" smtClean="0">
                <a:solidFill>
                  <a:srgbClr val="00B050"/>
                </a:solidFill>
              </a:rPr>
              <a:t>Nováková Jana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b="1" dirty="0" smtClean="0"/>
              <a:t>Datum vytvoření: </a:t>
            </a:r>
            <a:r>
              <a:rPr lang="cs-CZ" b="1" dirty="0" smtClean="0">
                <a:solidFill>
                  <a:srgbClr val="00B050"/>
                </a:solidFill>
              </a:rPr>
              <a:t>listopad 2011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b="1" dirty="0" smtClean="0"/>
              <a:t>Ročník: </a:t>
            </a:r>
            <a:r>
              <a:rPr lang="cs-CZ" b="1" dirty="0" smtClean="0">
                <a:solidFill>
                  <a:srgbClr val="00B050"/>
                </a:solidFill>
              </a:rPr>
              <a:t>7.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b="1" dirty="0" smtClean="0"/>
              <a:t>Vzdělávací oblast: </a:t>
            </a:r>
            <a:r>
              <a:rPr lang="cs-CZ" b="1" dirty="0" smtClean="0">
                <a:solidFill>
                  <a:srgbClr val="00B050"/>
                </a:solidFill>
              </a:rPr>
              <a:t>Člověk a společnost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b="1" dirty="0" smtClean="0"/>
              <a:t>Vzdělávací obor:</a:t>
            </a:r>
            <a:r>
              <a:rPr lang="cs-CZ" b="1" dirty="0" smtClean="0">
                <a:solidFill>
                  <a:srgbClr val="00B050"/>
                </a:solidFill>
              </a:rPr>
              <a:t> Dějepis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b="1" dirty="0" smtClean="0"/>
              <a:t>Tematický okruh: </a:t>
            </a:r>
            <a:r>
              <a:rPr lang="cs-CZ" b="1" dirty="0" smtClean="0">
                <a:solidFill>
                  <a:srgbClr val="00B050"/>
                </a:solidFill>
              </a:rPr>
              <a:t>Raný středověk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b="1" dirty="0" smtClean="0"/>
              <a:t>Téma: </a:t>
            </a:r>
            <a:r>
              <a:rPr lang="cs-CZ" b="1" dirty="0" smtClean="0">
                <a:solidFill>
                  <a:srgbClr val="00B050"/>
                </a:solidFill>
              </a:rPr>
              <a:t>Velká Morava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88680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u="sng" dirty="0" smtClean="0"/>
              <a:t>Pracovní </a:t>
            </a:r>
            <a:r>
              <a:rPr lang="cs-CZ" u="sng" dirty="0" smtClean="0"/>
              <a:t>list - zadání pro </a:t>
            </a:r>
            <a:r>
              <a:rPr lang="cs-CZ" u="sng" dirty="0" smtClean="0"/>
              <a:t>žáky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704856" cy="5184576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6400" b="1" dirty="0" smtClean="0"/>
              <a:t> </a:t>
            </a:r>
            <a:r>
              <a:rPr lang="cs-CZ" sz="6400" b="1" dirty="0" smtClean="0"/>
              <a:t>1. Kdy </a:t>
            </a:r>
            <a:r>
              <a:rPr lang="cs-CZ" sz="6400" b="1" dirty="0" smtClean="0"/>
              <a:t>vznikla Velká Morava a kdo byl jejím prvním knížetem? </a:t>
            </a:r>
            <a:r>
              <a:rPr lang="cs-CZ" sz="6400" dirty="0" smtClean="0"/>
              <a:t>………………………</a:t>
            </a:r>
            <a:endParaRPr lang="cs-CZ" sz="6400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6400" dirty="0" smtClean="0"/>
              <a:t> 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6400" dirty="0" smtClean="0"/>
              <a:t>……………………………………………………………………………………………………………………………….…</a:t>
            </a:r>
            <a:endParaRPr lang="cs-CZ" sz="6400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6400" dirty="0" smtClean="0"/>
              <a:t> </a:t>
            </a:r>
          </a:p>
          <a:p>
            <a:pPr lvl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6400" b="1" dirty="0" smtClean="0"/>
              <a:t>2. Čí </a:t>
            </a:r>
            <a:r>
              <a:rPr lang="cs-CZ" sz="6400" b="1" dirty="0" smtClean="0"/>
              <a:t>knížectví zabral první Velkomoravský kníže a kde se nacházelo? </a:t>
            </a:r>
            <a:r>
              <a:rPr lang="cs-CZ" sz="6400" dirty="0" smtClean="0"/>
              <a:t>……………</a:t>
            </a:r>
            <a:endParaRPr lang="cs-CZ" sz="6400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6400" dirty="0" smtClean="0"/>
              <a:t> 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6400" dirty="0" smtClean="0"/>
              <a:t>……………………………………………………………………………………………………………………………….…</a:t>
            </a:r>
            <a:endParaRPr lang="cs-CZ" sz="6400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6400" dirty="0" smtClean="0"/>
              <a:t> </a:t>
            </a:r>
          </a:p>
          <a:p>
            <a:pPr lvl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6400" b="1" dirty="0" smtClean="0"/>
              <a:t>3. Co </a:t>
            </a:r>
            <a:r>
              <a:rPr lang="cs-CZ" sz="6400" b="1" dirty="0" smtClean="0"/>
              <a:t>je to tribut a komu byl v době Velké Moravy odváděn</a:t>
            </a:r>
            <a:r>
              <a:rPr lang="cs-CZ" sz="6400" b="1" dirty="0" smtClean="0"/>
              <a:t>? </a:t>
            </a:r>
            <a:r>
              <a:rPr lang="cs-CZ" sz="6400" dirty="0" smtClean="0"/>
              <a:t>……………………………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6400" dirty="0" smtClean="0"/>
              <a:t> 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6400" dirty="0" smtClean="0"/>
              <a:t>……………………………………………………………………………………………………………………………………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700" dirty="0" smtClean="0"/>
              <a:t> 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700" dirty="0" smtClean="0"/>
              <a:t> 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7632848" cy="6192688"/>
          </a:xfrm>
        </p:spPr>
        <p:txBody>
          <a:bodyPr>
            <a:normAutofit fontScale="25000" lnSpcReduction="20000"/>
          </a:bodyPr>
          <a:lstStyle/>
          <a:p>
            <a:pPr lvl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5600" b="1" dirty="0" smtClean="0"/>
              <a:t>4. Kdo, kdy a proč nechal na Velkou Moravu přivést Konstantina a Metoděje? </a:t>
            </a:r>
            <a:r>
              <a:rPr lang="cs-CZ" sz="5600" dirty="0" smtClean="0"/>
              <a:t>…………………</a:t>
            </a:r>
            <a:endParaRPr lang="cs-CZ" sz="5600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5600" dirty="0" smtClean="0"/>
              <a:t> 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5600" dirty="0" smtClean="0"/>
              <a:t>………………………………………………………………………………………………………………………………………………………</a:t>
            </a:r>
            <a:endParaRPr lang="cs-CZ" sz="5600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5600" dirty="0" smtClean="0"/>
              <a:t> 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5600" dirty="0" smtClean="0"/>
              <a:t>………………………………………………………………………………………………………………………………………………………</a:t>
            </a:r>
            <a:endParaRPr lang="cs-CZ" sz="5600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5600" dirty="0" smtClean="0"/>
              <a:t> </a:t>
            </a:r>
          </a:p>
          <a:p>
            <a:pPr lvl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5600" b="1" dirty="0" smtClean="0"/>
              <a:t>5. Co </a:t>
            </a:r>
            <a:r>
              <a:rPr lang="cs-CZ" sz="5600" b="1" dirty="0" smtClean="0"/>
              <a:t>vše víš o Konstantinu a Metodějovi? (5 vět) </a:t>
            </a:r>
            <a:r>
              <a:rPr lang="cs-CZ" sz="5600" dirty="0" smtClean="0"/>
              <a:t>…………………………………………………………………</a:t>
            </a:r>
            <a:endParaRPr lang="cs-CZ" sz="5600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endParaRPr lang="cs-CZ" sz="5600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5600" dirty="0" smtClean="0"/>
              <a:t>……………………………………………………………………………………………………………………………………………………</a:t>
            </a:r>
            <a:endParaRPr lang="cs-CZ" sz="5600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5600" dirty="0" smtClean="0"/>
              <a:t> 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5600" dirty="0" smtClean="0"/>
              <a:t>…………………………………………………………………………………………………………………………………………………</a:t>
            </a:r>
            <a:endParaRPr lang="cs-CZ" sz="5600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5600" dirty="0" smtClean="0"/>
              <a:t> 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5600" dirty="0" smtClean="0"/>
              <a:t>…………………………………………………………………………………………………………………………………………………</a:t>
            </a:r>
            <a:endParaRPr lang="cs-CZ" sz="5600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5600" dirty="0" smtClean="0"/>
              <a:t> 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5600" dirty="0" smtClean="0"/>
              <a:t>…………………………………………………………………………………………………………………………………………………</a:t>
            </a:r>
            <a:endParaRPr lang="cs-CZ" sz="5600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5600" dirty="0" smtClean="0"/>
              <a:t> </a:t>
            </a:r>
          </a:p>
          <a:p>
            <a:pPr lvl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5600" b="1" dirty="0" smtClean="0"/>
              <a:t>6. Kdy </a:t>
            </a:r>
            <a:r>
              <a:rPr lang="cs-CZ" sz="5600" b="1" dirty="0" smtClean="0"/>
              <a:t>a proč zanikla Velká Morava? </a:t>
            </a:r>
            <a:r>
              <a:rPr lang="cs-CZ" sz="5600" dirty="0" smtClean="0"/>
              <a:t>………………………………………………………………………………………</a:t>
            </a:r>
            <a:endParaRPr lang="cs-CZ" sz="5600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5600" dirty="0" smtClean="0"/>
              <a:t> 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5600" dirty="0" smtClean="0"/>
              <a:t>…………………………………………………………………………………………………………………………………………………</a:t>
            </a:r>
            <a:endParaRPr lang="cs-CZ" sz="5600" dirty="0" smtClean="0"/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4800" dirty="0" smtClean="0"/>
              <a:t> 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60688"/>
          </a:xfrm>
        </p:spPr>
        <p:txBody>
          <a:bodyPr/>
          <a:lstStyle/>
          <a:p>
            <a:pPr algn="ctr"/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7992888" cy="5472608"/>
          </a:xfrm>
        </p:spPr>
        <p:txBody>
          <a:bodyPr>
            <a:normAutofit fontScale="85000" lnSpcReduction="10000"/>
          </a:bodyPr>
          <a:lstStyle/>
          <a:p>
            <a:pPr lvl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b="1" dirty="0" smtClean="0"/>
              <a:t>PP </a:t>
            </a:r>
            <a:r>
              <a:rPr lang="cs-CZ" sz="2400" b="1" dirty="0" smtClean="0"/>
              <a:t>prezentaci </a:t>
            </a:r>
            <a:r>
              <a:rPr lang="cs-CZ" sz="2400" dirty="0" smtClean="0"/>
              <a:t>můžete použít pro výklad nové látky – Velká Morava.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Žáci si dělají poznámky do sešitů.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Upozorněte na fialově vyznačený text, bude se žákům hodit při </a:t>
            </a:r>
            <a:endParaRPr lang="cs-CZ" sz="2400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vyplňování </a:t>
            </a:r>
            <a:r>
              <a:rPr lang="cs-CZ" sz="2400" dirty="0" smtClean="0"/>
              <a:t>pracovního listu.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Kapitolu – část výkladu – </a:t>
            </a:r>
            <a:r>
              <a:rPr lang="cs-CZ" sz="2400" b="1" dirty="0" smtClean="0"/>
              <a:t>Konstantin a Metoděj</a:t>
            </a:r>
            <a:r>
              <a:rPr lang="cs-CZ" sz="2400" dirty="0" smtClean="0"/>
              <a:t> </a:t>
            </a:r>
            <a:r>
              <a:rPr lang="cs-CZ" sz="2400" dirty="0" smtClean="0"/>
              <a:t>– můžete </a:t>
            </a:r>
            <a:r>
              <a:rPr lang="cs-CZ" sz="2400" dirty="0" smtClean="0"/>
              <a:t>zadat jako </a:t>
            </a:r>
            <a:endParaRPr lang="cs-CZ" sz="2400" dirty="0" smtClean="0"/>
          </a:p>
          <a:p>
            <a:pPr lvl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samostatnou </a:t>
            </a:r>
            <a:r>
              <a:rPr lang="cs-CZ" sz="2400" dirty="0" smtClean="0"/>
              <a:t>práci, ať žáci </a:t>
            </a:r>
            <a:r>
              <a:rPr lang="cs-CZ" sz="2400" dirty="0" smtClean="0"/>
              <a:t>vyhledají</a:t>
            </a:r>
            <a:r>
              <a:rPr lang="cs-CZ" sz="2400" dirty="0" smtClean="0"/>
              <a:t>, zjistí co nejvíce informací o </a:t>
            </a:r>
            <a:endParaRPr lang="cs-CZ" sz="2400" dirty="0" smtClean="0"/>
          </a:p>
          <a:p>
            <a:pPr lvl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věrozvěstech</a:t>
            </a:r>
            <a:r>
              <a:rPr lang="cs-CZ" sz="2400" dirty="0" smtClean="0"/>
              <a:t>:</a:t>
            </a:r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AutoNum type="alphaLcParenR"/>
            </a:pPr>
            <a:r>
              <a:rPr lang="cs-CZ" sz="2400" dirty="0" smtClean="0"/>
              <a:t>na internetu,</a:t>
            </a:r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AutoNum type="alphaLcParenR"/>
            </a:pPr>
            <a:r>
              <a:rPr lang="cs-CZ" sz="2400" dirty="0" smtClean="0"/>
              <a:t>do </a:t>
            </a:r>
            <a:r>
              <a:rPr lang="cs-CZ" sz="2400" dirty="0" smtClean="0"/>
              <a:t>hodiny přineste různé knihy, učebnice a </a:t>
            </a:r>
            <a:r>
              <a:rPr lang="cs-CZ" sz="2400" dirty="0" smtClean="0"/>
              <a:t>encyklopedie,</a:t>
            </a:r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AutoNum type="alphaLcParenR"/>
            </a:pPr>
            <a:r>
              <a:rPr lang="cs-CZ" sz="2400" dirty="0" smtClean="0"/>
              <a:t>zadat </a:t>
            </a:r>
            <a:r>
              <a:rPr lang="cs-CZ" sz="2400" dirty="0" smtClean="0"/>
              <a:t>jako domácí úkol</a:t>
            </a:r>
            <a:r>
              <a:rPr lang="cs-CZ" sz="2400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166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7920880" cy="5544616"/>
          </a:xfrm>
        </p:spPr>
        <p:txBody>
          <a:bodyPr>
            <a:normAutofit fontScale="92500"/>
          </a:bodyPr>
          <a:lstStyle/>
          <a:p>
            <a:pPr lvl="0">
              <a:buNone/>
            </a:pPr>
            <a:r>
              <a:rPr lang="cs-CZ" sz="2200" dirty="0" smtClean="0"/>
              <a:t>1. Kdy </a:t>
            </a:r>
            <a:r>
              <a:rPr lang="cs-CZ" sz="2200" dirty="0" smtClean="0"/>
              <a:t>vznikla Velká Morava a kdo byl jejím prvním knížetem? </a:t>
            </a:r>
          </a:p>
          <a:p>
            <a:pPr>
              <a:buNone/>
            </a:pPr>
            <a:r>
              <a:rPr lang="cs-CZ" sz="2200" dirty="0" smtClean="0"/>
              <a:t>………………………</a:t>
            </a:r>
            <a:r>
              <a:rPr lang="cs-CZ" sz="2200" dirty="0" smtClean="0">
                <a:solidFill>
                  <a:srgbClr val="FF0000"/>
                </a:solidFill>
              </a:rPr>
              <a:t>9. </a:t>
            </a:r>
            <a:r>
              <a:rPr lang="cs-CZ" sz="2200" dirty="0" smtClean="0">
                <a:solidFill>
                  <a:srgbClr val="FF0000"/>
                </a:solidFill>
              </a:rPr>
              <a:t>století, Mojmír</a:t>
            </a:r>
            <a:r>
              <a:rPr lang="cs-CZ" sz="2200" dirty="0" smtClean="0"/>
              <a:t>………………………………………………………</a:t>
            </a: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 lvl="0">
              <a:buNone/>
            </a:pPr>
            <a:r>
              <a:rPr lang="cs-CZ" sz="2200" dirty="0" smtClean="0"/>
              <a:t>2. Čí </a:t>
            </a:r>
            <a:r>
              <a:rPr lang="cs-CZ" sz="2200" dirty="0" smtClean="0"/>
              <a:t>knížectví zabral první Velkomoravský kníže a kde se nacházelo?</a:t>
            </a:r>
          </a:p>
          <a:p>
            <a:pPr>
              <a:buNone/>
            </a:pPr>
            <a:r>
              <a:rPr lang="cs-CZ" sz="2200" dirty="0" smtClean="0"/>
              <a:t>………………………….</a:t>
            </a:r>
            <a:r>
              <a:rPr lang="cs-CZ" sz="2200" dirty="0" err="1" smtClean="0">
                <a:solidFill>
                  <a:srgbClr val="FF0000"/>
                </a:solidFill>
              </a:rPr>
              <a:t>Pribina</a:t>
            </a:r>
            <a:r>
              <a:rPr lang="cs-CZ" sz="2200" dirty="0" smtClean="0">
                <a:solidFill>
                  <a:srgbClr val="FF0000"/>
                </a:solidFill>
              </a:rPr>
              <a:t>, Slovensko</a:t>
            </a:r>
            <a:r>
              <a:rPr lang="cs-CZ" sz="2200" dirty="0" smtClean="0"/>
              <a:t>…………………………………………………</a:t>
            </a: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 lvl="0">
              <a:buNone/>
            </a:pPr>
            <a:r>
              <a:rPr lang="cs-CZ" sz="2200" dirty="0" smtClean="0"/>
              <a:t>3. Co </a:t>
            </a:r>
            <a:r>
              <a:rPr lang="cs-CZ" sz="2200" dirty="0" smtClean="0"/>
              <a:t>je to tribut a komu byl v době Velké Moravy odváděn?</a:t>
            </a:r>
          </a:p>
          <a:p>
            <a:pPr>
              <a:buNone/>
            </a:pPr>
            <a:r>
              <a:rPr lang="cs-CZ" sz="2200" dirty="0" smtClean="0"/>
              <a:t>……………………</a:t>
            </a:r>
            <a:r>
              <a:rPr lang="cs-CZ" sz="2200" dirty="0" smtClean="0">
                <a:solidFill>
                  <a:srgbClr val="FF0000"/>
                </a:solidFill>
              </a:rPr>
              <a:t>daň z míru, Francká říše</a:t>
            </a:r>
            <a:r>
              <a:rPr lang="cs-CZ" sz="2200" dirty="0" smtClean="0"/>
              <a:t>………………………………………………</a:t>
            </a: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 lvl="0">
              <a:buNone/>
            </a:pPr>
            <a:r>
              <a:rPr lang="cs-CZ" sz="2200" dirty="0" smtClean="0"/>
              <a:t>4. Kdo</a:t>
            </a:r>
            <a:r>
              <a:rPr lang="cs-CZ" sz="2200" dirty="0" smtClean="0"/>
              <a:t>, kdy a proč nechal na Velkou Moravu přivést </a:t>
            </a:r>
            <a:r>
              <a:rPr lang="cs-CZ" sz="2200" dirty="0" smtClean="0"/>
              <a:t>Konstantina </a:t>
            </a:r>
          </a:p>
          <a:p>
            <a:pPr lvl="0">
              <a:buNone/>
            </a:pPr>
            <a:r>
              <a:rPr lang="cs-CZ" sz="2200" dirty="0" smtClean="0"/>
              <a:t>    a Metoděje</a:t>
            </a:r>
            <a:r>
              <a:rPr lang="cs-CZ" sz="2200" dirty="0" smtClean="0"/>
              <a:t>? </a:t>
            </a:r>
          </a:p>
          <a:p>
            <a:pPr>
              <a:buNone/>
            </a:pPr>
            <a:r>
              <a:rPr lang="cs-CZ" sz="2200" dirty="0" smtClean="0"/>
              <a:t> </a:t>
            </a:r>
            <a:r>
              <a:rPr lang="cs-CZ" sz="2200" dirty="0" smtClean="0"/>
              <a:t>…………………</a:t>
            </a:r>
            <a:r>
              <a:rPr lang="cs-CZ" sz="2200" dirty="0" smtClean="0">
                <a:solidFill>
                  <a:srgbClr val="FF0000"/>
                </a:solidFill>
              </a:rPr>
              <a:t>Rastislav</a:t>
            </a:r>
            <a:r>
              <a:rPr lang="cs-CZ" sz="2200" dirty="0" smtClean="0">
                <a:solidFill>
                  <a:srgbClr val="FF0000"/>
                </a:solidFill>
              </a:rPr>
              <a:t>, 863, přinést Slovanům </a:t>
            </a:r>
            <a:r>
              <a:rPr lang="cs-CZ" sz="2200" dirty="0" smtClean="0">
                <a:solidFill>
                  <a:srgbClr val="FF0000"/>
                </a:solidFill>
              </a:rPr>
              <a:t>křesťanství</a:t>
            </a:r>
            <a:r>
              <a:rPr lang="cs-CZ" sz="2200" dirty="0" smtClean="0"/>
              <a:t>…………………</a:t>
            </a:r>
            <a:endParaRPr lang="cs-CZ" sz="22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7560840" cy="5976664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sz="2200" dirty="0" smtClean="0"/>
              <a:t>5</a:t>
            </a:r>
            <a:r>
              <a:rPr lang="cs-CZ" sz="2000" dirty="0" smtClean="0"/>
              <a:t>. Co </a:t>
            </a:r>
            <a:r>
              <a:rPr lang="cs-CZ" sz="2000" dirty="0" smtClean="0"/>
              <a:t>vše víš o Konstantinu a Metodějovi? (5 vět)</a:t>
            </a:r>
          </a:p>
          <a:p>
            <a:pPr>
              <a:buNone/>
            </a:pPr>
            <a:r>
              <a:rPr lang="cs-CZ" sz="2000" dirty="0" smtClean="0"/>
              <a:t>……………</a:t>
            </a:r>
            <a:r>
              <a:rPr lang="cs-CZ" sz="2000" dirty="0" smtClean="0">
                <a:solidFill>
                  <a:srgbClr val="FF0000"/>
                </a:solidFill>
              </a:rPr>
              <a:t>Bratři, pocházeli ze Soluně (Byzantská </a:t>
            </a:r>
            <a:r>
              <a:rPr lang="cs-CZ" sz="2000" dirty="0" smtClean="0">
                <a:solidFill>
                  <a:srgbClr val="FF0000"/>
                </a:solidFill>
              </a:rPr>
              <a:t>říše)</a:t>
            </a:r>
            <a:r>
              <a:rPr lang="cs-CZ" sz="2000" dirty="0" smtClean="0"/>
              <a:t> .………………..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…………..</a:t>
            </a:r>
            <a:r>
              <a:rPr lang="cs-CZ" sz="2000" dirty="0" smtClean="0">
                <a:solidFill>
                  <a:srgbClr val="FF0000"/>
                </a:solidFill>
              </a:rPr>
              <a:t>Metoděj vykonával úřad správce slovanského území, </a:t>
            </a:r>
            <a:r>
              <a:rPr lang="cs-CZ" sz="2000" dirty="0" smtClean="0"/>
              <a:t>……</a:t>
            </a:r>
          </a:p>
          <a:p>
            <a:pPr>
              <a:buNone/>
            </a:pPr>
            <a:r>
              <a:rPr lang="cs-CZ" sz="2000" dirty="0" smtClean="0"/>
              <a:t>…………..</a:t>
            </a:r>
            <a:r>
              <a:rPr lang="cs-CZ" sz="2000" dirty="0" smtClean="0">
                <a:solidFill>
                  <a:srgbClr val="FF0000"/>
                </a:solidFill>
              </a:rPr>
              <a:t>vstoupil </a:t>
            </a:r>
            <a:r>
              <a:rPr lang="cs-CZ" sz="2000" dirty="0" smtClean="0">
                <a:solidFill>
                  <a:srgbClr val="FF0000"/>
                </a:solidFill>
              </a:rPr>
              <a:t>do kláštera, </a:t>
            </a:r>
            <a:r>
              <a:rPr lang="cs-CZ" sz="2000" dirty="0" smtClean="0">
                <a:solidFill>
                  <a:srgbClr val="FF0000"/>
                </a:solidFill>
              </a:rPr>
              <a:t>jmenován prvním </a:t>
            </a:r>
            <a:r>
              <a:rPr lang="cs-CZ" sz="2000" dirty="0" smtClean="0">
                <a:solidFill>
                  <a:srgbClr val="FF0000"/>
                </a:solidFill>
              </a:rPr>
              <a:t>moravským </a:t>
            </a:r>
            <a:r>
              <a:rPr lang="cs-CZ" sz="2000" dirty="0" smtClean="0"/>
              <a:t>………</a:t>
            </a:r>
          </a:p>
          <a:p>
            <a:pPr>
              <a:buNone/>
            </a:pPr>
            <a:r>
              <a:rPr lang="cs-CZ" sz="2000" dirty="0" smtClean="0"/>
              <a:t>…….….. </a:t>
            </a:r>
            <a:r>
              <a:rPr lang="cs-CZ" sz="2000" dirty="0" smtClean="0">
                <a:solidFill>
                  <a:srgbClr val="FF0000"/>
                </a:solidFill>
              </a:rPr>
              <a:t>arcibiskupem</a:t>
            </a:r>
            <a:r>
              <a:rPr lang="cs-CZ" sz="2000" dirty="0" smtClean="0"/>
              <a:t>…..………………………………………………………………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…………..</a:t>
            </a:r>
            <a:r>
              <a:rPr lang="cs-CZ" sz="2000" dirty="0" smtClean="0">
                <a:solidFill>
                  <a:srgbClr val="FF0000"/>
                </a:solidFill>
              </a:rPr>
              <a:t>Konstantin byl nadaný, studoval </a:t>
            </a:r>
            <a:r>
              <a:rPr lang="cs-CZ" sz="2000" dirty="0" smtClean="0">
                <a:solidFill>
                  <a:srgbClr val="FF0000"/>
                </a:solidFill>
              </a:rPr>
              <a:t>literaturu, filozofii,</a:t>
            </a:r>
            <a:r>
              <a:rPr lang="cs-CZ" sz="2000" dirty="0" smtClean="0"/>
              <a:t> ……</a:t>
            </a:r>
          </a:p>
          <a:p>
            <a:pPr>
              <a:buNone/>
            </a:pPr>
            <a:r>
              <a:rPr lang="cs-CZ" sz="2000" dirty="0" smtClean="0"/>
              <a:t>…………..</a:t>
            </a:r>
            <a:r>
              <a:rPr lang="cs-CZ" sz="2000" dirty="0" smtClean="0">
                <a:solidFill>
                  <a:srgbClr val="FF0000"/>
                </a:solidFill>
              </a:rPr>
              <a:t>onemocněl</a:t>
            </a:r>
            <a:r>
              <a:rPr lang="cs-CZ" sz="2000" dirty="0" smtClean="0">
                <a:solidFill>
                  <a:srgbClr val="FF0000"/>
                </a:solidFill>
              </a:rPr>
              <a:t>, vstoupil do kláštera, </a:t>
            </a:r>
            <a:r>
              <a:rPr lang="cs-CZ" sz="2000" dirty="0" smtClean="0">
                <a:solidFill>
                  <a:srgbClr val="FF0000"/>
                </a:solidFill>
              </a:rPr>
              <a:t>přijal </a:t>
            </a:r>
            <a:r>
              <a:rPr lang="cs-CZ" sz="2000" dirty="0" smtClean="0">
                <a:solidFill>
                  <a:srgbClr val="FF0000"/>
                </a:solidFill>
              </a:rPr>
              <a:t>nové jméno Cyril</a:t>
            </a:r>
            <a:r>
              <a:rPr lang="cs-CZ" sz="2000" dirty="0" smtClean="0">
                <a:solidFill>
                  <a:srgbClr val="FF0000"/>
                </a:solidFill>
              </a:rPr>
              <a:t>     </a:t>
            </a:r>
          </a:p>
          <a:p>
            <a:pPr>
              <a:buNone/>
            </a:pPr>
            <a:r>
              <a:rPr lang="cs-CZ" sz="2000" dirty="0" smtClean="0"/>
              <a:t>.……….. </a:t>
            </a:r>
            <a:r>
              <a:rPr lang="cs-CZ" sz="2000" dirty="0" smtClean="0">
                <a:solidFill>
                  <a:srgbClr val="FF0000"/>
                </a:solidFill>
              </a:rPr>
              <a:t>Roku 863 se vydali na VM, aby šířili </a:t>
            </a:r>
            <a:r>
              <a:rPr lang="cs-CZ" sz="2000" dirty="0" smtClean="0">
                <a:solidFill>
                  <a:srgbClr val="FF0000"/>
                </a:solidFill>
              </a:rPr>
              <a:t>křesťanství</a:t>
            </a:r>
            <a:r>
              <a:rPr lang="cs-CZ" sz="2000" dirty="0" smtClean="0"/>
              <a:t>. ……………</a:t>
            </a:r>
          </a:p>
          <a:p>
            <a:pPr>
              <a:buNone/>
            </a:pPr>
            <a:r>
              <a:rPr lang="cs-CZ" sz="2000" dirty="0" smtClean="0"/>
              <a:t>………….</a:t>
            </a:r>
            <a:r>
              <a:rPr lang="cs-CZ" sz="2000" dirty="0" smtClean="0">
                <a:solidFill>
                  <a:srgbClr val="FF0000"/>
                </a:solidFill>
              </a:rPr>
              <a:t>Vytvořili nový slovanský spisovný </a:t>
            </a:r>
            <a:r>
              <a:rPr lang="cs-CZ" sz="2000" dirty="0" smtClean="0">
                <a:solidFill>
                  <a:srgbClr val="FF0000"/>
                </a:solidFill>
              </a:rPr>
              <a:t>jazyk </a:t>
            </a:r>
            <a:r>
              <a:rPr lang="cs-CZ" sz="2000" dirty="0" smtClean="0">
                <a:solidFill>
                  <a:srgbClr val="FF0000"/>
                </a:solidFill>
              </a:rPr>
              <a:t>– staroslověnštinu </a:t>
            </a: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dirty="0" smtClean="0"/>
              <a:t>………….</a:t>
            </a:r>
            <a:r>
              <a:rPr lang="cs-CZ" sz="2000" dirty="0" smtClean="0">
                <a:solidFill>
                  <a:srgbClr val="FF0000"/>
                </a:solidFill>
              </a:rPr>
              <a:t>a </a:t>
            </a:r>
            <a:r>
              <a:rPr lang="cs-CZ" sz="2000" dirty="0" smtClean="0">
                <a:solidFill>
                  <a:srgbClr val="FF0000"/>
                </a:solidFill>
              </a:rPr>
              <a:t>nové písmo – </a:t>
            </a:r>
            <a:r>
              <a:rPr lang="cs-CZ" sz="2000" dirty="0" smtClean="0">
                <a:solidFill>
                  <a:srgbClr val="FF0000"/>
                </a:solidFill>
              </a:rPr>
              <a:t>hlaholici</a:t>
            </a:r>
            <a:r>
              <a:rPr lang="cs-CZ" sz="2000" dirty="0" smtClean="0"/>
              <a:t>……………………………………………………</a:t>
            </a:r>
          </a:p>
          <a:p>
            <a:pPr>
              <a:buNone/>
            </a:pPr>
            <a:endParaRPr lang="cs-CZ" sz="2000" dirty="0" smtClean="0"/>
          </a:p>
          <a:p>
            <a:pPr lvl="0">
              <a:buNone/>
            </a:pPr>
            <a:r>
              <a:rPr lang="cs-CZ" sz="2000" dirty="0" smtClean="0"/>
              <a:t>6. Kdy </a:t>
            </a:r>
            <a:r>
              <a:rPr lang="cs-CZ" sz="2000" dirty="0" smtClean="0"/>
              <a:t>a proč zanikla Velká Morava? </a:t>
            </a:r>
          </a:p>
          <a:p>
            <a:pPr>
              <a:buNone/>
            </a:pPr>
            <a:r>
              <a:rPr lang="cs-CZ" sz="2000" dirty="0" smtClean="0"/>
              <a:t>…………</a:t>
            </a:r>
            <a:r>
              <a:rPr lang="cs-CZ" sz="2000" dirty="0" smtClean="0">
                <a:solidFill>
                  <a:srgbClr val="FF0000"/>
                </a:solidFill>
              </a:rPr>
              <a:t>v 10. století, nájezdy kočovných Maďarů</a:t>
            </a:r>
            <a:r>
              <a:rPr lang="cs-CZ" sz="2000" dirty="0" smtClean="0"/>
              <a:t>. </a:t>
            </a:r>
            <a:r>
              <a:rPr lang="cs-CZ" sz="2000" dirty="0" smtClean="0"/>
              <a:t>………………</a:t>
            </a: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90</TotalTime>
  <Words>788</Words>
  <Application>Microsoft Office PowerPoint</Application>
  <PresentationFormat>Předvádění na obrazovce (4:3)</PresentationFormat>
  <Paragraphs>190</Paragraphs>
  <Slides>20</Slides>
  <Notes>20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Bohatý</vt:lpstr>
      <vt:lpstr>Snímek 1</vt:lpstr>
      <vt:lpstr>Raný   středověk</vt:lpstr>
      <vt:lpstr>Velká Morava</vt:lpstr>
      <vt:lpstr>Snímek 4</vt:lpstr>
      <vt:lpstr>Snímek 5</vt:lpstr>
      <vt:lpstr>Kníže Rastislav</vt:lpstr>
      <vt:lpstr>Snímek 7</vt:lpstr>
      <vt:lpstr>   Konstantin a  Metoděj</vt:lpstr>
      <vt:lpstr>hlaholice</vt:lpstr>
      <vt:lpstr>Snímek 10</vt:lpstr>
      <vt:lpstr>Snímek 11</vt:lpstr>
      <vt:lpstr>Svatopluk I. se třemi pruty a jeho tři synové Mojmír II, Svatopluk ii. a Predslav</vt:lpstr>
      <vt:lpstr>Snímek 13</vt:lpstr>
      <vt:lpstr>Snímek 14</vt:lpstr>
      <vt:lpstr>Snímek 15</vt:lpstr>
      <vt:lpstr> Pracovní list - zadání pro žáky</vt:lpstr>
      <vt:lpstr>Snímek 17</vt:lpstr>
      <vt:lpstr>Metodika</vt:lpstr>
      <vt:lpstr>Pracovní list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Raný   středověk</dc:title>
  <dc:creator>Janička</dc:creator>
  <cp:lastModifiedBy>Janička</cp:lastModifiedBy>
  <cp:revision>28</cp:revision>
  <dcterms:created xsi:type="dcterms:W3CDTF">2011-11-29T18:33:26Z</dcterms:created>
  <dcterms:modified xsi:type="dcterms:W3CDTF">2012-06-08T18:09:10Z</dcterms:modified>
</cp:coreProperties>
</file>