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teplota</c:v>
                </c:pt>
              </c:strCache>
            </c:strRef>
          </c:tx>
          <c:marker>
            <c:symbol val="circle"/>
            <c:size val="10"/>
          </c:marker>
          <c:dLbls>
            <c:dLblPos val="b"/>
            <c:showVal val="1"/>
          </c:dLbls>
          <c:cat>
            <c:strRef>
              <c:f>List1!$A$2:$A$5</c:f>
              <c:strCache>
                <c:ptCount val="4"/>
                <c:pt idx="1">
                  <c:v>Q</c:v>
                </c:pt>
                <c:pt idx="2">
                  <c:v>2Q</c:v>
                </c:pt>
                <c:pt idx="3">
                  <c:v>3Q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20</c:v>
                </c:pt>
                <c:pt idx="1">
                  <c:v>30</c:v>
                </c:pt>
                <c:pt idx="2">
                  <c:v>40</c:v>
                </c:pt>
                <c:pt idx="3">
                  <c:v>50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přijaté teplo</c:v>
                </c:pt>
              </c:strCache>
            </c:strRef>
          </c:tx>
          <c:marker>
            <c:symbol val="circle"/>
            <c:size val="10"/>
          </c:marker>
          <c:dLbls>
            <c:dLblPos val="b"/>
            <c:showVal val="1"/>
          </c:dLbls>
          <c:cat>
            <c:strRef>
              <c:f>List1!$A$2:$A$5</c:f>
              <c:strCache>
                <c:ptCount val="4"/>
                <c:pt idx="1">
                  <c:v>Q</c:v>
                </c:pt>
                <c:pt idx="2">
                  <c:v>2Q</c:v>
                </c:pt>
                <c:pt idx="3">
                  <c:v>3Q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20</c:v>
                </c:pt>
                <c:pt idx="1">
                  <c:v>38</c:v>
                </c:pt>
                <c:pt idx="2">
                  <c:v>56</c:v>
                </c:pt>
                <c:pt idx="3">
                  <c:v>74</c:v>
                </c:pt>
              </c:numCache>
            </c:numRef>
          </c:val>
        </c:ser>
        <c:marker val="1"/>
        <c:axId val="63192064"/>
        <c:axId val="63906560"/>
      </c:lineChart>
      <c:catAx>
        <c:axId val="63192064"/>
        <c:scaling>
          <c:orientation val="minMax"/>
        </c:scaling>
        <c:axPos val="b"/>
        <c:tickLblPos val="nextTo"/>
        <c:crossAx val="63906560"/>
        <c:crosses val="autoZero"/>
        <c:auto val="1"/>
        <c:lblAlgn val="ctr"/>
        <c:lblOffset val="100"/>
      </c:catAx>
      <c:valAx>
        <c:axId val="63906560"/>
        <c:scaling>
          <c:orientation val="minMax"/>
          <c:min val="20"/>
        </c:scaling>
        <c:axPos val="l"/>
        <c:numFmt formatCode="General" sourceLinked="1"/>
        <c:tickLblPos val="nextTo"/>
        <c:crossAx val="63192064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0302BB-4513-49BB-BC47-906392C57C15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422151-4F04-4AD1-B94B-D4A27CFA60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nd01.jxs.cz/000/436/96e4319a99_34526138_o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071942"/>
            <a:ext cx="6624736" cy="1866508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Vysvětlení třetí závislosti tepla. K přímé úměrnosti tepla na hmotnosti tělesa a na změně teploty přibývá závislost na tom, z čeho je látka složena. Zavedení pojmu měrné tepelné kapacity, vyhledávání v tabulkách. Grafické vyjádření závislosti teploty vody a glycerolu na přijatém teple. Vyjádření vzorce pro výpočet tepla. Výpočty tepla tělesem přijatého nebo odevzdaného.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28662" y="3571876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Měrná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tepelná kapacita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69269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</a:t>
            </a:r>
            <a:r>
              <a:rPr lang="cs-CZ" b="1" smtClean="0">
                <a:solidFill>
                  <a:srgbClr val="002060"/>
                </a:solidFill>
              </a:rPr>
              <a:t>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FY.8.A.10_Fyzika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Měrná tepelná kapacita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071678"/>
            <a:ext cx="8229600" cy="388302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Pokus: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Zahřívejme na plotýnce předem </a:t>
            </a:r>
            <a:r>
              <a:rPr lang="cs-CZ" sz="2800" b="1" dirty="0" smtClean="0">
                <a:solidFill>
                  <a:srgbClr val="00B050"/>
                </a:solidFill>
              </a:rPr>
              <a:t>zahřátého </a:t>
            </a:r>
            <a:r>
              <a:rPr lang="cs-CZ" sz="2800" b="1" dirty="0" smtClean="0">
                <a:solidFill>
                  <a:srgbClr val="00B050"/>
                </a:solidFill>
              </a:rPr>
              <a:t>elektrického vařiče současně dvě nádoby.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V jedné z nich je </a:t>
            </a:r>
            <a:r>
              <a:rPr lang="cs-CZ" sz="2800" b="1" u="sng" dirty="0" smtClean="0">
                <a:solidFill>
                  <a:srgbClr val="002060"/>
                </a:solidFill>
              </a:rPr>
              <a:t>glycerol</a:t>
            </a:r>
            <a:r>
              <a:rPr lang="cs-CZ" sz="2800" b="1" u="sng" dirty="0" smtClean="0">
                <a:solidFill>
                  <a:srgbClr val="92D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o hmotnosti 250 g  a v druhé </a:t>
            </a:r>
            <a:r>
              <a:rPr lang="cs-CZ" sz="2800" b="1" u="sng" dirty="0" smtClean="0">
                <a:solidFill>
                  <a:srgbClr val="002060"/>
                </a:solidFill>
              </a:rPr>
              <a:t>voda</a:t>
            </a:r>
            <a:r>
              <a:rPr lang="cs-CZ" sz="2800" b="1" dirty="0" smtClean="0">
                <a:solidFill>
                  <a:srgbClr val="00B050"/>
                </a:solidFill>
              </a:rPr>
              <a:t> o téže hmotnosti a stejné počáteční teplotě, např. 20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Za stálého míchání čteme teploty vždy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             po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uplynutí 1 minuty současně na obou teploměrech.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Přijaté teplo závisí na tom, z jaké látky těleso je: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786314" y="5286388"/>
            <a:ext cx="2928958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Pokračování pokusu:</a:t>
            </a:r>
            <a:endParaRPr lang="cs-CZ" dirty="0"/>
          </a:p>
        </p:txBody>
      </p:sp>
      <p:pic>
        <p:nvPicPr>
          <p:cNvPr id="1027" name="Picture 3" descr="C:\Documents and Settings\radek\Local Settings\Temporary Internet Files\Content.IE5\NUPGSY15\MC900305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785794"/>
            <a:ext cx="1817827" cy="15645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4757742" cy="5026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Grafy závislosti teploty t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[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°C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] 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vody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glycerolu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 na přijatém teple: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2066" y="192880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glycerol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628" y="350043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voda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Documents and Settings\radek\Local Settings\Temporary Internet Files\Content.IE5\JJL6E97M\MC9003408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3643314"/>
            <a:ext cx="1785950" cy="1785950"/>
          </a:xfrm>
          <a:prstGeom prst="rect">
            <a:avLst/>
          </a:prstGeom>
          <a:noFill/>
        </p:spPr>
      </p:pic>
      <p:pic>
        <p:nvPicPr>
          <p:cNvPr id="9" name="Picture 3" descr="C:\Documents and Settings\radek\Local Settings\Temporary Internet Files\Content.IE5\JJL6E97M\MC9003408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857232"/>
            <a:ext cx="1785950" cy="17859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357950" y="2928934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 (glycerol) = 250 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57950" y="5857892"/>
            <a:ext cx="2149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m (voda) = 250 g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Obě kapaliny přijaly za stejnou dobu vždy stejné teplo, ale glycerol dosáhl vyšší teploty.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Z grafu vidíme, že při přijetí stejného tepla Q se </a:t>
            </a:r>
            <a:r>
              <a:rPr lang="cs-CZ" sz="2800" b="1" dirty="0" smtClean="0">
                <a:solidFill>
                  <a:srgbClr val="00B0F0"/>
                </a:solidFill>
              </a:rPr>
              <a:t>voda ohřála jen o 10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°C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, zatímco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glycerol o stejné hmotnosti se zahřál o 18 °C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  <a:latin typeface="Arial"/>
                <a:cs typeface="Arial"/>
              </a:rPr>
              <a:t>Závěr: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/>
                <a:cs typeface="Arial"/>
              </a:rPr>
              <a:t>Přijmou-li dvě tělesa z různých látek o stejné hmotnosti stejné teplo, zvýší se jejich teplota různě.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Závěry pokusu: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porovnáváme, jaké teplo jsou různé látky schopny pojmout ke stejnému zvýšení teploty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značíme ji </a:t>
            </a:r>
            <a:r>
              <a:rPr lang="cs-CZ" sz="2800" b="1" u="sng" dirty="0" smtClean="0">
                <a:solidFill>
                  <a:srgbClr val="002060"/>
                </a:solidFill>
              </a:rPr>
              <a:t>c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  <a:latin typeface="Tahoma"/>
                <a:cs typeface="Tahoma"/>
              </a:rPr>
              <a:t>!!! </a:t>
            </a:r>
            <a:r>
              <a:rPr lang="cs-CZ" sz="2800" b="1" dirty="0" smtClean="0">
                <a:solidFill>
                  <a:srgbClr val="0070C0"/>
                </a:solidFill>
              </a:rPr>
              <a:t>udává, kolik tepla přijme 1 kg určité látky, aby se ohřál o 1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°C.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  <a:latin typeface="Tahoma"/>
                <a:cs typeface="Tahoma"/>
              </a:rPr>
              <a:t>!!!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pokusy bylo zjištěno, že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voda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 o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hmotnosti 1 kg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 se zahřeje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o 1 °C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, přijme-li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teplo Q = 4 180 J = 4,18 kJ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Měrná tepelná kapacita: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300039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Obecně můžeme pro teplo, které přijme těleso o </a:t>
            </a:r>
            <a:r>
              <a:rPr lang="cs-CZ" sz="2800" b="1" dirty="0" smtClean="0">
                <a:solidFill>
                  <a:srgbClr val="7030A0"/>
                </a:solidFill>
              </a:rPr>
              <a:t>hmotnosti m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z látky o </a:t>
            </a:r>
            <a:r>
              <a:rPr lang="cs-CZ" sz="2800" b="1" dirty="0" smtClean="0">
                <a:solidFill>
                  <a:srgbClr val="7030A0"/>
                </a:solidFill>
              </a:rPr>
              <a:t>měrné tepelné kapacitě c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při zvýšení jeho </a:t>
            </a:r>
            <a:r>
              <a:rPr lang="cs-CZ" sz="2800" b="1" dirty="0" smtClean="0">
                <a:solidFill>
                  <a:srgbClr val="7030A0"/>
                </a:solidFill>
              </a:rPr>
              <a:t>teploty </a:t>
            </a:r>
            <a:r>
              <a:rPr lang="cs-CZ" sz="2800" b="1" dirty="0" smtClean="0">
                <a:solidFill>
                  <a:srgbClr val="7030A0"/>
                </a:solidFill>
              </a:rPr>
              <a:t> z </a:t>
            </a:r>
            <a:r>
              <a:rPr lang="cs-CZ" sz="2800" b="1" dirty="0" smtClean="0">
                <a:solidFill>
                  <a:srgbClr val="7030A0"/>
                </a:solidFill>
              </a:rPr>
              <a:t>t</a:t>
            </a:r>
            <a:r>
              <a:rPr lang="cs-CZ" sz="2800" b="1" baseline="-25000" dirty="0" smtClean="0">
                <a:solidFill>
                  <a:srgbClr val="7030A0"/>
                </a:solidFill>
              </a:rPr>
              <a:t>0</a:t>
            </a:r>
            <a:r>
              <a:rPr lang="cs-CZ" sz="2800" b="1" dirty="0" smtClean="0">
                <a:solidFill>
                  <a:srgbClr val="7030A0"/>
                </a:solidFill>
              </a:rPr>
              <a:t> na 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psát: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Q = cm(t – t</a:t>
            </a:r>
            <a:r>
              <a:rPr lang="cs-CZ" sz="3600" baseline="-25000" dirty="0" smtClean="0">
                <a:solidFill>
                  <a:srgbClr val="002060"/>
                </a:solidFill>
              </a:rPr>
              <a:t>0</a:t>
            </a:r>
            <a:r>
              <a:rPr lang="cs-CZ" sz="3600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 tohoto vztahu můžeme určit měrnou tepelnou kapacitu c: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Fyzikální vztahy pro výpočet tepla a měrné tepelné kapacity: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071802" y="4608436"/>
            <a:ext cx="4445432" cy="1678083"/>
          </a:xfrm>
          <a:prstGeom prst="rect">
            <a:avLst/>
          </a:prstGeom>
          <a:noFill/>
          <a:ln w="9525" cmpd="sng">
            <a:solidFill>
              <a:schemeClr val="tx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785794"/>
            <a:ext cx="7000924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Těleso o hmotnosti m přijme při zvýšení teploty o (t - t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o</a:t>
            </a:r>
            <a:r>
              <a:rPr lang="cs-CZ" sz="2400" b="1" dirty="0" smtClean="0">
                <a:solidFill>
                  <a:srgbClr val="00B050"/>
                </a:solidFill>
              </a:rPr>
              <a:t>) teplo: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>
                <a:solidFill>
                  <a:srgbClr val="FFFF00"/>
                </a:solidFill>
              </a:rPr>
              <a:t>			</a:t>
            </a:r>
            <a:r>
              <a:rPr lang="cs-CZ" sz="2800" b="1" dirty="0" smtClean="0">
                <a:solidFill>
                  <a:srgbClr val="002060"/>
                </a:solidFill>
              </a:rPr>
              <a:t>Q= cm(t-t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), t</a:t>
            </a:r>
            <a:r>
              <a:rPr lang="en-US" sz="2800" b="1" dirty="0" smtClean="0">
                <a:solidFill>
                  <a:srgbClr val="002060"/>
                </a:solidFill>
              </a:rPr>
              <a:t>&gt;</a:t>
            </a:r>
            <a:r>
              <a:rPr lang="cs-CZ" sz="2800" b="1" dirty="0" smtClean="0">
                <a:solidFill>
                  <a:srgbClr val="002060"/>
                </a:solidFill>
              </a:rPr>
              <a:t>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Těleso o hmotnosti m odevzdá  při snížení teploty o (t - t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o</a:t>
            </a:r>
            <a:r>
              <a:rPr lang="cs-CZ" sz="2400" b="1" dirty="0" smtClean="0">
                <a:solidFill>
                  <a:srgbClr val="00B050"/>
                </a:solidFill>
              </a:rPr>
              <a:t>)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>
                <a:solidFill>
                  <a:srgbClr val="FFFF00"/>
                </a:solidFill>
              </a:rPr>
              <a:t>			</a:t>
            </a:r>
            <a:r>
              <a:rPr lang="cs-CZ" sz="2800" b="1" dirty="0" smtClean="0">
                <a:solidFill>
                  <a:srgbClr val="002060"/>
                </a:solidFill>
              </a:rPr>
              <a:t>Q= cm(t-t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), t</a:t>
            </a:r>
            <a:r>
              <a:rPr lang="en-US" sz="2800" b="1" dirty="0" smtClean="0">
                <a:solidFill>
                  <a:srgbClr val="002060"/>
                </a:solidFill>
              </a:rPr>
              <a:t>&lt;</a:t>
            </a:r>
            <a:r>
              <a:rPr lang="cs-CZ" sz="2800" b="1" dirty="0" smtClean="0">
                <a:solidFill>
                  <a:srgbClr val="002060"/>
                </a:solidFill>
              </a:rPr>
              <a:t>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Měrná tepelná kapacita vody je 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4 180 J/(</a:t>
            </a:r>
            <a:r>
              <a:rPr lang="cs-CZ" sz="2800" b="1" dirty="0" smtClean="0">
                <a:solidFill>
                  <a:srgbClr val="002060"/>
                </a:solidFill>
              </a:rPr>
              <a:t>kg·°C</a:t>
            </a:r>
            <a:r>
              <a:rPr lang="cs-CZ" sz="2800" b="1" dirty="0" smtClean="0">
                <a:solidFill>
                  <a:srgbClr val="002060"/>
                </a:solidFill>
              </a:rPr>
              <a:t>) =4,18 kJ/(</a:t>
            </a:r>
            <a:r>
              <a:rPr lang="cs-CZ" sz="2800" b="1" dirty="0" smtClean="0">
                <a:solidFill>
                  <a:srgbClr val="002060"/>
                </a:solidFill>
              </a:rPr>
              <a:t>kg·°C</a:t>
            </a:r>
            <a:r>
              <a:rPr lang="cs-CZ" sz="2800" b="1" dirty="0" smtClean="0">
                <a:solidFill>
                  <a:srgbClr val="002060"/>
                </a:solidFill>
              </a:rPr>
              <a:t>)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C00000"/>
                </a:solidFill>
              </a:rPr>
              <a:t>Uvedené vztahy pro přijaté nebo odevzdané teplo při tepelné výměně platí, nenastane-li při změně teploty změna skupenství.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Praktické využití: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cs typeface="Lucida Sans Unicode" pitchFamily="34" charset="0"/>
              </a:rPr>
              <a:t>Hodnoty měrné tepelné kapacity c pro různé látky jsou uvedeny v tabulkách.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900" b="1" dirty="0" smtClean="0">
                <a:solidFill>
                  <a:schemeClr val="accent2">
                    <a:lumMod val="75000"/>
                  </a:schemeClr>
                </a:solidFill>
                <a:cs typeface="Lucida Sans Unicode" pitchFamily="34" charset="0"/>
              </a:rPr>
              <a:t> </a:t>
            </a:r>
            <a:endParaRPr lang="cs-CZ" sz="18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9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  <a:cs typeface="Lucida Sans Unicode" pitchFamily="34" charset="0"/>
              </a:rPr>
              <a:t>Látka s velkou měrnou tepelnou kapacitou, jako je např. voda, pojme hodně tepla k tomu, aby se ohřála, ale při chladnutí zase hodně tepla vydá. </a:t>
            </a:r>
            <a:r>
              <a:rPr lang="cs-CZ" sz="2400" b="1" u="sng" dirty="0" smtClean="0">
                <a:solidFill>
                  <a:srgbClr val="00B050"/>
                </a:solidFill>
                <a:cs typeface="Lucida Sans Unicode" pitchFamily="34" charset="0"/>
              </a:rPr>
              <a:t>Proto je voda výhodná např. pro použití </a:t>
            </a:r>
            <a:r>
              <a:rPr lang="cs-CZ" sz="2400" b="1" u="sng" dirty="0" smtClean="0">
                <a:solidFill>
                  <a:srgbClr val="002060"/>
                </a:solidFill>
                <a:cs typeface="Lucida Sans Unicode" pitchFamily="34" charset="0"/>
              </a:rPr>
              <a:t>v ústředním topení</a:t>
            </a:r>
            <a:r>
              <a:rPr lang="cs-CZ" sz="2400" b="1" u="sng" dirty="0" smtClean="0">
                <a:solidFill>
                  <a:srgbClr val="00B050"/>
                </a:solidFill>
                <a:cs typeface="Lucida Sans Unicode" pitchFamily="34" charset="0"/>
              </a:rPr>
              <a:t>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cs typeface="Lucida Sans Unicode" pitchFamily="34" charset="0"/>
              </a:rPr>
              <a:t>Také je výhodné užití vody pro chlazení motoru automobilu.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cs typeface="Lucida Sans Unicode" pitchFamily="34" charset="0"/>
              </a:rPr>
              <a:t>Pro udržování tělesné teploty člověka, některých zvířat i rostlin, protože obsahují hodně vody.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8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  <a:cs typeface="Lucida Sans Unicode" pitchFamily="34" charset="0"/>
              </a:rPr>
              <a:t>Kovy mají malou měrnou tepelnou kapacitu – k zahřátí stačí přijmout málo tepla, ale také snadno vychladnou a vydají málo tepla.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5843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Příklad: Jaké teplo přijme voda o hmotnosti 3 kg, když se zahřeje o 5</a:t>
            </a:r>
            <a:r>
              <a:rPr lang="cs-CZ" sz="32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°C?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000240"/>
            <a:ext cx="4040188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m = 3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t – t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0</a:t>
            </a:r>
            <a:r>
              <a:rPr lang="cs-CZ" sz="3200" b="1" dirty="0" smtClean="0">
                <a:solidFill>
                  <a:srgbClr val="0070C0"/>
                </a:solidFill>
              </a:rPr>
              <a:t> = 5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Q = ? </a:t>
            </a:r>
            <a:r>
              <a:rPr lang="en-US" sz="3200" b="1" dirty="0" smtClean="0">
                <a:solidFill>
                  <a:srgbClr val="0070C0"/>
                </a:solidFill>
                <a:latin typeface="Arial"/>
                <a:cs typeface="Arial"/>
              </a:rPr>
              <a:t>[ 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  <a:latin typeface="Arial"/>
                <a:cs typeface="Arial"/>
              </a:rPr>
              <a:t>]</a:t>
            </a:r>
            <a:endParaRPr lang="cs-CZ" sz="3200" b="1" dirty="0" smtClean="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c = 4,18 </a:t>
            </a:r>
            <a:r>
              <a:rPr lang="cs-CZ" sz="3200" b="1" dirty="0" err="1" smtClean="0">
                <a:solidFill>
                  <a:srgbClr val="0070C0"/>
                </a:solidFill>
              </a:rPr>
              <a:t>kJ</a:t>
            </a:r>
            <a:r>
              <a:rPr lang="cs-CZ" sz="3200" b="1" dirty="0" smtClean="0">
                <a:solidFill>
                  <a:srgbClr val="0070C0"/>
                </a:solidFill>
              </a:rPr>
              <a:t>/kg·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429124" y="1928802"/>
            <a:ext cx="4041775" cy="38576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mc(t – 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0</a:t>
            </a:r>
            <a:r>
              <a:rPr lang="cs-CZ" sz="3200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</a:t>
            </a:r>
            <a:r>
              <a:rPr lang="cs-CZ" sz="3200" b="1" dirty="0" smtClean="0">
                <a:solidFill>
                  <a:srgbClr val="002060"/>
                </a:solidFill>
              </a:rPr>
              <a:t>3·4,18·5</a:t>
            </a:r>
            <a:endParaRPr lang="cs-CZ" sz="32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63 kJ</a:t>
            </a:r>
          </a:p>
          <a:p>
            <a:pPr>
              <a:buNone/>
            </a:pPr>
            <a:endParaRPr lang="cs-CZ" sz="32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Voda přijme teplo přibližně 63 kJ.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5122" name="Picture 2" descr="C:\Documents and Settings\radek\Local Settings\Temporary Internet Files\Content.IE5\NUPGSY15\MP9004000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4429132"/>
            <a:ext cx="3108767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8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79862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Příklad: Voda přitékající do radiátoru ústředního topení má teplotu 90 </a:t>
            </a:r>
            <a:r>
              <a:rPr lang="cs-CZ" sz="3200" dirty="0" smtClean="0">
                <a:solidFill>
                  <a:srgbClr val="7030A0"/>
                </a:solidFill>
                <a:effectLst/>
                <a:latin typeface="Arial"/>
                <a:cs typeface="Arial"/>
              </a:rPr>
              <a:t>°C. Kolik tepla odevzdá na vyhřátí pokoje 10 kg vody, když se přitom ochladí na 60 °C?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214554"/>
            <a:ext cx="5257808" cy="41434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a)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300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b)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900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c)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1254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radek\Local Settings\Temporary Internet Files\Content.IE5\FT0M62PU\MC900352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2285992"/>
            <a:ext cx="2006900" cy="1942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400684" cy="4876629"/>
          </a:xfrm>
        </p:spPr>
        <p:txBody>
          <a:bodyPr>
            <a:normAutofit fontScale="92500" lnSpcReduction="10000"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Měrná tepelná kapacita ledu je stejná jako vody.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F0"/>
                </a:solidFill>
              </a:rPr>
              <a:t>Měrná tepelná kapacita ledu je poloviční než vody.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2060"/>
                </a:solidFill>
              </a:rPr>
              <a:t>Měrná tepelná kapacita ledu je dvojnásobná než vody.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Vyhledej v Tabulkách měrnou tepelnou kapacitu ledu a vyber správnou odpověď:</a:t>
            </a:r>
            <a:endParaRPr lang="cs-CZ" sz="32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88PIHV8M\MP9003873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928802"/>
            <a:ext cx="3300410" cy="3286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329642" cy="34355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a) pouze na tom, z jaké látky se těleso skládá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b) na hmotnosti, na složení látky, na změně teploty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c) pouze na změně teploty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Na čem závisí, kolik tepla při tepelné výměně přijme nebo odevzdá těleso?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http://nd01.jxs.cz/000/436/96e4319a99_34526138_o2.jpg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2011-11-09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160</TotalTime>
  <Words>675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Přijaté teplo závisí na tom, z jaké látky těleso je:</vt:lpstr>
      <vt:lpstr>Grafy závislosti teploty t [°C] vody a glycerolu na přijatém teple:</vt:lpstr>
      <vt:lpstr>Závěry pokusu:</vt:lpstr>
      <vt:lpstr>Měrná tepelná kapacita:</vt:lpstr>
      <vt:lpstr>Fyzikální vztahy pro výpočet tepla a měrné tepelné kapacity:</vt:lpstr>
      <vt:lpstr>Snímek 7</vt:lpstr>
      <vt:lpstr>Praktické využití:</vt:lpstr>
      <vt:lpstr>Příklad: Jaké teplo přijme voda o hmotnosti 3 kg, když se zahřeje o 5°C?</vt:lpstr>
      <vt:lpstr>Příklad: Voda přitékající do radiátoru ústředního topení má teplotu 90 °C. Kolik tepla odevzdá na vyhřátí pokoje 10 kg vody, když se přitom ochladí na 60 °C?</vt:lpstr>
      <vt:lpstr>Vyhledej v Tabulkách měrnou tepelnou kapacitu ledu a vyber správnou odpověď:</vt:lpstr>
      <vt:lpstr>Na čem závisí, kolik tepla při tepelné výměně přijme nebo odevzdá těleso? Vyber správnou odpověď: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33</cp:revision>
  <dcterms:created xsi:type="dcterms:W3CDTF">2011-11-07T18:52:57Z</dcterms:created>
  <dcterms:modified xsi:type="dcterms:W3CDTF">2012-03-03T21:56:36Z</dcterms:modified>
</cp:coreProperties>
</file>