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A178D9-07DE-47E1-988C-E1334815A385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816A73-10E7-4168-AC15-77EC3542D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816A73-10E7-4168-AC15-77EC3542D03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816A73-10E7-4168-AC15-77EC3542D03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816A73-10E7-4168-AC15-77EC3542D03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816A73-10E7-4168-AC15-77EC3542D03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816A73-10E7-4168-AC15-77EC3542D03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DD1251-6FDC-4294-8015-69D24B5180C8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A342765-0AFE-4ECB-8F62-207D8F4763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596064" cy="6120680"/>
          </a:xfrm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VY</a:t>
            </a:r>
            <a:r>
              <a:rPr lang="cs-CZ" b="1" dirty="0" smtClean="0">
                <a:solidFill>
                  <a:srgbClr val="00B050"/>
                </a:solidFill>
              </a:rPr>
              <a:t>_32_</a:t>
            </a:r>
            <a:r>
              <a:rPr lang="cs-CZ" b="1" dirty="0" smtClean="0"/>
              <a:t>INOVACE_</a:t>
            </a:r>
            <a:r>
              <a:rPr lang="cs-CZ" b="1" dirty="0" smtClean="0">
                <a:solidFill>
                  <a:srgbClr val="00B050"/>
                </a:solidFill>
              </a:rPr>
              <a:t>D7.09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Autor: </a:t>
            </a:r>
            <a:r>
              <a:rPr lang="cs-CZ" b="1" dirty="0" smtClean="0">
                <a:solidFill>
                  <a:srgbClr val="00B050"/>
                </a:solidFill>
              </a:rPr>
              <a:t>Mgr. Nováková Jana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Datum vytvoření: </a:t>
            </a:r>
            <a:r>
              <a:rPr lang="cs-CZ" b="1" dirty="0" smtClean="0">
                <a:solidFill>
                  <a:srgbClr val="00B050"/>
                </a:solidFill>
              </a:rPr>
              <a:t>listopad 2011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Ročník</a:t>
            </a:r>
            <a:r>
              <a:rPr lang="cs-CZ" b="1" dirty="0" smtClean="0"/>
              <a:t>: </a:t>
            </a:r>
            <a:r>
              <a:rPr lang="cs-CZ" b="1" dirty="0" smtClean="0">
                <a:solidFill>
                  <a:srgbClr val="00B050"/>
                </a:solidFill>
              </a:rPr>
              <a:t>7.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oblast: </a:t>
            </a:r>
            <a:r>
              <a:rPr lang="cs-CZ" b="1" dirty="0" smtClean="0">
                <a:solidFill>
                  <a:srgbClr val="00B050"/>
                </a:solidFill>
              </a:rPr>
              <a:t>Člověk a společnost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Vzdělávací obor: </a:t>
            </a:r>
            <a:r>
              <a:rPr lang="cs-CZ" b="1" dirty="0" smtClean="0">
                <a:solidFill>
                  <a:srgbClr val="00B050"/>
                </a:solidFill>
              </a:rPr>
              <a:t>Dějepis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Tematický okruh: </a:t>
            </a:r>
            <a:r>
              <a:rPr lang="cs-CZ" b="1" dirty="0" smtClean="0">
                <a:solidFill>
                  <a:srgbClr val="00B050"/>
                </a:solidFill>
              </a:rPr>
              <a:t>Raný středověk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00B050"/>
                </a:solidFill>
              </a:rPr>
              <a:t>Velká Morava (myšlenková mapa)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"/>
            <a:ext cx="4355976" cy="908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Myšlenková mapa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08920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Velká Morava</a:t>
            </a:r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1187624" y="908720"/>
            <a:ext cx="2232248" cy="1044696"/>
          </a:xfrm>
          <a:prstGeom prst="cloudCallout">
            <a:avLst>
              <a:gd name="adj1" fmla="val 67364"/>
              <a:gd name="adj2" fmla="val 133679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áček 3"/>
          <p:cNvSpPr/>
          <p:nvPr/>
        </p:nvSpPr>
        <p:spPr>
          <a:xfrm>
            <a:off x="5796136" y="3933056"/>
            <a:ext cx="2232248" cy="1044696"/>
          </a:xfrm>
          <a:prstGeom prst="cloudCallout">
            <a:avLst>
              <a:gd name="adj1" fmla="val -82065"/>
              <a:gd name="adj2" fmla="val -105482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 rot="21153480">
            <a:off x="6853498" y="2345028"/>
            <a:ext cx="2232248" cy="1044696"/>
          </a:xfrm>
          <a:prstGeom prst="cloudCallout">
            <a:avLst>
              <a:gd name="adj1" fmla="val -81258"/>
              <a:gd name="adj2" fmla="val -133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 rot="20130669">
            <a:off x="116116" y="2404502"/>
            <a:ext cx="2232248" cy="1044696"/>
          </a:xfrm>
          <a:prstGeom prst="cloudCallout">
            <a:avLst>
              <a:gd name="adj1" fmla="val 71172"/>
              <a:gd name="adj2" fmla="val 94495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3491880" y="260648"/>
            <a:ext cx="2232248" cy="1044696"/>
          </a:xfrm>
          <a:prstGeom prst="cloudCallout">
            <a:avLst>
              <a:gd name="adj1" fmla="val 1015"/>
              <a:gd name="adj2" fmla="val 1990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 rot="509006">
            <a:off x="5932991" y="779628"/>
            <a:ext cx="2232248" cy="1044696"/>
          </a:xfrm>
          <a:prstGeom prst="cloudCallout">
            <a:avLst>
              <a:gd name="adj1" fmla="val -36480"/>
              <a:gd name="adj2" fmla="val 15723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611560" y="3933056"/>
            <a:ext cx="2232248" cy="1044696"/>
          </a:xfrm>
          <a:prstGeom prst="cloudCallout">
            <a:avLst>
              <a:gd name="adj1" fmla="val 67363"/>
              <a:gd name="adj2" fmla="val -105482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3059832" y="4941168"/>
            <a:ext cx="2232248" cy="1044696"/>
          </a:xfrm>
          <a:prstGeom prst="cloudCallout">
            <a:avLst>
              <a:gd name="adj1" fmla="val -3601"/>
              <a:gd name="adj2" fmla="val -18068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áček 10"/>
          <p:cNvSpPr/>
          <p:nvPr/>
        </p:nvSpPr>
        <p:spPr>
          <a:xfrm>
            <a:off x="5724128" y="5301208"/>
            <a:ext cx="2232248" cy="1044696"/>
          </a:xfrm>
          <a:prstGeom prst="cloudCallout">
            <a:avLst>
              <a:gd name="adj1" fmla="val -111489"/>
              <a:gd name="adj2" fmla="val -221363"/>
            </a:avLst>
          </a:prstGeom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 rot="20130669">
            <a:off x="439645" y="5397643"/>
            <a:ext cx="2232248" cy="1044696"/>
          </a:xfrm>
          <a:prstGeom prst="cloudCallout">
            <a:avLst>
              <a:gd name="adj1" fmla="val 145926"/>
              <a:gd name="adj2" fmla="val -110452"/>
            </a:avLst>
          </a:prstGeom>
        </p:spPr>
        <p:style>
          <a:lnRef idx="0">
            <a:schemeClr val="accent3"/>
          </a:lnRef>
          <a:fillRef idx="1003">
            <a:schemeClr val="lt1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838200"/>
          </a:xfrm>
        </p:spPr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32859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u="sng" dirty="0" smtClean="0"/>
              <a:t>Myšlenková mapa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Učitel pustí žákům prezentaci, kde uvidí pouze termín </a:t>
            </a:r>
            <a:r>
              <a:rPr lang="cs-CZ" dirty="0" smtClean="0"/>
              <a:t>Velká Morava.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Nechá žáky chvíli přemýšlet a poté je vyzve, aby postupně říkali, </a:t>
            </a:r>
            <a:r>
              <a:rPr lang="cs-CZ" dirty="0" smtClean="0"/>
              <a:t>co </a:t>
            </a:r>
            <a:r>
              <a:rPr lang="cs-CZ" dirty="0" smtClean="0"/>
              <a:t>je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vše </a:t>
            </a:r>
            <a:r>
              <a:rPr lang="cs-CZ" dirty="0" smtClean="0"/>
              <a:t>napadá, když se řekne Velká Morava a on nebo </a:t>
            </a:r>
            <a:r>
              <a:rPr lang="cs-CZ" dirty="0" smtClean="0"/>
              <a:t>některý </a:t>
            </a:r>
            <a:r>
              <a:rPr lang="cs-CZ" dirty="0" smtClean="0"/>
              <a:t>z žáků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zapisuje </a:t>
            </a:r>
            <a:r>
              <a:rPr lang="cs-CZ" dirty="0" smtClean="0"/>
              <a:t>do prezentace pomocí tužky vše, co </a:t>
            </a:r>
            <a:r>
              <a:rPr lang="cs-CZ" dirty="0" smtClean="0"/>
              <a:t>žáky </a:t>
            </a:r>
            <a:r>
              <a:rPr lang="cs-CZ" dirty="0" smtClean="0"/>
              <a:t>napadne.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Myšlenkovou mapu je vhodné využít na konci probraného tématu Velká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Morava </a:t>
            </a:r>
            <a:r>
              <a:rPr lang="cs-CZ" dirty="0" smtClean="0"/>
              <a:t>a zjistit tak, co vše si žáci pamatují.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Vytvořenou mapu může učitel zkopírovat do Wordu nebo vytisknout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</a:t>
            </a:r>
            <a:r>
              <a:rPr lang="cs-CZ" dirty="0" smtClean="0"/>
              <a:t> prezentace a každému žákovi rozdat.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u="sng" dirty="0" smtClean="0"/>
              <a:t>Možnosti: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Cyril </a:t>
            </a:r>
            <a:r>
              <a:rPr lang="cs-CZ" dirty="0" smtClean="0">
                <a:solidFill>
                  <a:srgbClr val="FF0000"/>
                </a:solidFill>
              </a:rPr>
              <a:t>a Metoděj, Konstantin, hlaholice, staroslověnština, Rastislav, Bible, Mojmír, </a:t>
            </a:r>
            <a:r>
              <a:rPr lang="cs-CZ" dirty="0" err="1" smtClean="0">
                <a:solidFill>
                  <a:srgbClr val="FF0000"/>
                </a:solidFill>
              </a:rPr>
              <a:t>Pribina</a:t>
            </a:r>
            <a:r>
              <a:rPr lang="cs-CZ" dirty="0" smtClean="0">
                <a:solidFill>
                  <a:srgbClr val="FF0000"/>
                </a:solidFill>
              </a:rPr>
              <a:t>, 9. st., věrozvěstové, kázání, Soluň, mise, křesťanství, Svatopluk, 906, maďarští kočovníci…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</TotalTime>
  <Words>66</Words>
  <Application>Microsoft Office PowerPoint</Application>
  <PresentationFormat>Předvádění na obrazovce (4:3)</PresentationFormat>
  <Paragraphs>39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Snímek 1</vt:lpstr>
      <vt:lpstr>Myšlenková mapa</vt:lpstr>
      <vt:lpstr>Velká Morava</vt:lpstr>
      <vt:lpstr>Metodika</vt:lpstr>
      <vt:lpstr>Možnosti: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Myšlenková mapa</dc:title>
  <dc:creator>Janička</dc:creator>
  <cp:lastModifiedBy>Janička</cp:lastModifiedBy>
  <cp:revision>5</cp:revision>
  <dcterms:created xsi:type="dcterms:W3CDTF">2011-12-28T12:17:59Z</dcterms:created>
  <dcterms:modified xsi:type="dcterms:W3CDTF">2012-06-08T18:36:15Z</dcterms:modified>
</cp:coreProperties>
</file>