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8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77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80" r:id="rId20"/>
    <p:sldId id="281" r:id="rId21"/>
    <p:sldId id="279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2" autoAdjust="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67C9D7-DD90-41CA-B25F-5883C36D86B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39A43E-CB18-49CB-A2A6-E90EBD60A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39A43E-CB18-49CB-A2A6-E90EBD60A4E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39A43E-CB18-49CB-A2A6-E90EBD60A4E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8A76CA-0758-4433-B19A-FA40ADD31726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39A43E-CB18-49CB-A2A6-E90EBD60A4EB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39A43E-CB18-49CB-A2A6-E90EBD60A4EB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39A43E-CB18-49CB-A2A6-E90EBD60A4EB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39A43E-CB18-49CB-A2A6-E90EBD60A4EB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FCD8CF-127F-4999-BE37-89C7951D5E54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A394F64-14FF-4278-9160-7FF0CFA3047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7/Ancient_Egypt_map-en.sv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d/Tomb_of_Nakht_(2)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6/Mummy_Louvre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7/Sarcophage-myk%C3%A9rinos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219256" cy="5847928"/>
          </a:xfrm>
        </p:spPr>
        <p:txBody>
          <a:bodyPr>
            <a:normAutofit fontScale="92500" lnSpcReduction="20000"/>
          </a:bodyPr>
          <a:lstStyle/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VY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_32_</a:t>
            </a:r>
            <a:r>
              <a:rPr lang="cs-CZ" sz="2000" b="1" dirty="0" smtClean="0">
                <a:latin typeface="+mj-lt"/>
              </a:rPr>
              <a:t>INOVACE_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D6.11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 </a:t>
            </a:r>
            <a:endParaRPr lang="cs-CZ" sz="2000" b="1" dirty="0" smtClean="0">
              <a:latin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Autor: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Mgr. Nováková Jana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 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Datum vytvoření: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leden 2012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 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Ročník: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6.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 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Vzdělávací oblast: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Člověk a společnost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 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Vzdělávací obor: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Dějepis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 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Tematický okruh: 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Starověk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000" b="1" dirty="0" smtClean="0">
              <a:latin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dirty="0" smtClean="0">
                <a:latin typeface="+mj-lt"/>
              </a:rPr>
              <a:t>Téma: </a:t>
            </a:r>
            <a:r>
              <a:rPr lang="cs-CZ" sz="2000" b="1" dirty="0" smtClean="0">
                <a:solidFill>
                  <a:srgbClr val="00B050"/>
                </a:solidFill>
                <a:latin typeface="+mj-lt"/>
              </a:rPr>
              <a:t>Starověký Egypt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35500" y="5743575"/>
            <a:ext cx="4508500" cy="1114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dirty="0" smtClean="0"/>
              <a:t>STAROVĚKÝ </a:t>
            </a:r>
            <a:br>
              <a:rPr lang="cs-CZ" sz="8000" dirty="0" smtClean="0"/>
            </a:br>
            <a:r>
              <a:rPr lang="cs-CZ" sz="8000" dirty="0" smtClean="0"/>
              <a:t>EGYPT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65312"/>
            <a:ext cx="8748464" cy="60040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nejstarší stát na světě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oblast </a:t>
            </a:r>
            <a:r>
              <a:rPr lang="cs-CZ" u="sng" dirty="0" smtClean="0">
                <a:solidFill>
                  <a:srgbClr val="00B0F0"/>
                </a:solidFill>
              </a:rPr>
              <a:t>Nilu</a:t>
            </a:r>
            <a:r>
              <a:rPr lang="cs-CZ" dirty="0" smtClean="0"/>
              <a:t> </a:t>
            </a:r>
            <a:r>
              <a:rPr lang="cs-CZ" sz="2000" dirty="0" smtClean="0"/>
              <a:t>(nejúrodnější)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000" u="sng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vývoj Egypta ovlivňovaly </a:t>
            </a:r>
            <a:r>
              <a:rPr lang="cs-CZ" u="sng" dirty="0" smtClean="0"/>
              <a:t>přírodní podmínky:</a:t>
            </a:r>
          </a:p>
          <a:p>
            <a:pPr lvl="2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dirty="0" smtClean="0"/>
              <a:t>teplo, sucho, v období dešťů záplavy -&gt; jediný zdroj vláhy, </a:t>
            </a:r>
          </a:p>
          <a:p>
            <a:pPr lvl="2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                                                    úrodné bahno</a:t>
            </a:r>
          </a:p>
          <a:p>
            <a:pPr lvl="2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dirty="0" smtClean="0"/>
              <a:t>střídání tří </a:t>
            </a:r>
            <a:r>
              <a:rPr lang="cs-CZ" sz="2400" b="1" dirty="0" smtClean="0"/>
              <a:t>ročních období: </a:t>
            </a:r>
          </a:p>
          <a:p>
            <a:pPr marL="1984248" lvl="5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1. červenec – říjen -&gt; záplavy</a:t>
            </a:r>
          </a:p>
          <a:p>
            <a:pPr marL="1984248" lvl="5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2. listopad – únor -&gt; polní práce a zrání</a:t>
            </a:r>
          </a:p>
          <a:p>
            <a:pPr marL="1984248" lvl="5" indent="-45720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3. březen – červen -&gt; sklizeň druhá úroda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1600" i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Janička\AppData\Local\Microsoft\Windows\Temporary Internet Files\Content.IE5\QPIY70IJ\MP9003900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88639"/>
            <a:ext cx="3206009" cy="22869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80920" cy="504056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Původně se Egypt rozkládal na dva </a:t>
            </a:r>
            <a:r>
              <a:rPr lang="cs-CZ" u="sng" dirty="0" smtClean="0">
                <a:solidFill>
                  <a:srgbClr val="00B0F0"/>
                </a:solidFill>
              </a:rPr>
              <a:t>územní celky</a:t>
            </a:r>
            <a:r>
              <a:rPr lang="cs-CZ" u="sng" dirty="0" smtClean="0"/>
              <a:t>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	</a:t>
            </a:r>
            <a:r>
              <a:rPr lang="cs-CZ" i="1" u="sng" dirty="0" smtClean="0"/>
              <a:t>Dolní Egypt </a:t>
            </a:r>
            <a:r>
              <a:rPr lang="cs-CZ" dirty="0" smtClean="0"/>
              <a:t>– delta Nilu (sever), bažiny, ptáci, ryby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	</a:t>
            </a:r>
            <a:r>
              <a:rPr lang="cs-CZ" i="1" u="sng" dirty="0" smtClean="0"/>
              <a:t>Horní Egypt </a:t>
            </a:r>
            <a:r>
              <a:rPr lang="cs-CZ" dirty="0" smtClean="0"/>
              <a:t>– horní tok Nilu (jih) úrodné bahno,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zlato, měď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Kolem r. 3000 př. n. l. ovládl Horní Egypt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Dolní Egypt =&gt; </a:t>
            </a:r>
            <a:r>
              <a:rPr lang="cs-CZ" u="sng" dirty="0" smtClean="0"/>
              <a:t>jednotný stát </a:t>
            </a:r>
            <a:r>
              <a:rPr lang="cs-CZ" dirty="0" smtClean="0"/>
              <a:t>(sjednocení Egypta)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Ancient Egypt map-en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0"/>
            <a:ext cx="3672408" cy="666936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64088" y="6165304"/>
            <a:ext cx="377991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900" dirty="0" smtClean="0">
                <a:latin typeface="Agency FB"/>
              </a:rPr>
              <a:t>[</a:t>
            </a:r>
            <a:r>
              <a:rPr lang="cs-CZ" sz="900" dirty="0" smtClean="0"/>
              <a:t>cit. 2012-01-10].  Autor: </a:t>
            </a:r>
            <a:r>
              <a:rPr lang="cs-CZ" sz="900" dirty="0" err="1" smtClean="0"/>
              <a:t>Jeff</a:t>
            </a:r>
            <a:r>
              <a:rPr lang="cs-CZ" sz="900" dirty="0" smtClean="0"/>
              <a:t> </a:t>
            </a:r>
            <a:r>
              <a:rPr lang="cs-CZ" sz="900" dirty="0" err="1" smtClean="0"/>
              <a:t>Dahl</a:t>
            </a:r>
            <a:endParaRPr lang="cs-CZ" sz="900" dirty="0" smtClean="0"/>
          </a:p>
          <a:p>
            <a:pPr algn="r"/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http://cs.wikipedia.org/wiki/Soubor:Ancient_Egypt_map-en.svg</a:t>
            </a:r>
            <a:endParaRPr lang="cs-CZ" sz="9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1268760"/>
            <a:ext cx="34563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Starověký Egypt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40060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FARAON – vládce Egypta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KNĚŽÍ – chrám, středisko vzdělanosti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VOJENŠTÍ VELITELÉ – ochrana a výboje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ÚŘEDNÍCI – starají se o daně, zavlažovací zařízení a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stavby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ZEMĚDĚLCI A ROLNÍCI – směnný obchod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OTROCI – zajatci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943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Struktura společnosti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Tomb of Nakht (2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04664"/>
            <a:ext cx="4343400" cy="57054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508105" y="1484784"/>
            <a:ext cx="320581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dirty="0" smtClean="0"/>
              <a:t>Zemědělské </a:t>
            </a:r>
          </a:p>
          <a:p>
            <a:pPr algn="ctr">
              <a:buNone/>
            </a:pPr>
            <a:r>
              <a:rPr lang="cs-CZ" sz="4400" dirty="0" smtClean="0"/>
              <a:t>práce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6350169"/>
            <a:ext cx="8604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latin typeface="Agency FB"/>
              </a:rPr>
              <a:t>[</a:t>
            </a:r>
            <a:r>
              <a:rPr lang="cs-CZ" sz="900" dirty="0" smtClean="0"/>
              <a:t>cit. 2012-01-10].  Autor: Norman de </a:t>
            </a:r>
            <a:r>
              <a:rPr lang="cs-CZ" sz="900" dirty="0" err="1" smtClean="0"/>
              <a:t>Garis</a:t>
            </a:r>
            <a:r>
              <a:rPr lang="cs-CZ" sz="900" dirty="0" smtClean="0"/>
              <a:t> </a:t>
            </a:r>
            <a:r>
              <a:rPr lang="cs-CZ" sz="900" dirty="0" err="1" smtClean="0"/>
              <a:t>Davies</a:t>
            </a:r>
            <a:r>
              <a:rPr lang="cs-CZ" sz="900" dirty="0" smtClean="0"/>
              <a:t>, Nina </a:t>
            </a:r>
            <a:r>
              <a:rPr lang="cs-CZ" sz="900" dirty="0" err="1" smtClean="0"/>
              <a:t>Davies</a:t>
            </a:r>
            <a:r>
              <a:rPr lang="cs-CZ" sz="900" dirty="0" smtClean="0"/>
              <a:t> </a:t>
            </a:r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http://cs.wikipedia.org/wiki/Soubor:Tomb_of_Nakht_(2).jpg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94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Řemeslo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Vyráběli hliněné nádoby pomocí </a:t>
            </a:r>
            <a:r>
              <a:rPr lang="cs-CZ" dirty="0" smtClean="0">
                <a:solidFill>
                  <a:srgbClr val="00B0F0"/>
                </a:solidFill>
              </a:rPr>
              <a:t>hrnčířského kruhu </a:t>
            </a:r>
            <a:r>
              <a:rPr lang="cs-CZ" dirty="0" smtClean="0"/>
              <a:t>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znali </a:t>
            </a:r>
            <a:r>
              <a:rPr lang="cs-CZ" dirty="0" smtClean="0">
                <a:solidFill>
                  <a:srgbClr val="00B0F0"/>
                </a:solidFill>
              </a:rPr>
              <a:t>vypalovací pece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	    Vysoká úroveň tkalcovství, kovotepectví,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	    kovolitectví a byli výborní </a:t>
            </a:r>
            <a:r>
              <a:rPr lang="cs-CZ" dirty="0" smtClean="0">
                <a:solidFill>
                  <a:srgbClr val="00B0F0"/>
                </a:solidFill>
              </a:rPr>
              <a:t>stavitelé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24577" name="Picture 1" descr="C:\Users\Janička\AppData\Local\Microsoft\Windows\Temporary Internet Files\Content.IE5\481XTB2W\MC900281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36912"/>
            <a:ext cx="2385382" cy="4046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794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Pyramidy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49838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nejvýznamnější stavební památka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nejstarší byly  stupňovité až později hladké stěny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stavěli </a:t>
            </a:r>
            <a:r>
              <a:rPr lang="cs-CZ" u="sng" dirty="0" smtClean="0"/>
              <a:t>otroci</a:t>
            </a:r>
            <a:r>
              <a:rPr lang="cs-CZ" dirty="0" smtClean="0"/>
              <a:t> v době záplav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u="sng" dirty="0" smtClean="0"/>
              <a:t>hrobky faraonů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největší jsou v </a:t>
            </a:r>
            <a:r>
              <a:rPr lang="cs-CZ" u="sng" dirty="0" smtClean="0"/>
              <a:t>Gíze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u="sng" dirty="0" smtClean="0"/>
          </a:p>
          <a:p>
            <a:endParaRPr lang="cs-CZ" dirty="0"/>
          </a:p>
        </p:txBody>
      </p:sp>
      <p:pic>
        <p:nvPicPr>
          <p:cNvPr id="22530" name="Picture 2" descr="C:\Users\Janička\AppData\Local\Microsoft\Windows\Temporary Internet Files\Content.IE5\QPIY70IJ\MP9004007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637334"/>
            <a:ext cx="2657848" cy="3984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7772400" cy="1794504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3600" dirty="0"/>
          </a:p>
        </p:txBody>
      </p:sp>
      <p:pic>
        <p:nvPicPr>
          <p:cNvPr id="4" name="Picture 1" descr="C:\Users\Janička\AppData\Local\Microsoft\Windows\Temporary Internet Files\Content.IE5\481XTB2W\MC9000276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573016"/>
            <a:ext cx="2608471" cy="2673235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4031432" y="836712"/>
            <a:ext cx="5112568" cy="3384376"/>
          </a:xfrm>
          <a:prstGeom prst="cloudCallout">
            <a:avLst>
              <a:gd name="adj1" fmla="val -75245"/>
              <a:gd name="adj2" fmla="val 663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DÚ: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Napiš nejznámější faraony a největší pyramidy.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5" name="Picture 5" descr="C:\Users\Janička\AppData\Local\Microsoft\Windows\Temporary Internet Files\Content.IE5\QPIY70IJ\MP9004007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573016"/>
            <a:ext cx="3901440" cy="3118104"/>
          </a:xfrm>
          <a:prstGeom prst="rect">
            <a:avLst/>
          </a:prstGeom>
          <a:noFill/>
        </p:spPr>
      </p:pic>
      <p:pic>
        <p:nvPicPr>
          <p:cNvPr id="20481" name="Picture 1" descr="C:\Users\Janička\AppData\Local\Microsoft\Windows\Temporary Internet Files\Content.IE5\MJ6ZS3ZR\MP900401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88640"/>
            <a:ext cx="3512773" cy="43920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2" name="Picture 2" descr="C:\Users\Janička\AppData\Local\Microsoft\Windows\Temporary Internet Files\Content.IE5\481XTB2W\MP90040048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188640"/>
            <a:ext cx="3901440" cy="3121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94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Dějiny Egypta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838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u="sng" dirty="0" smtClean="0"/>
              <a:t>Archaická říše </a:t>
            </a:r>
            <a:r>
              <a:rPr lang="cs-CZ" i="1" dirty="0" smtClean="0"/>
              <a:t>– </a:t>
            </a:r>
            <a:r>
              <a:rPr lang="cs-CZ" dirty="0" smtClean="0"/>
              <a:t>nejstarší období (1. </a:t>
            </a:r>
            <a:r>
              <a:rPr lang="cs-CZ" dirty="0" err="1" smtClean="0"/>
              <a:t>pol</a:t>
            </a:r>
            <a:r>
              <a:rPr lang="cs-CZ" dirty="0" smtClean="0"/>
              <a:t>. 3. tisíc. př. n. l.)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sjednocen Horní a Dolní Egypt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u="sng" dirty="0" smtClean="0"/>
              <a:t>Stará říše </a:t>
            </a:r>
            <a:r>
              <a:rPr lang="cs-CZ" dirty="0" smtClean="0"/>
              <a:t>(2. </a:t>
            </a:r>
            <a:r>
              <a:rPr lang="cs-CZ" dirty="0" err="1" smtClean="0"/>
              <a:t>pol</a:t>
            </a:r>
            <a:r>
              <a:rPr lang="cs-CZ" dirty="0" smtClean="0"/>
              <a:t>.)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u="sng" dirty="0" smtClean="0"/>
              <a:t>Střední říše </a:t>
            </a:r>
            <a:r>
              <a:rPr lang="cs-CZ" dirty="0" smtClean="0"/>
              <a:t>(začátek 2. tisíc. př. n. l.)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u="sng" dirty="0" smtClean="0"/>
              <a:t>Nová říše </a:t>
            </a:r>
            <a:r>
              <a:rPr lang="cs-CZ" dirty="0" smtClean="0"/>
              <a:t>(2. </a:t>
            </a:r>
            <a:r>
              <a:rPr lang="cs-CZ" dirty="0" err="1" smtClean="0"/>
              <a:t>pol</a:t>
            </a:r>
            <a:r>
              <a:rPr lang="cs-CZ" dirty="0" smtClean="0"/>
              <a:t>.)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u="sng" dirty="0" smtClean="0"/>
              <a:t>Pozdní Egypt </a:t>
            </a:r>
            <a:r>
              <a:rPr lang="cs-CZ" dirty="0" smtClean="0"/>
              <a:t>– poslední období (11. – 4. stol. př. n l.)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Egypt osvobodil r. 332. př. n. l. </a:t>
            </a:r>
            <a:r>
              <a:rPr lang="cs-CZ" dirty="0" smtClean="0">
                <a:solidFill>
                  <a:srgbClr val="00B0F0"/>
                </a:solidFill>
              </a:rPr>
              <a:t>makedonský král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		Alexandr Veliký</a:t>
            </a:r>
            <a:r>
              <a:rPr lang="cs-CZ" dirty="0" smtClean="0"/>
              <a:t>, porazil Peršany.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Po jeho smrti vládcem Egypta </a:t>
            </a:r>
            <a:r>
              <a:rPr lang="cs-CZ" b="1" dirty="0" smtClean="0">
                <a:solidFill>
                  <a:srgbClr val="00B0F0"/>
                </a:solidFill>
              </a:rPr>
              <a:t>Ptolemaios </a:t>
            </a:r>
            <a:r>
              <a:rPr lang="cs-CZ" dirty="0" smtClean="0"/>
              <a:t>– vládl 	do r. 30 př. n. l., Egypt připojen k Římu.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Poslední panovnice byla </a:t>
            </a:r>
            <a:r>
              <a:rPr lang="cs-CZ" b="1" dirty="0" smtClean="0">
                <a:solidFill>
                  <a:srgbClr val="00B0F0"/>
                </a:solidFill>
              </a:rPr>
              <a:t>Kleopatra.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/>
          </a:p>
        </p:txBody>
      </p:sp>
      <p:sp>
        <p:nvSpPr>
          <p:cNvPr id="95234" name="AutoShape 2" descr="data:image/jpg;base64,/9j/4AAQSkZJRgABAQAAAQABAAD/2wBDAAkGBwgHBgkIBwgKCgkLDRYPDQwMDRsUFRAWIB0iIiAdHx8kKDQsJCYxJx8fLT0tMTU3Ojo6Iys/RD84QzQ5Ojf/2wBDAQoKCg0MDRoPDxo3JR8lNzc3Nzc3Nzc3Nzc3Nzc3Nzc3Nzc3Nzc3Nzc3Nzc3Nzc3Nzc3Nzc3Nzc3Nzc3Nzc3Nzf/wAARCAChAHkDASIAAhEBAxEB/8QAHAAAAQQDAQAAAAAAAAAAAAAABgMEBQcAAQII/8QAQRAAAgEDAwIDBAgDBAoDAAAAAQIDAAQRBRIhMUEGE1EiYXGBBxQyQlKRobEzcsEjNHTwFRZic4KistHh8SRTVP/EABoBAAMBAQEBAAAAAAAAAAAAAAEDBAUCAAb/xAAqEQACAgIDAAECBQUBAAAAAAABAgADESEEEjFBEyIjMkKBsQUzUXGh0f/aAAwDAQACEQMRAD8AtuFBsFKhBW4lwgrvFdQTnYPd+VclR6A13muWOKEBnJCg9AK5eRI1LO6qo6sxAA+ZoO8c+PrPw2GtbcJdakR/Bz7MQ9XI/br8KozXfEureItSiXUruSQPIFCE4RATj2VHA/ejg+z09FXHivTYtTh06OQSzy/wwrcNnphumT2zjP5VKQ6gJF3Lb3APvQAfvVV+JLFba5hitUMYjwEZBglwBjB9wCgD3VK/65a1Z6El1PpXmuyezOrkIT0yVIz17DiozawAf4MeoRmKL6PYUar410vSb9bO98zzSAWWMbzGD3bHQfOiGOaOZFkidXRuVdSCGHuI4qkNHt5LjXYZLtzNNdMzXDsOuQc/D/xQZpPibVvD+p3DaNdPGiSsPLzlHGe6ng/vTq+3coffYrujoHXwz1FkVviq/wDAf0kWfiaRbG9RbTUj9lAcpNgc7SeQe+0/LNHivkZpp1B7FMCsrQNbzQhmiaQ3Us1NqIMEeovFdgcVtRWyOKEMTYUK+PvEU2gaR/8AAgkuNRuiY7aJELEHHLkDsM/mRRW/Sqz8QX083iu/D3CwWEEIhErttHmAD14yCW/bil22GtewjKq/qHErSXwt4guoxPcWy25lkzLPfXIRpHY4GR179x1Jrt/o2v7O8tYr3VLSKeVlEaqjsAegydoxzwPU0RXN7YnQY7DUvEkfnrcM7fVyXDxngrhR6EkfEjpSGr+I/Cs2o2t6IdQkktlCHKAiQqPZLFmzkdff3pP1rWGhHCqpDswu1uwnuILWchGmIVZMDguvUA4754yQODUdeWSS6FbF7bG5gAwsgcgv+PJ9fSn3hrxNYeIopLe0Lo5IIEmAyODlG47cYplNCzaRYyfV4xJ5qkkQuDkP0LZx86jLkIqP6DGV0gWNYvyI0m36Npk93yt9cMbW1UqRtc8FscfZHuHpQa3gK4jmkW11i0lljwZEaKRSM59AfQj0zx1oh8Ta/p9j4hH1oSSwWAMEEcRA3P1kbn3kioq18T+Hra+nu4Ybu3Nx91oVKqOCcbWGAWGTVQa3JZR7EpVUqBDrEhG8K+ILSX6zbRpM0UvElnOrMjjB6cEEdelX54H1yXXNCgkvFaPUI1CXUbLtIYZG7HocZ+dU7b3elPFeRafrCp575iWZ2RlA6A7hg9cZBz+uSjwNfXln4mtRM261u4jCW6KG+0Dnpywxx601bnLdXgalcZUy3Aa7zSK9q7p8nm2FN8U4pDIoieMku1Z2rR6VmcChDI3xBq9voek3OpXjEQwJuIHVj0Cj3kkAfGvL/ie/e9ujNM4W4kZ559ucBmJOxR2Azj45qyvp38Q4ntNGhfiEfWrhQfvHiNT+rYqlJJGc5c5J5NMVR8zneZL6LbXmoXCxacAZlUMSRkgj/P7UTf6g69eSvLKz5kfcx28sehPX0p39FsDWtldajFaSXNxI4hhijXlsckkngD1Jo4GueKbH+0vdDtJoevl2t1/aqPgetRXXv3IUgATQqqpCAuMkwP0vwzeeEpf9IXErIhUqxJ4B6r/zBamf9ZdN8+BwwYLceYQIs4G/PBz/AEor0vWtJ8TwSRhG8yM4ltp0w6fEf1p7/oPTAoxaxgZ6YqGwF2y/srUJj7dCUyPDs/iSea7jLk7mIIb1JJ/emt74F1ONftsVA4BTOO/Y1bGpa7pPhxxp9laPc30ntLbW65PPcnsKaTa1rk1uZJ/DQEOOfJuleRR/Ljn4CnC61Ro6nBr45OGH7ykIs2GpeTPCpKFkcEdcgilNL1KbS7+GaDBa2mWQA/Zfa2cMO9SHjeNP9Li4g4SYEjgg5z/nihzeS+T6YrUrYOgJmZdX9OwqJ630PU4NZ0q01K1P9lcxCQAnkZ6j4g5HyqRXmqm+gfWzPp15o0rZa2bz4hn7rHDD5MAf+KraUcVyRFCbI4JpvTk8g03214QmPx0pC7uI7a2luJ2CwxIzyN6KBkn9KV3cUJfSXdeX4XntRkm8PkkDOSD16evA+dDIGzDjM87+JtSl1nVLvUrknzLuZpCPwrgbR8gQPlUE/wDEb40dX3hi3e7kit5ZkKqcszh8fZHoPvE9+1Qd14bligkuo7hJIgWwSjKTggemO/r2orch+YehEO/Dmk6uPCdlcaNfSWsiRszx7QVlyc4IqPOuanFpkDJqEdyZ1cT28tojGOQMBgke1yOc5+FWZ4GjRfDdiBj+Cv7UvfeFNEvpTNc6dC0h6sBgn8qzVtAJ7DM1bKlIAGsf+QK8PXNxbattvrQQ3jRLyrh8xnHBIORgno3NGWo3sltZNJnthaWj0my0+3EVnaxQx+iKBSWsRiXT7dCMgvjFTWEEkrKuOqqAvsryTUprOe7vLaytmd5Cs007eY24gkHywdxHGMnAGRXEEuuSS6c1pqUUd5qDsWt47YL5UYPDsAe/arLl8OaTdQqt3YwykDAZlyR86W07QtM0su1hZRQs32iq8n51QHTr5uRtUC5JOpUH0j6FdWFja3V3cNczeaRJKwwWz7vyqvZo8XBUVeH0pRC9sYrVTh3lVVOCcHp0HWq0h8M/WIjK10xl29AoGMFR6n8XOcfE1XxrlFf3Sfmp+ICPkCOPox1UaP4002VmCwXJ+ryZ6YfjPyODXptAe9eW5vDzWwt/IvAZEbIJUdTtIxgnnnv6V6W8O341PRLK+zkzwqze5ujD8wao7q3kj6keyQxSG2nIFI4rwgM2kmVFA/jW8jbxBp1vOm6KEeY3HTJ6/wDKO/yPYujf2BVOePtbEPivVN8bbbZFj8xcHqAo4xn7Weh7dq4sUsuBOlIBjUyia7numXIXbjnkYVnYgkcc47io29wbBEVgGESs3Kn8TZ6k9x3pWG7ik0yaVWDMBIuGAJQkqvKnkHr7/jTfWpfIWaKYuu2MoBuPJ2qOhI9/apQpzH5+ZaXhaT6paQ2zcARIVHpkCiXIxkGqw0LWHTU7aznnWSKSMray5yzqvTdjgHrxR/ZTlgNxqJsq3UzWIDqHWN/E2oLptqJXR2jBJYoMkAVFX2v6e2lW9wkgdVw5C8n4cd6k9X8QabZFreRvPmHBhjQvtz+LHT96CxrmixagksemwyneSwic5+IXHBrsVE7xGVflGvIf6Tetc6bHO0ZXd0B6itXN9sUgU307W9L1SNksZhvRfaiK7WQe8U1vWxkClOSuoK0DNsQX8UN9Z8yWTkRvEFz6lxnsf2NRlnAsOkzJdLIGWVhECOCQyZAyP25NMvEWoStKsGQsUtw0g9SqDg/AkEf8Oa6mvYY7RoVZRua4JJcjnj1YA5+fToaorRguJHzLFazXxEb5WVnO1gAFJ3ZyMbh1OO6jr39atH6JbsT6BNag5+r3Dbf5W5H65qnbrWrWOYh5ED7iOGY49vcPhwe2KN/ob1iCXX7izhkVjLabmCjHKMuD+TGq6gwOxM9yCJcmeK54rojikst7qpiTI6E5Ra82eNdRabxTqr7iQdRkOf5SQtekrbhUJ6Aj968parIbi4nueokmZs+8kmu0nM3JLtbcGIDM0jY+9zwP0/WjT6LtEh1ea5vtRKSCNhHCs2CpfqTgnnAI9ftZxVfuxPOe+Pyo7+jHXY7VJ9Mc7ZZJfNgPTexG3b7jwpBPHXp1pXJyKyVG46kDuMwm8Q2sIZ5raZXvbIF0fZh1aPBKnAHBG7r8hRVouoJe2cNzHwJFDY9M0E67dWej6TcNExVrhH8mNnDM27KhsA4C7cjkZzRD4QjY+GLEkkMIwQfSshk/DBmzxWyxWEF1pQvGEsMklvcL0miOD8/X50yTw5qnmSO+qRq0gw7w26o7D3kU/tdZjhQLcAjHVgMinD+INMVC31uL4Z5ryOQNGOb6inGI1s9Ph0q38qBSOcsxOSx9Se9RWrXau62yyhGcMztkAqijLEZ4zjgZ7kUhrfixDuSwikkOOGK8UE2upyQ621zqE+3zo2i3N0jzjHXOBkD/AM0FQs2Z05KoSfZParZwGG3tbqzVIX3bVWEbiABhQc53A7vazg/OqrvbYabrNzaviQQu6Z/EMHBq0NSm3RrcXjOIYEPO7cqqRzt6h+SUzjnPbFVTq141/qVxeY2+dIWA9B2H5cVdwe2TmY3KxiMweaOfoguPqf0haaueJhJEffuQ4/UCgUdaIvBVyLTxjoVzu+zeRBvcCwH9a0D5Ip6xHIz61xuFdgEKBjpSWD6frS51Im7bytMuZBwUgdgfTCk158v9BtXhCW4KsZsKQSwwBz39SPh+legtbG3QNQ/wsv8A0mqcWVFZTNG2+KO5cDaPtBsL2+HUD5UqxmUjE6rUH2At5oV3DDJKm2SGNnIcHBYAgZx8xwCasXwULK90Kxnv7a3kaMODIIVDKVfHZc5wU79+hpp9VFlYxNIAD5Ss2fZIPtuMcA/dXnPz7U1tp59FBaKFTbuC5TlCGQIpcMACGy2CcfHNT22NYhHzH1KFbMkbjRNP1cnzrW5jgEyRRZuiOMEZGVIOAP8AzRX4OVpdAQAbYgWWHI5MYOFJ9+KBbzWppI2TyJYznyZJnl3sqkchcAAZC8/D3mrP0WKOKxjjiGI1XC8Y4qazsFAM0eOBthG9vGBcuu0/Gu7qziAZ/LXPrtGaclNl6CBwwpe5j3Rmp8S42fcIHzRq9wvs49o0N6lo1vf3k0FxcvCgw7bEGduQM7iQByQPnRpbWvmXjsw9lQTQv4gmax1BJUVnByjKpwSrdcH16Ee8Cm1MQ0N47IRE7nR1t5II2YyI0TH2iX2J1KkBQvJySMfGgnxPFc3mtS20EfmRW2xB5cSoqbsdcAAcnvRfJrdu0ON4nXAJTy2VnXAAyx6HcMk5z1qOjUxnUriVQ1wrJJM4A6iT58HI9KqodlJLTDvAIwJH6bolrbXETTRFnSGGR1kOQGLLngjpjjBVh8akIIYLXKrFCjw3WdoVQcjPqAe1SWpGJblym0Y06EsH9kZGw/7IOPn34700uRIst/IN3Fw4EYIcZ2E/dbHftn49q77sx2YjqAJ6KxnNI7a3buWt42PUoCfyrOKsEQZBeJr23i0a+gkbMksDxrGnLEsCBx2HPU1TN9DeQAPqNu0cUsezzwgZGBk3H2hu4xx2P9bhitIYgdijJ6k8k1C6vYW1ukrtAJLKb+9W4HH86jsw939Kzm5JY+TSHFAGjAK4uVm01o439pYiDtGBxGi84I/Ee3yNML7zInvYV+w2+PY6kBR5inCg4xyBnA+VPdf0q40y9u4bRSbSSIGNy2VdHII2+/2cEcnjOaZ3SsW1B7iP6s6pvVWZUBBcEcAg9Mce116CmBNZEnOVO47hl+tQ3100KNGl95txboCWVCGXI6ZHtHC98ZOBRT4c1b6jHb2l7MGhlANrc5ysi/hJ/EOnvxxQDYXt1Ya1LPZMrEuVKnDK6n7px1B6daJLWSG4hml0Xy5IZU3z6bcHv1OPkuSR2wK4tQ5wY+q0179EsC5ZSFlU5xXUtyrQZXjI6UA2WtSWn9jHdvGEGPquoAgj2Vxh/eSeD0FSyalclmI09n5+1DcI6Y37M9RxuqY1sPJel9LDZk1B/Y20jt9pz+QoJ1tiLxbloWmht3DTBfugg4ye3Pr6VIajq0xgZpp0tI9v2I2Ek2TuHQccMuCOuDmo64eIH6zdRm2tFBa3tmA82bJDbXP3gCQygjDDIBzXddRByZxby1wVTeYOJ5X1ZQYpWlNo6sSAoDiTIPw2jHrS8k8jSat54UyzW6nO3GDlcED1pOK6mutQnupFJVo3RcEgLlTgA8nHTHp0yOKWkj8+SS/kDi02pEPYJPAGeABgAg/r3Iq36ZGyNTMY5OPmcz6htuZWh8xQ8Aj3qzc+ynUhhx7P+e3LC/uI5ZRFtWZ3kXzXbLMy4HBzn44z76lNK0qMrLe3kErGGXbChYHzpD2BH2l6Hp3+NWBoWhpCour1VkvHHLdQnuX0FIa0KdShKMjcKNA1OC+063CyMJRGA8ci7XBAAOQff8akvzoZubNHTPTbyPdSXn3X/wCmT8zXQ5mPRPHghtq0fbuKbXRDRlTWmkwOvSm08vs5qM4miiQfuIJbmGTSY5mimhbzrKT8UZ+1Hn3fLtUL5kd0T5pidY8bAT93ONjPjrnvzyTnjpJ+I7hoXt7iFyk8LmRSPcOP3/emU/lanaPfadbg3Jfdd2u/BDd2A79+Mjqe9Vce8p75IOXUvcgRLUdOtbi1bYgWRTsHlx4w3UIo789SaH9StJmkef2kuoyVvCp3ZOf4g/2T970PxogjuZEkjZtqSRpsRiO4H4fQdAevHekLmSO4RGhlMUqYSI7sA5+2XPoc4IPvrVYpeuRpv5manelsHan/AJGtnqWo3U0dvcxWeobySZLjgKoO9yzdhgcn0GKRnGmhcW1rFK5TIws0JlVVO4rkYPOG+VObWziWC5mkQJHNHLFsDAiJNuJCCMkjcyqozk9+tJWz+eIDNJA9wnsxASFnuHxtU5+6oHPJzwABULKMnqI2x2DKAM593EoNcgtGDaPpSxzMeHb2znKlcZ6kNuHvBxWzby6hMtu8h+sH2Z52OUiXnbEg92SDnp0Hv5tIxYXIggfZdxttSVl2iFf/ALCckbxkrt7H31IW/k2lsYYeFeMiXzG53ZGH9T168dvSn01V57N5/MNrlB1QbMUgghhhjt7fbEFbD7jhoXH3s9wcj45A700jiuda1BrS3uY1JJ8jaxWSHHXIOCc/ex3x2FcX00l1stvqjTO8m1kB/tGbHsnI46Z7YGOO5MzMbbSBOtsd2q3MYW5l3A+SMc8gfaPcj40vmcntoftDx6emz6ZP6XDDLcoUbfb2Y8mEkfab77/M8f8AuiSFgFwMcUOaHIh06DZhdq7SB2I4qVSfHeskGbf0sKAI/lkAQ/CmHmj1rUs+R1prvo9p0letxwz54z2prNJwQflXbn0qO1O4NtaySDlgPZHqx4H61wNnEcoCjJg7rs5muJACCBleeeFBz+ufyqOiSW2lM0LujoxJZTyFzg/EDjPuNOpIcuqBgxxLGD6lY+f+YmnVuAdk2BtYJIwPdWUK4/MA1WowMT5rkcgmwsIjMsbyFryMxTEEfWYuVbjHtCmstrM6zGIxvHtHlmJ8nGf3qdgiCgwONxjGEz3Tt+XSuJNLtZiGCFG7FTgg0VLr+UxI5i+OIw0p42toYbiJg3lKm1l7iRyRhuD7RXpn3Y5pjAiGSFJm9nynyHwduI89D3BpxfWF3aAvbu06FtxGcN0AIPqOB8MDHeovl3VkWYzSKwl3oTj/AN9OKrpf7G/1BaFsetl8zHGoyzXWpWUyiRpnQeYAG6YXJyTyM56Ad/Wl7eybypHv2W1Yjap3bmI/l9elPNN0nIeaffGz44BwcD1xipKKyghYuEBbHU9amaxzpY1+VWhx6ZH20v1O2MOnCQFhzNLy2D+H0z/kUwgh2SxqTnfwT8d3/b9alpDsbcOBsMrcduij8+aRaELOAoPsyInw9k/96SB7/mdC/MkdAuNu6Bs5ZRIv7MPzwanA5xQlE7xOlxEpO0+YPeOjL+VFMbAqGBBBAxSGGDN7h2iyvHyJ2WJ6dffTjYfwrTXPOc4pz5o/EKKyhhOG+1UJ4j/h2n+Kj/c1lZQT805t/tNIa1/i2X+8uP3NLW390tP8K39Kysqxp8lZ5JA/xof5D/SlR/Fk+I/YVlZXIkT+Gdj7UnwFIHt/n1rKyvGMo8EXXoaRvP7rN/If2rKyiIr9ZjS9+1ef7tP3Ndy/xX/xK/tWVlD5mgsRi+1B/LL/ANQqdsP7jb/7tf2rKyp7PZuf0z9UXPSlKysop5NCz2f/2Q=="/>
          <p:cNvSpPr>
            <a:spLocks noChangeAspect="1" noChangeArrowheads="1"/>
          </p:cNvSpPr>
          <p:nvPr/>
        </p:nvSpPr>
        <p:spPr bwMode="auto">
          <a:xfrm>
            <a:off x="77788" y="-647700"/>
            <a:ext cx="1019175" cy="13620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236" name="AutoShape 4" descr="data:image/jpg;base64,/9j/4AAQSkZJRgABAQAAAQABAAD/2wBDAAkGBwgHBgkIBwgKCgkLDRYPDQwMDRsUFRAWIB0iIiAdHx8kKDQsJCYxJx8fLT0tMTU3Ojo6Iys/RD84QzQ5Ojf/2wBDAQoKCg0MDRoPDxo3JR8lNzc3Nzc3Nzc3Nzc3Nzc3Nzc3Nzc3Nzc3Nzc3Nzc3Nzc3Nzc3Nzc3Nzc3Nzc3Nzc3Nzf/wAARCAChAHkDASIAAhEBAxEB/8QAHAAAAQQDAQAAAAAAAAAAAAAABgMEBQcAAQII/8QAQRAAAgEDAwIDBAgDBAoDAAAAAQIDAAQRBRIhMUEGE1EiYXGBBxQyQlKRobEzcsEjNHTwFRZic4KistHh8SRTVP/EABoBAAMBAQEBAAAAAAAAAAAAAAEDBAUCAAb/xAAqEQACAgIDAAECBQUBAAAAAAABAgADESEEEjFBEyIjMkKBsQUzUXGh0f/aAAwDAQACEQMRAD8AtuFBsFKhBW4lwgrvFdQTnYPd+VclR6A13muWOKEBnJCg9AK5eRI1LO6qo6sxAA+ZoO8c+PrPw2GtbcJdakR/Bz7MQ9XI/br8KozXfEureItSiXUruSQPIFCE4RATj2VHA/ejg+z09FXHivTYtTh06OQSzy/wwrcNnphumT2zjP5VKQ6gJF3Lb3APvQAfvVV+JLFba5hitUMYjwEZBglwBjB9wCgD3VK/65a1Z6El1PpXmuyezOrkIT0yVIz17DiozawAf4MeoRmKL6PYUar410vSb9bO98zzSAWWMbzGD3bHQfOiGOaOZFkidXRuVdSCGHuI4qkNHt5LjXYZLtzNNdMzXDsOuQc/D/xQZpPibVvD+p3DaNdPGiSsPLzlHGe6ng/vTq+3coffYrujoHXwz1FkVviq/wDAf0kWfiaRbG9RbTUj9lAcpNgc7SeQe+0/LNHivkZpp1B7FMCsrQNbzQhmiaQ3Us1NqIMEeovFdgcVtRWyOKEMTYUK+PvEU2gaR/8AAgkuNRuiY7aJELEHHLkDsM/mRRW/Sqz8QX083iu/D3CwWEEIhErttHmAD14yCW/bil22GtewjKq/qHErSXwt4guoxPcWy25lkzLPfXIRpHY4GR179x1Jrt/o2v7O8tYr3VLSKeVlEaqjsAegydoxzwPU0RXN7YnQY7DUvEkfnrcM7fVyXDxngrhR6EkfEjpSGr+I/Cs2o2t6IdQkktlCHKAiQqPZLFmzkdff3pP1rWGhHCqpDswu1uwnuILWchGmIVZMDguvUA4754yQODUdeWSS6FbF7bG5gAwsgcgv+PJ9fSn3hrxNYeIopLe0Lo5IIEmAyODlG47cYplNCzaRYyfV4xJ5qkkQuDkP0LZx86jLkIqP6DGV0gWNYvyI0m36Npk93yt9cMbW1UqRtc8FscfZHuHpQa3gK4jmkW11i0lljwZEaKRSM59AfQj0zx1oh8Ta/p9j4hH1oSSwWAMEEcRA3P1kbn3kioq18T+Hra+nu4Ybu3Nx91oVKqOCcbWGAWGTVQa3JZR7EpVUqBDrEhG8K+ILSX6zbRpM0UvElnOrMjjB6cEEdelX54H1yXXNCgkvFaPUI1CXUbLtIYZG7HocZ+dU7b3elPFeRafrCp575iWZ2RlA6A7hg9cZBz+uSjwNfXln4mtRM261u4jCW6KG+0Dnpywxx601bnLdXgalcZUy3Aa7zSK9q7p8nm2FN8U4pDIoieMku1Z2rR6VmcChDI3xBq9voek3OpXjEQwJuIHVj0Cj3kkAfGvL/ie/e9ujNM4W4kZ559ucBmJOxR2Azj45qyvp38Q4ntNGhfiEfWrhQfvHiNT+rYqlJJGc5c5J5NMVR8zneZL6LbXmoXCxacAZlUMSRkgj/P7UTf6g69eSvLKz5kfcx28sehPX0p39FsDWtldajFaSXNxI4hhijXlsckkngD1Jo4GueKbH+0vdDtJoevl2t1/aqPgetRXXv3IUgATQqqpCAuMkwP0vwzeeEpf9IXErIhUqxJ4B6r/zBamf9ZdN8+BwwYLceYQIs4G/PBz/AEor0vWtJ8TwSRhG8yM4ltp0w6fEf1p7/oPTAoxaxgZ6YqGwF2y/srUJj7dCUyPDs/iSea7jLk7mIIb1JJ/emt74F1ONftsVA4BTOO/Y1bGpa7pPhxxp9laPc30ntLbW65PPcnsKaTa1rk1uZJ/DQEOOfJuleRR/Ljn4CnC61Ro6nBr45OGH7ykIs2GpeTPCpKFkcEdcgilNL1KbS7+GaDBa2mWQA/Zfa2cMO9SHjeNP9Li4g4SYEjgg5z/nihzeS+T6YrUrYOgJmZdX9OwqJ630PU4NZ0q01K1P9lcxCQAnkZ6j4g5HyqRXmqm+gfWzPp15o0rZa2bz4hn7rHDD5MAf+KraUcVyRFCbI4JpvTk8g03214QmPx0pC7uI7a2luJ2CwxIzyN6KBkn9KV3cUJfSXdeX4XntRkm8PkkDOSD16evA+dDIGzDjM87+JtSl1nVLvUrknzLuZpCPwrgbR8gQPlUE/wDEb40dX3hi3e7kit5ZkKqcszh8fZHoPvE9+1Qd14bligkuo7hJIgWwSjKTggemO/r2orch+YehEO/Dmk6uPCdlcaNfSWsiRszx7QVlyc4IqPOuanFpkDJqEdyZ1cT28tojGOQMBgke1yOc5+FWZ4GjRfDdiBj+Cv7UvfeFNEvpTNc6dC0h6sBgn8qzVtAJ7DM1bKlIAGsf+QK8PXNxbattvrQQ3jRLyrh8xnHBIORgno3NGWo3sltZNJnthaWj0my0+3EVnaxQx+iKBSWsRiXT7dCMgvjFTWEEkrKuOqqAvsryTUprOe7vLaytmd5Cs007eY24gkHywdxHGMnAGRXEEuuSS6c1pqUUd5qDsWt47YL5UYPDsAe/arLl8OaTdQqt3YwykDAZlyR86W07QtM0su1hZRQs32iq8n51QHTr5uRtUC5JOpUH0j6FdWFja3V3cNczeaRJKwwWz7vyqvZo8XBUVeH0pRC9sYrVTh3lVVOCcHp0HWq0h8M/WIjK10xl29AoGMFR6n8XOcfE1XxrlFf3Sfmp+ICPkCOPox1UaP4002VmCwXJ+ryZ6YfjPyODXptAe9eW5vDzWwt/IvAZEbIJUdTtIxgnnnv6V6W8O341PRLK+zkzwqze5ujD8wao7q3kj6keyQxSG2nIFI4rwgM2kmVFA/jW8jbxBp1vOm6KEeY3HTJ6/wDKO/yPYujf2BVOePtbEPivVN8bbbZFj8xcHqAo4xn7Weh7dq4sUsuBOlIBjUyia7numXIXbjnkYVnYgkcc47io29wbBEVgGESs3Kn8TZ6k9x3pWG7ik0yaVWDMBIuGAJQkqvKnkHr7/jTfWpfIWaKYuu2MoBuPJ2qOhI9/apQpzH5+ZaXhaT6paQ2zcARIVHpkCiXIxkGqw0LWHTU7aznnWSKSMray5yzqvTdjgHrxR/ZTlgNxqJsq3UzWIDqHWN/E2oLptqJXR2jBJYoMkAVFX2v6e2lW9wkgdVw5C8n4cd6k9X8QabZFreRvPmHBhjQvtz+LHT96CxrmixagksemwyneSwic5+IXHBrsVE7xGVflGvIf6Tetc6bHO0ZXd0B6itXN9sUgU307W9L1SNksZhvRfaiK7WQe8U1vWxkClOSuoK0DNsQX8UN9Z8yWTkRvEFz6lxnsf2NRlnAsOkzJdLIGWVhECOCQyZAyP25NMvEWoStKsGQsUtw0g9SqDg/AkEf8Oa6mvYY7RoVZRua4JJcjnj1YA5+fToaorRguJHzLFazXxEb5WVnO1gAFJ3ZyMbh1OO6jr39atH6JbsT6BNag5+r3Dbf5W5H65qnbrWrWOYh5ED7iOGY49vcPhwe2KN/ob1iCXX7izhkVjLabmCjHKMuD+TGq6gwOxM9yCJcmeK54rojikst7qpiTI6E5Ra82eNdRabxTqr7iQdRkOf5SQtekrbhUJ6Aj968parIbi4nueokmZs+8kmu0nM3JLtbcGIDM0jY+9zwP0/WjT6LtEh1ea5vtRKSCNhHCs2CpfqTgnnAI9ftZxVfuxPOe+Pyo7+jHXY7VJ9Mc7ZZJfNgPTexG3b7jwpBPHXp1pXJyKyVG46kDuMwm8Q2sIZ5raZXvbIF0fZh1aPBKnAHBG7r8hRVouoJe2cNzHwJFDY9M0E67dWej6TcNExVrhH8mNnDM27KhsA4C7cjkZzRD4QjY+GLEkkMIwQfSshk/DBmzxWyxWEF1pQvGEsMklvcL0miOD8/X50yTw5qnmSO+qRq0gw7w26o7D3kU/tdZjhQLcAjHVgMinD+INMVC31uL4Z5ryOQNGOb6inGI1s9Ph0q38qBSOcsxOSx9Se9RWrXau62yyhGcMztkAqijLEZ4zjgZ7kUhrfixDuSwikkOOGK8UE2upyQ621zqE+3zo2i3N0jzjHXOBkD/AM0FQs2Z05KoSfZParZwGG3tbqzVIX3bVWEbiABhQc53A7vazg/OqrvbYabrNzaviQQu6Z/EMHBq0NSm3RrcXjOIYEPO7cqqRzt6h+SUzjnPbFVTq141/qVxeY2+dIWA9B2H5cVdwe2TmY3KxiMweaOfoguPqf0haaueJhJEffuQ4/UCgUdaIvBVyLTxjoVzu+zeRBvcCwH9a0D5Ip6xHIz61xuFdgEKBjpSWD6frS51Im7bytMuZBwUgdgfTCk158v9BtXhCW4KsZsKQSwwBz39SPh+legtbG3QNQ/wsv8A0mqcWVFZTNG2+KO5cDaPtBsL2+HUD5UqxmUjE6rUH2At5oV3DDJKm2SGNnIcHBYAgZx8xwCasXwULK90Kxnv7a3kaMODIIVDKVfHZc5wU79+hpp9VFlYxNIAD5Ss2fZIPtuMcA/dXnPz7U1tp59FBaKFTbuC5TlCGQIpcMACGy2CcfHNT22NYhHzH1KFbMkbjRNP1cnzrW5jgEyRRZuiOMEZGVIOAP8AzRX4OVpdAQAbYgWWHI5MYOFJ9+KBbzWppI2TyJYznyZJnl3sqkchcAAZC8/D3mrP0WKOKxjjiGI1XC8Y4qazsFAM0eOBthG9vGBcuu0/Gu7qziAZ/LXPrtGaclNl6CBwwpe5j3Rmp8S42fcIHzRq9wvs49o0N6lo1vf3k0FxcvCgw7bEGduQM7iQByQPnRpbWvmXjsw9lQTQv4gmax1BJUVnByjKpwSrdcH16Ee8Cm1MQ0N47IRE7nR1t5II2YyI0TH2iX2J1KkBQvJySMfGgnxPFc3mtS20EfmRW2xB5cSoqbsdcAAcnvRfJrdu0ON4nXAJTy2VnXAAyx6HcMk5z1qOjUxnUriVQ1wrJJM4A6iT58HI9KqodlJLTDvAIwJH6bolrbXETTRFnSGGR1kOQGLLngjpjjBVh8akIIYLXKrFCjw3WdoVQcjPqAe1SWpGJblym0Y06EsH9kZGw/7IOPn34700uRIst/IN3Fw4EYIcZ2E/dbHftn49q77sx2YjqAJ6KxnNI7a3buWt42PUoCfyrOKsEQZBeJr23i0a+gkbMksDxrGnLEsCBx2HPU1TN9DeQAPqNu0cUsezzwgZGBk3H2hu4xx2P9bhitIYgdijJ6k8k1C6vYW1ukrtAJLKb+9W4HH86jsw939Kzm5JY+TSHFAGjAK4uVm01o439pYiDtGBxGi84I/Ee3yNML7zInvYV+w2+PY6kBR5inCg4xyBnA+VPdf0q40y9u4bRSbSSIGNy2VdHII2+/2cEcnjOaZ3SsW1B7iP6s6pvVWZUBBcEcAg9Mce116CmBNZEnOVO47hl+tQ3100KNGl95txboCWVCGXI6ZHtHC98ZOBRT4c1b6jHb2l7MGhlANrc5ysi/hJ/EOnvxxQDYXt1Ya1LPZMrEuVKnDK6n7px1B6daJLWSG4hml0Xy5IZU3z6bcHv1OPkuSR2wK4tQ5wY+q0179EsC5ZSFlU5xXUtyrQZXjI6UA2WtSWn9jHdvGEGPquoAgj2Vxh/eSeD0FSyalclmI09n5+1DcI6Y37M9RxuqY1sPJel9LDZk1B/Y20jt9pz+QoJ1tiLxbloWmht3DTBfugg4ye3Pr6VIajq0xgZpp0tI9v2I2Ek2TuHQccMuCOuDmo64eIH6zdRm2tFBa3tmA82bJDbXP3gCQygjDDIBzXddRByZxby1wVTeYOJ5X1ZQYpWlNo6sSAoDiTIPw2jHrS8k8jSat54UyzW6nO3GDlcED1pOK6mutQnupFJVo3RcEgLlTgA8nHTHp0yOKWkj8+SS/kDi02pEPYJPAGeABgAg/r3Iq36ZGyNTMY5OPmcz6htuZWh8xQ8Aj3qzc+ynUhhx7P+e3LC/uI5ZRFtWZ3kXzXbLMy4HBzn44z76lNK0qMrLe3kErGGXbChYHzpD2BH2l6Hp3+NWBoWhpCour1VkvHHLdQnuX0FIa0KdShKMjcKNA1OC+063CyMJRGA8ci7XBAAOQff8akvzoZubNHTPTbyPdSXn3X/wCmT8zXQ5mPRPHghtq0fbuKbXRDRlTWmkwOvSm08vs5qM4miiQfuIJbmGTSY5mimhbzrKT8UZ+1Hn3fLtUL5kd0T5pidY8bAT93ONjPjrnvzyTnjpJ+I7hoXt7iFyk8LmRSPcOP3/emU/lanaPfadbg3Jfdd2u/BDd2A79+Mjqe9Vce8p75IOXUvcgRLUdOtbi1bYgWRTsHlx4w3UIo789SaH9StJmkef2kuoyVvCp3ZOf4g/2T970PxogjuZEkjZtqSRpsRiO4H4fQdAevHekLmSO4RGhlMUqYSI7sA5+2XPoc4IPvrVYpeuRpv5manelsHan/AJGtnqWo3U0dvcxWeobySZLjgKoO9yzdhgcn0GKRnGmhcW1rFK5TIws0JlVVO4rkYPOG+VObWziWC5mkQJHNHLFsDAiJNuJCCMkjcyqozk9+tJWz+eIDNJA9wnsxASFnuHxtU5+6oHPJzwABULKMnqI2x2DKAM593EoNcgtGDaPpSxzMeHb2znKlcZ6kNuHvBxWzby6hMtu8h+sH2Z52OUiXnbEg92SDnp0Hv5tIxYXIggfZdxttSVl2iFf/ALCckbxkrt7H31IW/k2lsYYeFeMiXzG53ZGH9T168dvSn01V57N5/MNrlB1QbMUgghhhjt7fbEFbD7jhoXH3s9wcj45A700jiuda1BrS3uY1JJ8jaxWSHHXIOCc/ex3x2FcX00l1stvqjTO8m1kB/tGbHsnI46Z7YGOO5MzMbbSBOtsd2q3MYW5l3A+SMc8gfaPcj40vmcntoftDx6emz6ZP6XDDLcoUbfb2Y8mEkfab77/M8f8AuiSFgFwMcUOaHIh06DZhdq7SB2I4qVSfHeskGbf0sKAI/lkAQ/CmHmj1rUs+R1prvo9p0letxwz54z2prNJwQflXbn0qO1O4NtaySDlgPZHqx4H61wNnEcoCjJg7rs5muJACCBleeeFBz+ufyqOiSW2lM0LujoxJZTyFzg/EDjPuNOpIcuqBgxxLGD6lY+f+YmnVuAdk2BtYJIwPdWUK4/MA1WowMT5rkcgmwsIjMsbyFryMxTEEfWYuVbjHtCmstrM6zGIxvHtHlmJ8nGf3qdgiCgwONxjGEz3Tt+XSuJNLtZiGCFG7FTgg0VLr+UxI5i+OIw0p42toYbiJg3lKm1l7iRyRhuD7RXpn3Y5pjAiGSFJm9nynyHwduI89D3BpxfWF3aAvbu06FtxGcN0AIPqOB8MDHeovl3VkWYzSKwl3oTj/AN9OKrpf7G/1BaFsetl8zHGoyzXWpWUyiRpnQeYAG6YXJyTyM56Ad/Wl7eybypHv2W1Yjap3bmI/l9elPNN0nIeaffGz44BwcD1xipKKyghYuEBbHU9amaxzpY1+VWhx6ZH20v1O2MOnCQFhzNLy2D+H0z/kUwgh2SxqTnfwT8d3/b9alpDsbcOBsMrcduij8+aRaELOAoPsyInw9k/96SB7/mdC/MkdAuNu6Bs5ZRIv7MPzwanA5xQlE7xOlxEpO0+YPeOjL+VFMbAqGBBBAxSGGDN7h2iyvHyJ2WJ6dffTjYfwrTXPOc4pz5o/EKKyhhOG+1UJ4j/h2n+Kj/c1lZQT805t/tNIa1/i2X+8uP3NLW390tP8K39Kysqxp8lZ5JA/xof5D/SlR/Fk+I/YVlZXIkT+Gdj7UnwFIHt/n1rKyvGMo8EXXoaRvP7rN/If2rKyiIr9ZjS9+1ef7tP3Ndy/xX/xK/tWVlD5mgsRi+1B/LL/ANQqdsP7jb/7tf2rKyp7PZuf0z9UXPSlKysop5NCz2f/2Q=="/>
          <p:cNvSpPr>
            <a:spLocks noChangeAspect="1" noChangeArrowheads="1"/>
          </p:cNvSpPr>
          <p:nvPr/>
        </p:nvSpPr>
        <p:spPr bwMode="auto">
          <a:xfrm>
            <a:off x="77788" y="-647700"/>
            <a:ext cx="1019175" cy="13620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238" name="AutoShape 6" descr="data:image/jpg;base64,/9j/4AAQSkZJRgABAQAAAQABAAD/2wBDAAkGBwgHBgkIBwgKCgkLDRYPDQwMDRsUFRAWIB0iIiAdHx8kKDQsJCYxJx8fLT0tMTU3Ojo6Iys/RD84QzQ5Ojf/2wBDAQoKCg0MDRoPDxo3JR8lNzc3Nzc3Nzc3Nzc3Nzc3Nzc3Nzc3Nzc3Nzc3Nzc3Nzc3Nzc3Nzc3Nzc3Nzc3Nzc3Nzf/wAARCAChAHkDASIAAhEBAxEB/8QAHAAAAQQDAQAAAAAAAAAAAAAABgMEBQcAAQII/8QAQRAAAgEDAwIDBAgDBAoDAAAAAQIDAAQRBRIhMUEGE1EiYXGBBxQyQlKRobEzcsEjNHTwFRZic4KistHh8SRTVP/EABoBAAMBAQEBAAAAAAAAAAAAAAEDBAUCAAb/xAAqEQACAgIDAAECBQUBAAAAAAABAgADESEEEjFBEyIjMkKBsQUzUXGh0f/aAAwDAQACEQMRAD8AtuFBsFKhBW4lwgrvFdQTnYPd+VclR6A13muWOKEBnJCg9AK5eRI1LO6qo6sxAA+ZoO8c+PrPw2GtbcJdakR/Bz7MQ9XI/br8KozXfEureItSiXUruSQPIFCE4RATj2VHA/ejg+z09FXHivTYtTh06OQSzy/wwrcNnphumT2zjP5VKQ6gJF3Lb3APvQAfvVV+JLFba5hitUMYjwEZBglwBjB9wCgD3VK/65a1Z6El1PpXmuyezOrkIT0yVIz17DiozawAf4MeoRmKL6PYUar410vSb9bO98zzSAWWMbzGD3bHQfOiGOaOZFkidXRuVdSCGHuI4qkNHt5LjXYZLtzNNdMzXDsOuQc/D/xQZpPibVvD+p3DaNdPGiSsPLzlHGe6ng/vTq+3coffYrujoHXwz1FkVviq/wDAf0kWfiaRbG9RbTUj9lAcpNgc7SeQe+0/LNHivkZpp1B7FMCsrQNbzQhmiaQ3Us1NqIMEeovFdgcVtRWyOKEMTYUK+PvEU2gaR/8AAgkuNRuiY7aJELEHHLkDsM/mRRW/Sqz8QX083iu/D3CwWEEIhErttHmAD14yCW/bil22GtewjKq/qHErSXwt4guoxPcWy25lkzLPfXIRpHY4GR179x1Jrt/o2v7O8tYr3VLSKeVlEaqjsAegydoxzwPU0RXN7YnQY7DUvEkfnrcM7fVyXDxngrhR6EkfEjpSGr+I/Cs2o2t6IdQkktlCHKAiQqPZLFmzkdff3pP1rWGhHCqpDswu1uwnuILWchGmIVZMDguvUA4754yQODUdeWSS6FbF7bG5gAwsgcgv+PJ9fSn3hrxNYeIopLe0Lo5IIEmAyODlG47cYplNCzaRYyfV4xJ5qkkQuDkP0LZx86jLkIqP6DGV0gWNYvyI0m36Npk93yt9cMbW1UqRtc8FscfZHuHpQa3gK4jmkW11i0lljwZEaKRSM59AfQj0zx1oh8Ta/p9j4hH1oSSwWAMEEcRA3P1kbn3kioq18T+Hra+nu4Ybu3Nx91oVKqOCcbWGAWGTVQa3JZR7EpVUqBDrEhG8K+ILSX6zbRpM0UvElnOrMjjB6cEEdelX54H1yXXNCgkvFaPUI1CXUbLtIYZG7HocZ+dU7b3elPFeRafrCp575iWZ2RlA6A7hg9cZBz+uSjwNfXln4mtRM261u4jCW6KG+0Dnpywxx601bnLdXgalcZUy3Aa7zSK9q7p8nm2FN8U4pDIoieMku1Z2rR6VmcChDI3xBq9voek3OpXjEQwJuIHVj0Cj3kkAfGvL/ie/e9ujNM4W4kZ559ucBmJOxR2Azj45qyvp38Q4ntNGhfiEfWrhQfvHiNT+rYqlJJGc5c5J5NMVR8zneZL6LbXmoXCxacAZlUMSRkgj/P7UTf6g69eSvLKz5kfcx28sehPX0p39FsDWtldajFaSXNxI4hhijXlsckkngD1Jo4GueKbH+0vdDtJoevl2t1/aqPgetRXXv3IUgATQqqpCAuMkwP0vwzeeEpf9IXErIhUqxJ4B6r/zBamf9ZdN8+BwwYLceYQIs4G/PBz/AEor0vWtJ8TwSRhG8yM4ltp0w6fEf1p7/oPTAoxaxgZ6YqGwF2y/srUJj7dCUyPDs/iSea7jLk7mIIb1JJ/emt74F1ONftsVA4BTOO/Y1bGpa7pPhxxp9laPc30ntLbW65PPcnsKaTa1rk1uZJ/DQEOOfJuleRR/Ljn4CnC61Ro6nBr45OGH7ykIs2GpeTPCpKFkcEdcgilNL1KbS7+GaDBa2mWQA/Zfa2cMO9SHjeNP9Li4g4SYEjgg5z/nihzeS+T6YrUrYOgJmZdX9OwqJ630PU4NZ0q01K1P9lcxCQAnkZ6j4g5HyqRXmqm+gfWzPp15o0rZa2bz4hn7rHDD5MAf+KraUcVyRFCbI4JpvTk8g03214QmPx0pC7uI7a2luJ2CwxIzyN6KBkn9KV3cUJfSXdeX4XntRkm8PkkDOSD16evA+dDIGzDjM87+JtSl1nVLvUrknzLuZpCPwrgbR8gQPlUE/wDEb40dX3hi3e7kit5ZkKqcszh8fZHoPvE9+1Qd14bligkuo7hJIgWwSjKTggemO/r2orch+YehEO/Dmk6uPCdlcaNfSWsiRszx7QVlyc4IqPOuanFpkDJqEdyZ1cT28tojGOQMBgke1yOc5+FWZ4GjRfDdiBj+Cv7UvfeFNEvpTNc6dC0h6sBgn8qzVtAJ7DM1bKlIAGsf+QK8PXNxbattvrQQ3jRLyrh8xnHBIORgno3NGWo3sltZNJnthaWj0my0+3EVnaxQx+iKBSWsRiXT7dCMgvjFTWEEkrKuOqqAvsryTUprOe7vLaytmd5Cs007eY24gkHywdxHGMnAGRXEEuuSS6c1pqUUd5qDsWt47YL5UYPDsAe/arLl8OaTdQqt3YwykDAZlyR86W07QtM0su1hZRQs32iq8n51QHTr5uRtUC5JOpUH0j6FdWFja3V3cNczeaRJKwwWz7vyqvZo8XBUVeH0pRC9sYrVTh3lVVOCcHp0HWq0h8M/WIjK10xl29AoGMFR6n8XOcfE1XxrlFf3Sfmp+ICPkCOPox1UaP4002VmCwXJ+ryZ6YfjPyODXptAe9eW5vDzWwt/IvAZEbIJUdTtIxgnnnv6V6W8O341PRLK+zkzwqze5ujD8wao7q3kj6keyQxSG2nIFI4rwgM2kmVFA/jW8jbxBp1vOm6KEeY3HTJ6/wDKO/yPYujf2BVOePtbEPivVN8bbbZFj8xcHqAo4xn7Weh7dq4sUsuBOlIBjUyia7numXIXbjnkYVnYgkcc47io29wbBEVgGESs3Kn8TZ6k9x3pWG7ik0yaVWDMBIuGAJQkqvKnkHr7/jTfWpfIWaKYuu2MoBuPJ2qOhI9/apQpzH5+ZaXhaT6paQ2zcARIVHpkCiXIxkGqw0LWHTU7aznnWSKSMray5yzqvTdjgHrxR/ZTlgNxqJsq3UzWIDqHWN/E2oLptqJXR2jBJYoMkAVFX2v6e2lW9wkgdVw5C8n4cd6k9X8QabZFreRvPmHBhjQvtz+LHT96CxrmixagksemwyneSwic5+IXHBrsVE7xGVflGvIf6Tetc6bHO0ZXd0B6itXN9sUgU307W9L1SNksZhvRfaiK7WQe8U1vWxkClOSuoK0DNsQX8UN9Z8yWTkRvEFz6lxnsf2NRlnAsOkzJdLIGWVhECOCQyZAyP25NMvEWoStKsGQsUtw0g9SqDg/AkEf8Oa6mvYY7RoVZRua4JJcjnj1YA5+fToaorRguJHzLFazXxEb5WVnO1gAFJ3ZyMbh1OO6jr39atH6JbsT6BNag5+r3Dbf5W5H65qnbrWrWOYh5ED7iOGY49vcPhwe2KN/ob1iCXX7izhkVjLabmCjHKMuD+TGq6gwOxM9yCJcmeK54rojikst7qpiTI6E5Ra82eNdRabxTqr7iQdRkOf5SQtekrbhUJ6Aj968parIbi4nueokmZs+8kmu0nM3JLtbcGIDM0jY+9zwP0/WjT6LtEh1ea5vtRKSCNhHCs2CpfqTgnnAI9ftZxVfuxPOe+Pyo7+jHXY7VJ9Mc7ZZJfNgPTexG3b7jwpBPHXp1pXJyKyVG46kDuMwm8Q2sIZ5raZXvbIF0fZh1aPBKnAHBG7r8hRVouoJe2cNzHwJFDY9M0E67dWej6TcNExVrhH8mNnDM27KhsA4C7cjkZzRD4QjY+GLEkkMIwQfSshk/DBmzxWyxWEF1pQvGEsMklvcL0miOD8/X50yTw5qnmSO+qRq0gw7w26o7D3kU/tdZjhQLcAjHVgMinD+INMVC31uL4Z5ryOQNGOb6inGI1s9Ph0q38qBSOcsxOSx9Se9RWrXau62yyhGcMztkAqijLEZ4zjgZ7kUhrfixDuSwikkOOGK8UE2upyQ621zqE+3zo2i3N0jzjHXOBkD/AM0FQs2Z05KoSfZParZwGG3tbqzVIX3bVWEbiABhQc53A7vazg/OqrvbYabrNzaviQQu6Z/EMHBq0NSm3RrcXjOIYEPO7cqqRzt6h+SUzjnPbFVTq141/qVxeY2+dIWA9B2H5cVdwe2TmY3KxiMweaOfoguPqf0haaueJhJEffuQ4/UCgUdaIvBVyLTxjoVzu+zeRBvcCwH9a0D5Ip6xHIz61xuFdgEKBjpSWD6frS51Im7bytMuZBwUgdgfTCk158v9BtXhCW4KsZsKQSwwBz39SPh+legtbG3QNQ/wsv8A0mqcWVFZTNG2+KO5cDaPtBsL2+HUD5UqxmUjE6rUH2At5oV3DDJKm2SGNnIcHBYAgZx8xwCasXwULK90Kxnv7a3kaMODIIVDKVfHZc5wU79+hpp9VFlYxNIAD5Ss2fZIPtuMcA/dXnPz7U1tp59FBaKFTbuC5TlCGQIpcMACGy2CcfHNT22NYhHzH1KFbMkbjRNP1cnzrW5jgEyRRZuiOMEZGVIOAP8AzRX4OVpdAQAbYgWWHI5MYOFJ9+KBbzWppI2TyJYznyZJnl3sqkchcAAZC8/D3mrP0WKOKxjjiGI1XC8Y4qazsFAM0eOBthG9vGBcuu0/Gu7qziAZ/LXPrtGaclNl6CBwwpe5j3Rmp8S42fcIHzRq9wvs49o0N6lo1vf3k0FxcvCgw7bEGduQM7iQByQPnRpbWvmXjsw9lQTQv4gmax1BJUVnByjKpwSrdcH16Ee8Cm1MQ0N47IRE7nR1t5II2YyI0TH2iX2J1KkBQvJySMfGgnxPFc3mtS20EfmRW2xB5cSoqbsdcAAcnvRfJrdu0ON4nXAJTy2VnXAAyx6HcMk5z1qOjUxnUriVQ1wrJJM4A6iT58HI9KqodlJLTDvAIwJH6bolrbXETTRFnSGGR1kOQGLLngjpjjBVh8akIIYLXKrFCjw3WdoVQcjPqAe1SWpGJblym0Y06EsH9kZGw/7IOPn34700uRIst/IN3Fw4EYIcZ2E/dbHftn49q77sx2YjqAJ6KxnNI7a3buWt42PUoCfyrOKsEQZBeJr23i0a+gkbMksDxrGnLEsCBx2HPU1TN9DeQAPqNu0cUsezzwgZGBk3H2hu4xx2P9bhitIYgdijJ6k8k1C6vYW1ukrtAJLKb+9W4HH86jsw939Kzm5JY+TSHFAGjAK4uVm01o439pYiDtGBxGi84I/Ee3yNML7zInvYV+w2+PY6kBR5inCg4xyBnA+VPdf0q40y9u4bRSbSSIGNy2VdHII2+/2cEcnjOaZ3SsW1B7iP6s6pvVWZUBBcEcAg9Mce116CmBNZEnOVO47hl+tQ3100KNGl95txboCWVCGXI6ZHtHC98ZOBRT4c1b6jHb2l7MGhlANrc5ysi/hJ/EOnvxxQDYXt1Ya1LPZMrEuVKnDK6n7px1B6daJLWSG4hml0Xy5IZU3z6bcHv1OPkuSR2wK4tQ5wY+q0179EsC5ZSFlU5xXUtyrQZXjI6UA2WtSWn9jHdvGEGPquoAgj2Vxh/eSeD0FSyalclmI09n5+1DcI6Y37M9RxuqY1sPJel9LDZk1B/Y20jt9pz+QoJ1tiLxbloWmht3DTBfugg4ye3Pr6VIajq0xgZpp0tI9v2I2Ek2TuHQccMuCOuDmo64eIH6zdRm2tFBa3tmA82bJDbXP3gCQygjDDIBzXddRByZxby1wVTeYOJ5X1ZQYpWlNo6sSAoDiTIPw2jHrS8k8jSat54UyzW6nO3GDlcED1pOK6mutQnupFJVo3RcEgLlTgA8nHTHp0yOKWkj8+SS/kDi02pEPYJPAGeABgAg/r3Iq36ZGyNTMY5OPmcz6htuZWh8xQ8Aj3qzc+ynUhhx7P+e3LC/uI5ZRFtWZ3kXzXbLMy4HBzn44z76lNK0qMrLe3kErGGXbChYHzpD2BH2l6Hp3+NWBoWhpCour1VkvHHLdQnuX0FIa0KdShKMjcKNA1OC+063CyMJRGA8ci7XBAAOQff8akvzoZubNHTPTbyPdSXn3X/wCmT8zXQ5mPRPHghtq0fbuKbXRDRlTWmkwOvSm08vs5qM4miiQfuIJbmGTSY5mimhbzrKT8UZ+1Hn3fLtUL5kd0T5pidY8bAT93ONjPjrnvzyTnjpJ+I7hoXt7iFyk8LmRSPcOP3/emU/lanaPfadbg3Jfdd2u/BDd2A79+Mjqe9Vce8p75IOXUvcgRLUdOtbi1bYgWRTsHlx4w3UIo789SaH9StJmkef2kuoyVvCp3ZOf4g/2T970PxogjuZEkjZtqSRpsRiO4H4fQdAevHekLmSO4RGhlMUqYSI7sA5+2XPoc4IPvrVYpeuRpv5manelsHan/AJGtnqWo3U0dvcxWeobySZLjgKoO9yzdhgcn0GKRnGmhcW1rFK5TIws0JlVVO4rkYPOG+VObWziWC5mkQJHNHLFsDAiJNuJCCMkjcyqozk9+tJWz+eIDNJA9wnsxASFnuHxtU5+6oHPJzwABULKMnqI2x2DKAM593EoNcgtGDaPpSxzMeHb2znKlcZ6kNuHvBxWzby6hMtu8h+sH2Z52OUiXnbEg92SDnp0Hv5tIxYXIggfZdxttSVl2iFf/ALCckbxkrt7H31IW/k2lsYYeFeMiXzG53ZGH9T168dvSn01V57N5/MNrlB1QbMUgghhhjt7fbEFbD7jhoXH3s9wcj45A700jiuda1BrS3uY1JJ8jaxWSHHXIOCc/ex3x2FcX00l1stvqjTO8m1kB/tGbHsnI46Z7YGOO5MzMbbSBOtsd2q3MYW5l3A+SMc8gfaPcj40vmcntoftDx6emz6ZP6XDDLcoUbfb2Y8mEkfab77/M8f8AuiSFgFwMcUOaHIh06DZhdq7SB2I4qVSfHeskGbf0sKAI/lkAQ/CmHmj1rUs+R1prvo9p0letxwz54z2prNJwQflXbn0qO1O4NtaySDlgPZHqx4H61wNnEcoCjJg7rs5muJACCBleeeFBz+ufyqOiSW2lM0LujoxJZTyFzg/EDjPuNOpIcuqBgxxLGD6lY+f+YmnVuAdk2BtYJIwPdWUK4/MA1WowMT5rkcgmwsIjMsbyFryMxTEEfWYuVbjHtCmstrM6zGIxvHtHlmJ8nGf3qdgiCgwONxjGEz3Tt+XSuJNLtZiGCFG7FTgg0VLr+UxI5i+OIw0p42toYbiJg3lKm1l7iRyRhuD7RXpn3Y5pjAiGSFJm9nynyHwduI89D3BpxfWF3aAvbu06FtxGcN0AIPqOB8MDHeovl3VkWYzSKwl3oTj/AN9OKrpf7G/1BaFsetl8zHGoyzXWpWUyiRpnQeYAG6YXJyTyM56Ad/Wl7eybypHv2W1Yjap3bmI/l9elPNN0nIeaffGz44BwcD1xipKKyghYuEBbHU9amaxzpY1+VWhx6ZH20v1O2MOnCQFhzNLy2D+H0z/kUwgh2SxqTnfwT8d3/b9alpDsbcOBsMrcduij8+aRaELOAoPsyInw9k/96SB7/mdC/MkdAuNu6Bs5ZRIv7MPzwanA5xQlE7xOlxEpO0+YPeOjL+VFMbAqGBBBAxSGGDN7h2iyvHyJ2WJ6dffTjYfwrTXPOc4pz5o/EKKyhhOG+1UJ4j/h2n+Kj/c1lZQT805t/tNIa1/i2X+8uP3NLW390tP8K39Kysqxp8lZ5JA/xof5D/SlR/Fk+I/YVlZXIkT+Gdj7UnwFIHt/n1rKyvGMo8EXXoaRvP7rN/If2rKyiIr9ZjS9+1ef7tP3Ndy/xX/xK/tWVlD5mgsRi+1B/LL/ANQqdsP7jb/7tf2rKyp7PZuf0z9UXPSlKysop5NCz2f/2Q=="/>
          <p:cNvSpPr>
            <a:spLocks noChangeAspect="1" noChangeArrowheads="1"/>
          </p:cNvSpPr>
          <p:nvPr/>
        </p:nvSpPr>
        <p:spPr bwMode="auto">
          <a:xfrm>
            <a:off x="77788" y="-647700"/>
            <a:ext cx="1019175" cy="13620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240" name="AutoShape 8" descr="data:image/jpg;base64,/9j/4AAQSkZJRgABAQAAAQABAAD/2wBDAAkGBwgHBgkIBwgKCgkLDRYPDQwMDRsUFRAWIB0iIiAdHx8kKDQsJCYxJx8fLT0tMTU3Ojo6Iys/RD84QzQ5Ojf/2wBDAQoKCg0MDRoPDxo3JR8lNzc3Nzc3Nzc3Nzc3Nzc3Nzc3Nzc3Nzc3Nzc3Nzc3Nzc3Nzc3Nzc3Nzc3Nzc3Nzc3Nzf/wAARCAChAHkDASIAAhEBAxEB/8QAHAAAAQQDAQAAAAAAAAAAAAAABgMEBQcAAQII/8QAQRAAAgEDAwIDBAgDBAoDAAAAAQIDAAQRBRIhMUEGE1EiYXGBBxQyQlKRobEzcsEjNHTwFRZic4KistHh8SRTVP/EABoBAAMBAQEBAAAAAAAAAAAAAAEDBAUCAAb/xAAqEQACAgIDAAECBQUBAAAAAAABAgADESEEEjFBEyIjMkKBsQUzUXGh0f/aAAwDAQACEQMRAD8AtuFBsFKhBW4lwgrvFdQTnYPd+VclR6A13muWOKEBnJCg9AK5eRI1LO6qo6sxAA+ZoO8c+PrPw2GtbcJdakR/Bz7MQ9XI/br8KozXfEureItSiXUruSQPIFCE4RATj2VHA/ejg+z09FXHivTYtTh06OQSzy/wwrcNnphumT2zjP5VKQ6gJF3Lb3APvQAfvVV+JLFba5hitUMYjwEZBglwBjB9wCgD3VK/65a1Z6El1PpXmuyezOrkIT0yVIz17DiozawAf4MeoRmKL6PYUar410vSb9bO98zzSAWWMbzGD3bHQfOiGOaOZFkidXRuVdSCGHuI4qkNHt5LjXYZLtzNNdMzXDsOuQc/D/xQZpPibVvD+p3DaNdPGiSsPLzlHGe6ng/vTq+3coffYrujoHXwz1FkVviq/wDAf0kWfiaRbG9RbTUj9lAcpNgc7SeQe+0/LNHivkZpp1B7FMCsrQNbzQhmiaQ3Us1NqIMEeovFdgcVtRWyOKEMTYUK+PvEU2gaR/8AAgkuNRuiY7aJELEHHLkDsM/mRRW/Sqz8QX083iu/D3CwWEEIhErttHmAD14yCW/bil22GtewjKq/qHErSXwt4guoxPcWy25lkzLPfXIRpHY4GR179x1Jrt/o2v7O8tYr3VLSKeVlEaqjsAegydoxzwPU0RXN7YnQY7DUvEkfnrcM7fVyXDxngrhR6EkfEjpSGr+I/Cs2o2t6IdQkktlCHKAiQqPZLFmzkdff3pP1rWGhHCqpDswu1uwnuILWchGmIVZMDguvUA4754yQODUdeWSS6FbF7bG5gAwsgcgv+PJ9fSn3hrxNYeIopLe0Lo5IIEmAyODlG47cYplNCzaRYyfV4xJ5qkkQuDkP0LZx86jLkIqP6DGV0gWNYvyI0m36Npk93yt9cMbW1UqRtc8FscfZHuHpQa3gK4jmkW11i0lljwZEaKRSM59AfQj0zx1oh8Ta/p9j4hH1oSSwWAMEEcRA3P1kbn3kioq18T+Hra+nu4Ybu3Nx91oVKqOCcbWGAWGTVQa3JZR7EpVUqBDrEhG8K+ILSX6zbRpM0UvElnOrMjjB6cEEdelX54H1yXXNCgkvFaPUI1CXUbLtIYZG7HocZ+dU7b3elPFeRafrCp575iWZ2RlA6A7hg9cZBz+uSjwNfXln4mtRM261u4jCW6KG+0Dnpywxx601bnLdXgalcZUy3Aa7zSK9q7p8nm2FN8U4pDIoieMku1Z2rR6VmcChDI3xBq9voek3OpXjEQwJuIHVj0Cj3kkAfGvL/ie/e9ujNM4W4kZ559ucBmJOxR2Azj45qyvp38Q4ntNGhfiEfWrhQfvHiNT+rYqlJJGc5c5J5NMVR8zneZL6LbXmoXCxacAZlUMSRkgj/P7UTf6g69eSvLKz5kfcx28sehPX0p39FsDWtldajFaSXNxI4hhijXlsckkngD1Jo4GueKbH+0vdDtJoevl2t1/aqPgetRXXv3IUgATQqqpCAuMkwP0vwzeeEpf9IXErIhUqxJ4B6r/zBamf9ZdN8+BwwYLceYQIs4G/PBz/AEor0vWtJ8TwSRhG8yM4ltp0w6fEf1p7/oPTAoxaxgZ6YqGwF2y/srUJj7dCUyPDs/iSea7jLk7mIIb1JJ/emt74F1ONftsVA4BTOO/Y1bGpa7pPhxxp9laPc30ntLbW65PPcnsKaTa1rk1uZJ/DQEOOfJuleRR/Ljn4CnC61Ro6nBr45OGH7ykIs2GpeTPCpKFkcEdcgilNL1KbS7+GaDBa2mWQA/Zfa2cMO9SHjeNP9Li4g4SYEjgg5z/nihzeS+T6YrUrYOgJmZdX9OwqJ630PU4NZ0q01K1P9lcxCQAnkZ6j4g5HyqRXmqm+gfWzPp15o0rZa2bz4hn7rHDD5MAf+KraUcVyRFCbI4JpvTk8g03214QmPx0pC7uI7a2luJ2CwxIzyN6KBkn9KV3cUJfSXdeX4XntRkm8PkkDOSD16evA+dDIGzDjM87+JtSl1nVLvUrknzLuZpCPwrgbR8gQPlUE/wDEb40dX3hi3e7kit5ZkKqcszh8fZHoPvE9+1Qd14bligkuo7hJIgWwSjKTggemO/r2orch+YehEO/Dmk6uPCdlcaNfSWsiRszx7QVlyc4IqPOuanFpkDJqEdyZ1cT28tojGOQMBgke1yOc5+FWZ4GjRfDdiBj+Cv7UvfeFNEvpTNc6dC0h6sBgn8qzVtAJ7DM1bKlIAGsf+QK8PXNxbattvrQQ3jRLyrh8xnHBIORgno3NGWo3sltZNJnthaWj0my0+3EVnaxQx+iKBSWsRiXT7dCMgvjFTWEEkrKuOqqAvsryTUprOe7vLaytmd5Cs007eY24gkHywdxHGMnAGRXEEuuSS6c1pqUUd5qDsWt47YL5UYPDsAe/arLl8OaTdQqt3YwykDAZlyR86W07QtM0su1hZRQs32iq8n51QHTr5uRtUC5JOpUH0j6FdWFja3V3cNczeaRJKwwWz7vyqvZo8XBUVeH0pRC9sYrVTh3lVVOCcHp0HWq0h8M/WIjK10xl29AoGMFR6n8XOcfE1XxrlFf3Sfmp+ICPkCOPox1UaP4002VmCwXJ+ryZ6YfjPyODXptAe9eW5vDzWwt/IvAZEbIJUdTtIxgnnnv6V6W8O341PRLK+zkzwqze5ujD8wao7q3kj6keyQxSG2nIFI4rwgM2kmVFA/jW8jbxBp1vOm6KEeY3HTJ6/wDKO/yPYujf2BVOePtbEPivVN8bbbZFj8xcHqAo4xn7Weh7dq4sUsuBOlIBjUyia7numXIXbjnkYVnYgkcc47io29wbBEVgGESs3Kn8TZ6k9x3pWG7ik0yaVWDMBIuGAJQkqvKnkHr7/jTfWpfIWaKYuu2MoBuPJ2qOhI9/apQpzH5+ZaXhaT6paQ2zcARIVHpkCiXIxkGqw0LWHTU7aznnWSKSMray5yzqvTdjgHrxR/ZTlgNxqJsq3UzWIDqHWN/E2oLptqJXR2jBJYoMkAVFX2v6e2lW9wkgdVw5C8n4cd6k9X8QabZFreRvPmHBhjQvtz+LHT96CxrmixagksemwyneSwic5+IXHBrsVE7xGVflGvIf6Tetc6bHO0ZXd0B6itXN9sUgU307W9L1SNksZhvRfaiK7WQe8U1vWxkClOSuoK0DNsQX8UN9Z8yWTkRvEFz6lxnsf2NRlnAsOkzJdLIGWVhECOCQyZAyP25NMvEWoStKsGQsUtw0g9SqDg/AkEf8Oa6mvYY7RoVZRua4JJcjnj1YA5+fToaorRguJHzLFazXxEb5WVnO1gAFJ3ZyMbh1OO6jr39atH6JbsT6BNag5+r3Dbf5W5H65qnbrWrWOYh5ED7iOGY49vcPhwe2KN/ob1iCXX7izhkVjLabmCjHKMuD+TGq6gwOxM9yCJcmeK54rojikst7qpiTI6E5Ra82eNdRabxTqr7iQdRkOf5SQtekrbhUJ6Aj968parIbi4nueokmZs+8kmu0nM3JLtbcGIDM0jY+9zwP0/WjT6LtEh1ea5vtRKSCNhHCs2CpfqTgnnAI9ftZxVfuxPOe+Pyo7+jHXY7VJ9Mc7ZZJfNgPTexG3b7jwpBPHXp1pXJyKyVG46kDuMwm8Q2sIZ5raZXvbIF0fZh1aPBKnAHBG7r8hRVouoJe2cNzHwJFDY9M0E67dWej6TcNExVrhH8mNnDM27KhsA4C7cjkZzRD4QjY+GLEkkMIwQfSshk/DBmzxWyxWEF1pQvGEsMklvcL0miOD8/X50yTw5qnmSO+qRq0gw7w26o7D3kU/tdZjhQLcAjHVgMinD+INMVC31uL4Z5ryOQNGOb6inGI1s9Ph0q38qBSOcsxOSx9Se9RWrXau62yyhGcMztkAqijLEZ4zjgZ7kUhrfixDuSwikkOOGK8UE2upyQ621zqE+3zo2i3N0jzjHXOBkD/AM0FQs2Z05KoSfZParZwGG3tbqzVIX3bVWEbiABhQc53A7vazg/OqrvbYabrNzaviQQu6Z/EMHBq0NSm3RrcXjOIYEPO7cqqRzt6h+SUzjnPbFVTq141/qVxeY2+dIWA9B2H5cVdwe2TmY3KxiMweaOfoguPqf0haaueJhJEffuQ4/UCgUdaIvBVyLTxjoVzu+zeRBvcCwH9a0D5Ip6xHIz61xuFdgEKBjpSWD6frS51Im7bytMuZBwUgdgfTCk158v9BtXhCW4KsZsKQSwwBz39SPh+legtbG3QNQ/wsv8A0mqcWVFZTNG2+KO5cDaPtBsL2+HUD5UqxmUjE6rUH2At5oV3DDJKm2SGNnIcHBYAgZx8xwCasXwULK90Kxnv7a3kaMODIIVDKVfHZc5wU79+hpp9VFlYxNIAD5Ss2fZIPtuMcA/dXnPz7U1tp59FBaKFTbuC5TlCGQIpcMACGy2CcfHNT22NYhHzH1KFbMkbjRNP1cnzrW5jgEyRRZuiOMEZGVIOAP8AzRX4OVpdAQAbYgWWHI5MYOFJ9+KBbzWppI2TyJYznyZJnl3sqkchcAAZC8/D3mrP0WKOKxjjiGI1XC8Y4qazsFAM0eOBthG9vGBcuu0/Gu7qziAZ/LXPrtGaclNl6CBwwpe5j3Rmp8S42fcIHzRq9wvs49o0N6lo1vf3k0FxcvCgw7bEGduQM7iQByQPnRpbWvmXjsw9lQTQv4gmax1BJUVnByjKpwSrdcH16Ee8Cm1MQ0N47IRE7nR1t5II2YyI0TH2iX2J1KkBQvJySMfGgnxPFc3mtS20EfmRW2xB5cSoqbsdcAAcnvRfJrdu0ON4nXAJTy2VnXAAyx6HcMk5z1qOjUxnUriVQ1wrJJM4A6iT58HI9KqodlJLTDvAIwJH6bolrbXETTRFnSGGR1kOQGLLngjpjjBVh8akIIYLXKrFCjw3WdoVQcjPqAe1SWpGJblym0Y06EsH9kZGw/7IOPn34700uRIst/IN3Fw4EYIcZ2E/dbHftn49q77sx2YjqAJ6KxnNI7a3buWt42PUoCfyrOKsEQZBeJr23i0a+gkbMksDxrGnLEsCBx2HPU1TN9DeQAPqNu0cUsezzwgZGBk3H2hu4xx2P9bhitIYgdijJ6k8k1C6vYW1ukrtAJLKb+9W4HH86jsw939Kzm5JY+TSHFAGjAK4uVm01o439pYiDtGBxGi84I/Ee3yNML7zInvYV+w2+PY6kBR5inCg4xyBnA+VPdf0q40y9u4bRSbSSIGNy2VdHII2+/2cEcnjOaZ3SsW1B7iP6s6pvVWZUBBcEcAg9Mce116CmBNZEnOVO47hl+tQ3100KNGl95txboCWVCGXI6ZHtHC98ZOBRT4c1b6jHb2l7MGhlANrc5ysi/hJ/EOnvxxQDYXt1Ya1LPZMrEuVKnDK6n7px1B6daJLWSG4hml0Xy5IZU3z6bcHv1OPkuSR2wK4tQ5wY+q0179EsC5ZSFlU5xXUtyrQZXjI6UA2WtSWn9jHdvGEGPquoAgj2Vxh/eSeD0FSyalclmI09n5+1DcI6Y37M9RxuqY1sPJel9LDZk1B/Y20jt9pz+QoJ1tiLxbloWmht3DTBfugg4ye3Pr6VIajq0xgZpp0tI9v2I2Ek2TuHQccMuCOuDmo64eIH6zdRm2tFBa3tmA82bJDbXP3gCQygjDDIBzXddRByZxby1wVTeYOJ5X1ZQYpWlNo6sSAoDiTIPw2jHrS8k8jSat54UyzW6nO3GDlcED1pOK6mutQnupFJVo3RcEgLlTgA8nHTHp0yOKWkj8+SS/kDi02pEPYJPAGeABgAg/r3Iq36ZGyNTMY5OPmcz6htuZWh8xQ8Aj3qzc+ynUhhx7P+e3LC/uI5ZRFtWZ3kXzXbLMy4HBzn44z76lNK0qMrLe3kErGGXbChYHzpD2BH2l6Hp3+NWBoWhpCour1VkvHHLdQnuX0FIa0KdShKMjcKNA1OC+063CyMJRGA8ci7XBAAOQff8akvzoZubNHTPTbyPdSXn3X/wCmT8zXQ5mPRPHghtq0fbuKbXRDRlTWmkwOvSm08vs5qM4miiQfuIJbmGTSY5mimhbzrKT8UZ+1Hn3fLtUL5kd0T5pidY8bAT93ONjPjrnvzyTnjpJ+I7hoXt7iFyk8LmRSPcOP3/emU/lanaPfadbg3Jfdd2u/BDd2A79+Mjqe9Vce8p75IOXUvcgRLUdOtbi1bYgWRTsHlx4w3UIo789SaH9StJmkef2kuoyVvCp3ZOf4g/2T970PxogjuZEkjZtqSRpsRiO4H4fQdAevHekLmSO4RGhlMUqYSI7sA5+2XPoc4IPvrVYpeuRpv5manelsHan/AJGtnqWo3U0dvcxWeobySZLjgKoO9yzdhgcn0GKRnGmhcW1rFK5TIws0JlVVO4rkYPOG+VObWziWC5mkQJHNHLFsDAiJNuJCCMkjcyqozk9+tJWz+eIDNJA9wnsxASFnuHxtU5+6oHPJzwABULKMnqI2x2DKAM593EoNcgtGDaPpSxzMeHb2znKlcZ6kNuHvBxWzby6hMtu8h+sH2Z52OUiXnbEg92SDnp0Hv5tIxYXIggfZdxttSVl2iFf/ALCckbxkrt7H31IW/k2lsYYeFeMiXzG53ZGH9T168dvSn01V57N5/MNrlB1QbMUgghhhjt7fbEFbD7jhoXH3s9wcj45A700jiuda1BrS3uY1JJ8jaxWSHHXIOCc/ex3x2FcX00l1stvqjTO8m1kB/tGbHsnI46Z7YGOO5MzMbbSBOtsd2q3MYW5l3A+SMc8gfaPcj40vmcntoftDx6emz6ZP6XDDLcoUbfb2Y8mEkfab77/M8f8AuiSFgFwMcUOaHIh06DZhdq7SB2I4qVSfHeskGbf0sKAI/lkAQ/CmHmj1rUs+R1prvo9p0letxwz54z2prNJwQflXbn0qO1O4NtaySDlgPZHqx4H61wNnEcoCjJg7rs5muJACCBleeeFBz+ufyqOiSW2lM0LujoxJZTyFzg/EDjPuNOpIcuqBgxxLGD6lY+f+YmnVuAdk2BtYJIwPdWUK4/MA1WowMT5rkcgmwsIjMsbyFryMxTEEfWYuVbjHtCmstrM6zGIxvHtHlmJ8nGf3qdgiCgwONxjGEz3Tt+XSuJNLtZiGCFG7FTgg0VLr+UxI5i+OIw0p42toYbiJg3lKm1l7iRyRhuD7RXpn3Y5pjAiGSFJm9nynyHwduI89D3BpxfWF3aAvbu06FtxGcN0AIPqOB8MDHeovl3VkWYzSKwl3oTj/AN9OKrpf7G/1BaFsetl8zHGoyzXWpWUyiRpnQeYAG6YXJyTyM56Ad/Wl7eybypHv2W1Yjap3bmI/l9elPNN0nIeaffGz44BwcD1xipKKyghYuEBbHU9amaxzpY1+VWhx6ZH20v1O2MOnCQFhzNLy2D+H0z/kUwgh2SxqTnfwT8d3/b9alpDsbcOBsMrcduij8+aRaELOAoPsyInw9k/96SB7/mdC/MkdAuNu6Bs5ZRIv7MPzwanA5xQlE7xOlxEpO0+YPeOjL+VFMbAqGBBBAxSGGDN7h2iyvHyJ2WJ6dffTjYfwrTXPOc4pz5o/EKKyhhOG+1UJ4j/h2n+Kj/c1lZQT805t/tNIa1/i2X+8uP3NLW390tP8K39Kysqxp8lZ5JA/xof5D/SlR/Fk+I/YVlZXIkT+Gdj7UnwFIHt/n1rKyvGMo8EXXoaRvP7rN/If2rKyiIr9ZjS9+1ef7tP3Ndy/xX/xK/tWVlD5mgsRi+1B/LL/ANQqdsP7jb/7tf2rKyp7PZuf0z9UXPSlKysop5NCz2f/2Q=="/>
          <p:cNvSpPr>
            <a:spLocks noChangeAspect="1" noChangeArrowheads="1"/>
          </p:cNvSpPr>
          <p:nvPr/>
        </p:nvSpPr>
        <p:spPr bwMode="auto">
          <a:xfrm>
            <a:off x="77788" y="-647700"/>
            <a:ext cx="1019175" cy="13620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386" name="Picture 2" descr="C:\Users\Janička\AppData\Local\Microsoft\Windows\Temporary Internet Files\Content.IE5\MJ6ZS3ZR\MC9004366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812360" y="3140968"/>
            <a:ext cx="1192188" cy="3447755"/>
          </a:xfrm>
          <a:prstGeom prst="rect">
            <a:avLst/>
          </a:prstGeom>
          <a:noFill/>
        </p:spPr>
      </p:pic>
      <p:pic>
        <p:nvPicPr>
          <p:cNvPr id="16387" name="Picture 3" descr="C:\Users\Janička\AppData\Local\Microsoft\Windows\Temporary Internet Files\Content.IE5\481XTB2W\MC9004366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88640"/>
            <a:ext cx="1152128" cy="2771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943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Kultura ve starověkém Egyptě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NÁBOŽENSTVÍ</a:t>
            </a:r>
          </a:p>
          <a:p>
            <a:pPr>
              <a:buFontTx/>
              <a:buChar char="-"/>
            </a:pPr>
            <a:r>
              <a:rPr lang="cs-CZ" dirty="0" smtClean="0"/>
              <a:t>uznávali velké množství bohů</a:t>
            </a:r>
          </a:p>
          <a:p>
            <a:pPr>
              <a:buFontTx/>
              <a:buChar char="-"/>
            </a:pPr>
            <a:r>
              <a:rPr lang="cs-CZ" dirty="0" err="1" smtClean="0"/>
              <a:t>Usírev</a:t>
            </a:r>
            <a:r>
              <a:rPr lang="cs-CZ" dirty="0" smtClean="0"/>
              <a:t>, </a:t>
            </a:r>
            <a:r>
              <a:rPr lang="cs-CZ" dirty="0" err="1" smtClean="0"/>
              <a:t>Éset</a:t>
            </a:r>
            <a:r>
              <a:rPr lang="cs-CZ" dirty="0" smtClean="0"/>
              <a:t>, Hór</a:t>
            </a:r>
            <a:r>
              <a:rPr lang="cs-CZ" sz="1600" i="1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kočky, sokoli byli posvátná zvířata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MUMIFIKACE</a:t>
            </a:r>
          </a:p>
          <a:p>
            <a:pPr>
              <a:buFontTx/>
              <a:buChar char="-"/>
            </a:pPr>
            <a:r>
              <a:rPr lang="cs-CZ" dirty="0" smtClean="0"/>
              <a:t>těla mrtvých </a:t>
            </a:r>
            <a:r>
              <a:rPr lang="cs-CZ" dirty="0" smtClean="0">
                <a:solidFill>
                  <a:srgbClr val="00B0F0"/>
                </a:solidFill>
              </a:rPr>
              <a:t>mumifikovali</a:t>
            </a:r>
          </a:p>
          <a:p>
            <a:pPr>
              <a:buFontTx/>
              <a:buChar char="-"/>
            </a:pPr>
            <a:r>
              <a:rPr lang="cs-CZ" dirty="0" smtClean="0"/>
              <a:t>do hrobů předměty, které budou potřebovat</a:t>
            </a:r>
          </a:p>
          <a:p>
            <a:pPr>
              <a:buFont typeface="Constantia" pitchFamily="18" charset="0"/>
              <a:buChar char="–"/>
            </a:pPr>
            <a:r>
              <a:rPr lang="cs-CZ" b="1" dirty="0" smtClean="0">
                <a:solidFill>
                  <a:srgbClr val="00B0F0"/>
                </a:solidFill>
              </a:rPr>
              <a:t>sarkofág</a:t>
            </a:r>
            <a:r>
              <a:rPr lang="cs-CZ" dirty="0" smtClean="0"/>
              <a:t> = kamenná schránka určená k uložení rakve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sz="1600" i="1" dirty="0"/>
          </a:p>
        </p:txBody>
      </p:sp>
      <p:pic>
        <p:nvPicPr>
          <p:cNvPr id="1028" name="Picture 4" descr="C:\Users\Janička\AppData\Local\Microsoft\Windows\Temporary Internet Files\Content.IE5\QPFW7EXT\MP9004341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676" y="1340768"/>
            <a:ext cx="2916324" cy="19442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Mummy Louvr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764704"/>
            <a:ext cx="7056784" cy="5292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1835696" y="188640"/>
            <a:ext cx="62728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/>
              <a:t>Egyptská mumie v muzeu v Louvru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0" y="6309320"/>
            <a:ext cx="8388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latin typeface="Agency FB"/>
              </a:rPr>
              <a:t>[</a:t>
            </a:r>
            <a:r>
              <a:rPr lang="cs-CZ" sz="900" dirty="0" smtClean="0"/>
              <a:t>cit. 2012-01-10].  Autor: </a:t>
            </a:r>
            <a:r>
              <a:rPr lang="cs-CZ" sz="900" dirty="0" err="1" smtClean="0"/>
              <a:t>Zubro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http://cs.wikipedia.org/wiki/Soubor:Mummy_Louvre.jpg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22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Sarcophage-mykérino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980728"/>
            <a:ext cx="7416824" cy="51732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délník 3"/>
          <p:cNvSpPr/>
          <p:nvPr/>
        </p:nvSpPr>
        <p:spPr>
          <a:xfrm>
            <a:off x="179512" y="63093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latin typeface="Agency FB"/>
              </a:rPr>
              <a:t>[</a:t>
            </a:r>
            <a:r>
              <a:rPr lang="cs-CZ" sz="900" dirty="0" smtClean="0"/>
              <a:t>cit. 2012-01-10].  Autor:  </a:t>
            </a:r>
            <a:r>
              <a:rPr lang="cs-CZ" sz="900" dirty="0" err="1" smtClean="0"/>
              <a:t>Perrot</a:t>
            </a:r>
            <a:r>
              <a:rPr lang="cs-CZ" sz="900" dirty="0" smtClean="0"/>
              <a:t> </a:t>
            </a:r>
            <a:r>
              <a:rPr lang="cs-CZ" sz="900" dirty="0" err="1" smtClean="0"/>
              <a:t>et</a:t>
            </a:r>
            <a:r>
              <a:rPr lang="cs-CZ" sz="900" dirty="0" smtClean="0"/>
              <a:t> </a:t>
            </a:r>
            <a:r>
              <a:rPr lang="cs-CZ" sz="900" dirty="0" err="1" smtClean="0"/>
              <a:t>chipiez</a:t>
            </a:r>
            <a:endParaRPr lang="cs-CZ" sz="900" dirty="0" smtClean="0"/>
          </a:p>
          <a:p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http://cs.wikipedia.org/wiki/Soubor:Sarcophage-myk%C3%A9rinos.jpg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827584" y="188640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Sarkofág staroegyptského panovníka </a:t>
            </a:r>
            <a:r>
              <a:rPr lang="cs-CZ" sz="2400" b="1" dirty="0" err="1" smtClean="0"/>
              <a:t>Menkaurea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u="sng" dirty="0" smtClean="0"/>
              <a:t>PÍSMO A LITERATURA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obrázkové písmo = </a:t>
            </a:r>
            <a:r>
              <a:rPr lang="cs-CZ" dirty="0" smtClean="0">
                <a:solidFill>
                  <a:srgbClr val="00B0F0"/>
                </a:solidFill>
              </a:rPr>
              <a:t>hieroglyfy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tesalo se do kamene, psalo se na </a:t>
            </a:r>
            <a:r>
              <a:rPr lang="cs-CZ" dirty="0" smtClean="0">
                <a:solidFill>
                  <a:srgbClr val="00B0F0"/>
                </a:solidFill>
              </a:rPr>
              <a:t>papyrus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(= usušený rákos, svitky)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u="sng" dirty="0" smtClean="0"/>
              <a:t>VĚDA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astronomie, matematika, geometrie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v M používali </a:t>
            </a:r>
            <a:r>
              <a:rPr lang="cs-CZ" dirty="0" smtClean="0">
                <a:solidFill>
                  <a:srgbClr val="00B0F0"/>
                </a:solidFill>
              </a:rPr>
              <a:t>desítkovou soustavu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1600" i="1" dirty="0" smtClean="0"/>
              <a:t>(23 již nebylo třiadvacet svislých čárek, ale dva obloučky a tři čárky) </a:t>
            </a:r>
            <a:endParaRPr lang="cs-CZ" sz="1600" i="1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lékařství – léčení vnitřních zranění, úrazu, operace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u="sng" dirty="0"/>
          </a:p>
        </p:txBody>
      </p:sp>
      <p:pic>
        <p:nvPicPr>
          <p:cNvPr id="107522" name="Picture 2" descr="23 v hieroglyfe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941168"/>
            <a:ext cx="1369163" cy="674366"/>
          </a:xfrm>
          <a:prstGeom prst="rect">
            <a:avLst/>
          </a:prstGeom>
          <a:noFill/>
        </p:spPr>
      </p:pic>
      <p:pic>
        <p:nvPicPr>
          <p:cNvPr id="4" name="Picture 3" descr="C:\Users\Janička\AppData\Local\Microsoft\Windows\Temporary Internet Files\Content.IE5\481XTB2W\MC9002157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0"/>
            <a:ext cx="2520551" cy="21572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41588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		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		</a:t>
            </a:r>
            <a:r>
              <a:rPr lang="cs-CZ" b="1" u="sng" dirty="0" smtClean="0"/>
              <a:t>UMĚNÍ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výzdoba chrámů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šperky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sochy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					</a:t>
            </a:r>
            <a:endParaRPr lang="cs-CZ" sz="1400" i="1" dirty="0" smtClean="0"/>
          </a:p>
        </p:txBody>
      </p:sp>
      <p:pic>
        <p:nvPicPr>
          <p:cNvPr id="10242" name="Picture 2" descr="C:\Users\Janička\AppData\Local\Microsoft\Windows\Temporary Internet Files\Content.IE5\MJ6ZS3ZR\MP9004035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124744"/>
            <a:ext cx="3491457" cy="23267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3" name="Picture 3" descr="C:\Users\Janička\AppData\Local\Microsoft\Windows\Temporary Internet Files\Content.IE5\481XTB2W\MC9003911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861048"/>
            <a:ext cx="1608651" cy="2660666"/>
          </a:xfrm>
          <a:prstGeom prst="rect">
            <a:avLst/>
          </a:prstGeom>
          <a:noFill/>
        </p:spPr>
      </p:pic>
      <p:pic>
        <p:nvPicPr>
          <p:cNvPr id="10244" name="Picture 4" descr="C:\Users\Janička\AppData\Local\Microsoft\Windows\Temporary Internet Files\Content.IE5\QPFW7EXT\MC9004366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04664"/>
            <a:ext cx="2103276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Ověř si své znalosti…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844824"/>
          <a:ext cx="7848877" cy="4104457"/>
        </p:xfrm>
        <a:graphic>
          <a:graphicData uri="http://schemas.openxmlformats.org/drawingml/2006/table">
            <a:tbl>
              <a:tblPr/>
              <a:tblGrid>
                <a:gridCol w="51889"/>
                <a:gridCol w="433166"/>
                <a:gridCol w="433166"/>
                <a:gridCol w="433166"/>
                <a:gridCol w="433166"/>
                <a:gridCol w="433166"/>
                <a:gridCol w="433166"/>
                <a:gridCol w="433166"/>
                <a:gridCol w="433166"/>
                <a:gridCol w="433166"/>
                <a:gridCol w="433166"/>
                <a:gridCol w="433166"/>
                <a:gridCol w="433166"/>
                <a:gridCol w="413636"/>
                <a:gridCol w="452696"/>
                <a:gridCol w="433166"/>
                <a:gridCol w="433166"/>
                <a:gridCol w="433166"/>
                <a:gridCol w="433166"/>
              </a:tblGrid>
              <a:tr h="63402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              1</a:t>
                      </a:r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89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2. 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2563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457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61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5. 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92893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13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TAJENKA: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11256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Balzamování mrtvých v Egyptě se nazývá?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Nejznámější faraon se jmenuje?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Egypt se rozkládal na dva územní celky – Dolní Egypt a ?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Hrobky faraónů jsou?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Kdo osvobodil Egypt v r. 332 př. n. l. ?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Koho porazil?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cs-CZ" sz="2400" dirty="0" smtClean="0"/>
              <a:t>Kdo se staral v Egyptě o daně, zavlažovací zařízení a stavby?</a:t>
            </a:r>
          </a:p>
          <a:p>
            <a:pPr marL="514350" indent="-514350">
              <a:buAutoNum type="arabicPeriod"/>
            </a:pPr>
            <a:endParaRPr lang="cs-CZ" sz="2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52704"/>
          </a:xfrm>
        </p:spPr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69580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výuková prezentace, slouží k výkladu starověkého Egypta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výpisky – zapisovat do sešitů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časová dotace: minimálně 2 vyučovací hodiny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t</a:t>
            </a:r>
            <a:r>
              <a:rPr lang="cs-CZ" dirty="0" smtClean="0"/>
              <a:t>ajenka -&gt; učitel pokládá otázky a žáci chodí zapisovat k tabuli (vhodné si otázky vytisknout, popř. přepsat)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496944" cy="475252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RULF, J., VÁLKOVÁ, V.: </a:t>
            </a:r>
            <a:r>
              <a:rPr lang="cs-CZ" sz="2400" i="1" dirty="0" smtClean="0"/>
              <a:t>Dějepis – pravěk a starověk.</a:t>
            </a:r>
            <a:r>
              <a:rPr lang="cs-CZ" sz="2400" dirty="0" smtClean="0"/>
              <a:t> Praha: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SPN, 2004. ISBN 80-7235-274-1</a:t>
            </a:r>
            <a:r>
              <a:rPr lang="cs-CZ" sz="2400" dirty="0" smtClean="0"/>
              <a:t>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Obrázky jsou dostupné pod licencí Microsoft na </a:t>
            </a:r>
            <a:r>
              <a:rPr lang="cs-CZ" sz="2400" dirty="0" smtClean="0"/>
              <a:t>Office.</a:t>
            </a:r>
            <a:r>
              <a:rPr lang="cs-CZ" sz="2400" dirty="0" err="1" smtClean="0"/>
              <a:t>com</a:t>
            </a:r>
            <a:r>
              <a:rPr lang="cs-CZ" sz="2400" dirty="0" smtClean="0"/>
              <a:t>. 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www.</a:t>
            </a:r>
            <a:r>
              <a:rPr lang="cs-CZ" sz="2400" dirty="0" err="1" smtClean="0"/>
              <a:t>wikipedie.cz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197</TotalTime>
  <Words>605</Words>
  <Application>Microsoft Office PowerPoint</Application>
  <PresentationFormat>Předvádění na obrazovce (4:3)</PresentationFormat>
  <Paragraphs>226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Snímek 1</vt:lpstr>
      <vt:lpstr>STAROVĚKÝ  EGYPT</vt:lpstr>
      <vt:lpstr>Snímek 3</vt:lpstr>
      <vt:lpstr>Snímek 4</vt:lpstr>
      <vt:lpstr>Snímek 5</vt:lpstr>
      <vt:lpstr>Struktura společnosti</vt:lpstr>
      <vt:lpstr>Snímek 7</vt:lpstr>
      <vt:lpstr>Řemeslo</vt:lpstr>
      <vt:lpstr>Pyramidy</vt:lpstr>
      <vt:lpstr>                       </vt:lpstr>
      <vt:lpstr>Snímek 11</vt:lpstr>
      <vt:lpstr>Dějiny Egypta</vt:lpstr>
      <vt:lpstr>Snímek 13</vt:lpstr>
      <vt:lpstr>Kultura ve starověkém Egyptě</vt:lpstr>
      <vt:lpstr>Snímek 15</vt:lpstr>
      <vt:lpstr>Snímek 16</vt:lpstr>
      <vt:lpstr>Snímek 17</vt:lpstr>
      <vt:lpstr>Snímek 18</vt:lpstr>
      <vt:lpstr>Ověř si své znalosti…</vt:lpstr>
      <vt:lpstr> TAJENKA:</vt:lpstr>
      <vt:lpstr>Metodika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Janička</dc:creator>
  <cp:lastModifiedBy>Janička</cp:lastModifiedBy>
  <cp:revision>54</cp:revision>
  <dcterms:created xsi:type="dcterms:W3CDTF">2012-01-10T19:59:00Z</dcterms:created>
  <dcterms:modified xsi:type="dcterms:W3CDTF">2012-06-06T16:36:09Z</dcterms:modified>
</cp:coreProperties>
</file>