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69" r:id="rId13"/>
    <p:sldId id="256" r:id="rId14"/>
    <p:sldId id="258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277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6600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2944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49572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30285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918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1955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8683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18169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5307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8520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522A9-C9AF-4F0D-A697-FA7B26A4655D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33EDF-9525-451A-A2D2-8D8B36407C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9096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0095687448-historicky-magazin/207452801280031/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64225420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VY_32_INOVACE_12C_19_Tomáš Garrigue Masaryk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12C_Dě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 6. 2012 dne 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určen jako doprovodný materiál k výkladu o prvním prezidentovi Tomáši Garrigue Masarykovi. DUM nabízí žákům TGM v mnoha zobrazeních a umožňuje lepší zapamatování této významné osobnosti. V závěru je pro žáky připraven dokument České televize pro rozšíření znalostí i vizuálního vnímaní TGM.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6225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137" y="588641"/>
            <a:ext cx="4029075" cy="57054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29589">
            <a:off x="97595" y="2185746"/>
            <a:ext cx="4427515" cy="169386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3122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60648"/>
            <a:ext cx="4623978" cy="616530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67544" y="1844824"/>
            <a:ext cx="3024336" cy="27853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500" i="1" dirty="0" smtClean="0">
                <a:effectLst/>
                <a:latin typeface="Bookman Old Style" pitchFamily="18" charset="0"/>
              </a:rPr>
              <a:t>Masarykova socha v centru Karlových Varů</a:t>
            </a:r>
            <a:endParaRPr lang="cs-CZ" sz="3500" i="1" dirty="0">
              <a:effectLst/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5517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5213424" cy="568737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228184" y="1412776"/>
            <a:ext cx="25202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i="1" dirty="0" smtClean="0">
                <a:effectLst/>
                <a:latin typeface="Bookman Old Style" pitchFamily="18" charset="0"/>
              </a:rPr>
              <a:t>Masarykův pomník naproti Matyášově bráně na Hradčanech v Praze Praze</a:t>
            </a:r>
            <a:endParaRPr lang="cs-CZ" sz="3000" i="1" dirty="0">
              <a:effectLst/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9051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2564904"/>
            <a:ext cx="25202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i="1" dirty="0" smtClean="0">
                <a:effectLst/>
                <a:latin typeface="Bookman Old Style" pitchFamily="18" charset="0"/>
              </a:rPr>
              <a:t>Masaryk začátkem 20. století</a:t>
            </a:r>
            <a:endParaRPr lang="cs-CZ" sz="3000" i="1" dirty="0">
              <a:effectLst/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8724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347864" y="260648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5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  <a:t>Masaryk na návštěvě v kibucu </a:t>
            </a:r>
            <a:r>
              <a:rPr lang="cs-CZ" sz="2500" b="1" i="1" dirty="0" err="1" smtClean="0">
                <a:solidFill>
                  <a:srgbClr val="C00000"/>
                </a:solidFill>
                <a:effectLst/>
                <a:latin typeface="Bookman Old Style" pitchFamily="18" charset="0"/>
              </a:rPr>
              <a:t>Bejt</a:t>
            </a:r>
            <a:r>
              <a:rPr lang="cs-CZ" sz="25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  <a:t> Alfa v britské mandátní  Palestině        v roce 1927</a:t>
            </a:r>
            <a:endParaRPr lang="cs-CZ" sz="2500" b="1" i="1" dirty="0">
              <a:solidFill>
                <a:srgbClr val="C00000"/>
              </a:solidFill>
              <a:effectLst/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1862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4457343"/>
            <a:ext cx="4248472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  <a:t>Masaryk v koňském sedle v roce 1931, jízda na koni patřila k jeho zálibám</a:t>
            </a:r>
            <a:endParaRPr lang="cs-CZ" sz="3000" b="1" i="1" dirty="0">
              <a:solidFill>
                <a:srgbClr val="C00000"/>
              </a:solidFill>
              <a:effectLst/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08693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211960" y="4653136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0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  <a:t>Návrat T. G. Masaryka z exilu,</a:t>
            </a:r>
            <a:br>
              <a:rPr lang="cs-CZ" sz="30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</a:br>
            <a:r>
              <a:rPr lang="cs-CZ" sz="30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  <a:t>zastávka v Táboře, 21. 12. 1918</a:t>
            </a:r>
            <a:endParaRPr lang="cs-CZ" sz="3000" b="1" i="1" dirty="0">
              <a:solidFill>
                <a:srgbClr val="C00000"/>
              </a:solidFill>
              <a:effectLst/>
              <a:latin typeface="Bookman Old Style" pitchFamily="18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23528" y="188640"/>
            <a:ext cx="4283968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charset="0"/>
              </a:rPr>
              <a:t>TGM vystupuje z vlaku, po jeho pravé straně dcera Olga, za ním zčásti skrytý syn Jan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6848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283968" y="4653136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0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  <a:t>Návrat T. G. Masaryka z exilu,</a:t>
            </a:r>
            <a:br>
              <a:rPr lang="cs-CZ" sz="30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</a:br>
            <a:r>
              <a:rPr lang="cs-CZ" sz="3000" b="1" i="1" dirty="0" smtClean="0">
                <a:solidFill>
                  <a:srgbClr val="C00000"/>
                </a:solidFill>
                <a:effectLst/>
                <a:latin typeface="Bookman Old Style" pitchFamily="18" charset="0"/>
              </a:rPr>
              <a:t>zastávka v Táboře, 21. 12. 1918</a:t>
            </a:r>
            <a:endParaRPr lang="cs-CZ" sz="3000" b="1" i="1" dirty="0">
              <a:solidFill>
                <a:srgbClr val="C00000"/>
              </a:solidFill>
              <a:effectLst/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686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1880" y="332656"/>
            <a:ext cx="24482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i="1" dirty="0" smtClean="0">
                <a:solidFill>
                  <a:srgbClr val="C00000"/>
                </a:solidFill>
                <a:latin typeface="Bookman Old Style" pitchFamily="18" charset="0"/>
              </a:rPr>
              <a:t>Karel Čapek</a:t>
            </a:r>
            <a:endParaRPr lang="cs-CZ" sz="2500" b="1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836712"/>
            <a:ext cx="93610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i="1" dirty="0" smtClean="0">
                <a:solidFill>
                  <a:srgbClr val="C00000"/>
                </a:solidFill>
                <a:latin typeface="Bookman Old Style" pitchFamily="18" charset="0"/>
              </a:rPr>
              <a:t>TGM</a:t>
            </a:r>
            <a:endParaRPr lang="cs-CZ" sz="2500" b="1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8689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0753" y="3244334"/>
            <a:ext cx="44224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effectLst/>
              </a:rPr>
              <a:t>Hrob Masarykovy rodiny na lánském hřbitově</a:t>
            </a:r>
            <a:endParaRPr lang="cs-CZ" dirty="0">
              <a:effectLst/>
            </a:endParaRPr>
          </a:p>
        </p:txBody>
      </p:sp>
      <p:pic>
        <p:nvPicPr>
          <p:cNvPr id="3" name="Obrázek 2" descr="800PX-~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51520" y="260648"/>
            <a:ext cx="619268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500" b="1" i="1" dirty="0" smtClean="0">
                <a:solidFill>
                  <a:srgbClr val="C00000"/>
                </a:solidFill>
                <a:latin typeface="Bookman Old Style" pitchFamily="18" charset="0"/>
              </a:rPr>
              <a:t>Hrob Masarykovy rodiny na lánském hřbitově</a:t>
            </a:r>
            <a:endParaRPr lang="cs-CZ" sz="2500" b="1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720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04664"/>
            <a:ext cx="4666035" cy="592151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2492896"/>
            <a:ext cx="3024336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b="1" i="1" dirty="0" smtClean="0">
                <a:solidFill>
                  <a:srgbClr val="C00000"/>
                </a:solidFill>
                <a:latin typeface="Bookman Old Style" pitchFamily="18" charset="0"/>
              </a:rPr>
              <a:t>Charlotte </a:t>
            </a:r>
            <a:r>
              <a:rPr lang="cs-CZ" sz="3500" b="1" i="1" dirty="0" err="1" smtClean="0">
                <a:solidFill>
                  <a:srgbClr val="C00000"/>
                </a:solidFill>
                <a:latin typeface="Bookman Old Style" pitchFamily="18" charset="0"/>
              </a:rPr>
              <a:t>Garrigue</a:t>
            </a:r>
            <a:r>
              <a:rPr lang="cs-CZ" sz="3500" b="1" i="1" dirty="0" smtClean="0">
                <a:solidFill>
                  <a:srgbClr val="C00000"/>
                </a:solidFill>
                <a:latin typeface="Bookman Old Style" pitchFamily="18" charset="0"/>
              </a:rPr>
              <a:t>-Masaryková</a:t>
            </a:r>
            <a:endParaRPr lang="cs-CZ" sz="3500" b="1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5661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78904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hlinkClick r:id="rId2"/>
              </a:rPr>
              <a:t>http://www.ceskatelevize.cz/ivysilani/10095687448-historicky-magazin/207452801280031/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268760"/>
            <a:ext cx="6400800" cy="1752600"/>
          </a:xfrm>
        </p:spPr>
        <p:txBody>
          <a:bodyPr>
            <a:normAutofit/>
          </a:bodyPr>
          <a:lstStyle/>
          <a:p>
            <a:r>
              <a:rPr lang="cs-CZ" sz="5000" b="1" i="1" dirty="0" smtClean="0">
                <a:solidFill>
                  <a:srgbClr val="C00000"/>
                </a:solidFill>
                <a:latin typeface="Bookman Old Style" pitchFamily="18" charset="0"/>
              </a:rPr>
              <a:t>T. G. Masaryk</a:t>
            </a:r>
            <a:endParaRPr lang="cs-CZ" sz="5000" b="1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0896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1726357"/>
              </p:ext>
            </p:extLst>
          </p:nvPr>
        </p:nvGraphicFramePr>
        <p:xfrm>
          <a:off x="395536" y="3233739"/>
          <a:ext cx="8280919" cy="3340990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7"/>
              </a:tblGrid>
              <a:tr h="3029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434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Tomáš Garrigue Masaryk: Fotografie z roku 1925.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http://cs.wikipedia.org/wiki/Soubor:Tom%C3%A1%C5%A1_Garrigue_Masaryk_1925.PNG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Masaryk začátkem 20. století.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http://cs.wikipedia.org/wiki/Soubor:Masaryk_kulaty.png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Návrat T. G. Masaryka z </a:t>
                      </a:r>
                      <a:r>
                        <a:rPr lang="cs-CZ" sz="1400" dirty="0" err="1" smtClean="0">
                          <a:effectLst/>
                        </a:rPr>
                        <a:t>exilu,zastávka</a:t>
                      </a:r>
                      <a:r>
                        <a:rPr lang="cs-CZ" sz="1400" dirty="0" smtClean="0">
                          <a:effectLst/>
                        </a:rPr>
                        <a:t> v Táboře, 21. 12. 1918: TGM vystupuje z vlaku, po jeho pravé straně dcera Olga, za ním zčásti skrytý syn Jan.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http://cs.wikipedia.org/wiki/Soubor:TGM_Tabor_21.12.1918_3460a.jpg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0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09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1726357"/>
              </p:ext>
            </p:extLst>
          </p:nvPr>
        </p:nvGraphicFramePr>
        <p:xfrm>
          <a:off x="539552" y="3233738"/>
          <a:ext cx="8136903" cy="3498785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5"/>
                <a:gridCol w="6464649"/>
              </a:tblGrid>
              <a:tr h="3392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5933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Návrat T. G. Masaryka z </a:t>
                      </a:r>
                      <a:r>
                        <a:rPr lang="cs-CZ" sz="1400" dirty="0" err="1" smtClean="0">
                          <a:effectLst/>
                        </a:rPr>
                        <a:t>exilu,zastávka</a:t>
                      </a:r>
                      <a:r>
                        <a:rPr lang="cs-CZ" sz="1400" dirty="0" smtClean="0">
                          <a:effectLst/>
                        </a:rPr>
                        <a:t> v Táboře, 21. 12. 1918: TGM vystupuje z vlaku, po jeho levé straně dcera Olga.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http://cs.wikipedia.org/wiki/Soubor:TGM_Tabor_21.12.1918_3462a.jpg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Masaryk v koňském sedle v roce 1931.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http://cs.wikipedia.org/wiki/Soubor:Bundesarchiv_Bild_102-11965,_Karlsbad,_Pr%C3%A4sident_Thomas_G._Masaryk.jpg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Pátečníci Masaryk a Karel Čapek.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http://cs.wikipedia.org/wiki/Soubor:T._G._Masaryk_a_K._%C4%8Capek.gif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098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09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1726357"/>
              </p:ext>
            </p:extLst>
          </p:nvPr>
        </p:nvGraphicFramePr>
        <p:xfrm>
          <a:off x="539552" y="3109247"/>
          <a:ext cx="8064896" cy="3219614"/>
        </p:xfrm>
        <a:graphic>
          <a:graphicData uri="http://schemas.openxmlformats.org/drawingml/2006/table">
            <a:tbl>
              <a:tblPr firstRow="1" firstCol="1" bandRow="1"/>
              <a:tblGrid>
                <a:gridCol w="1513556"/>
                <a:gridCol w="143900"/>
                <a:gridCol w="6407440"/>
              </a:tblGrid>
              <a:tr h="2245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5123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Hrob Masarykovy rodiny na lánském hřbitově.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http://cs.wikipedia.org/wiki/Soubor:Hrob_TGM_v_L%C3%A1nech_-_1.jpg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Masaryk na návštěvě v kibucu </a:t>
                      </a:r>
                      <a:r>
                        <a:rPr lang="cs-CZ" sz="1400" dirty="0" err="1" smtClean="0">
                          <a:effectLst/>
                        </a:rPr>
                        <a:t>Bejt</a:t>
                      </a:r>
                      <a:r>
                        <a:rPr lang="cs-CZ" sz="1400" dirty="0" smtClean="0">
                          <a:effectLst/>
                        </a:rPr>
                        <a:t> Alfa v britské mandátní Palestině v roce 1927.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http://cs.wikipedia.org/wiki/Soubor:Masaryk_Beth_Alfa1.jpg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Masarykův pomník naproti Matyášově bráně na Hradčanech v Praze.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http://cs.wikipedia.org/wiki/Soubor:Masaryk.jpg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31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09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1726357"/>
              </p:ext>
            </p:extLst>
          </p:nvPr>
        </p:nvGraphicFramePr>
        <p:xfrm>
          <a:off x="395536" y="2996953"/>
          <a:ext cx="8280919" cy="3613874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7"/>
              </a:tblGrid>
              <a:tr h="2665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150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Masarykova socha v centru Karlových Varů.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http://cs.wikipedia.org/wiki/Soubor:Masarykova_socha_ve_Varech.jpg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Podpis TGM.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http://cs.wikipedia.org/wiki/Soubor:T._G._Masaryk_Signature.svg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Charlotte Garrigue-Masaryková. In: </a:t>
                      </a:r>
                      <a:r>
                        <a:rPr lang="cs-CZ" sz="1400" i="1" dirty="0" err="1" smtClean="0">
                          <a:effectLst/>
                        </a:rPr>
                        <a:t>Wikipedia</a:t>
                      </a:r>
                      <a:r>
                        <a:rPr lang="cs-CZ" sz="1400" dirty="0" smtClean="0">
                          <a:effectLst/>
                        </a:rPr>
                        <a:t>: </a:t>
                      </a:r>
                      <a:r>
                        <a:rPr lang="cs-CZ" sz="1400" i="1" dirty="0" err="1" smtClean="0">
                          <a:effectLst/>
                        </a:rPr>
                        <a:t>the</a:t>
                      </a:r>
                      <a:r>
                        <a:rPr lang="cs-CZ" sz="1400" i="1" dirty="0" smtClean="0">
                          <a:effectLst/>
                        </a:rPr>
                        <a:t> free </a:t>
                      </a:r>
                      <a:r>
                        <a:rPr lang="cs-CZ" sz="1400" i="1" dirty="0" err="1" smtClean="0">
                          <a:effectLst/>
                        </a:rPr>
                        <a:t>encyclopedia</a:t>
                      </a:r>
                      <a:r>
                        <a:rPr lang="cs-CZ" sz="1400" dirty="0" smtClean="0">
                          <a:effectLst/>
                        </a:rPr>
                        <a:t> [online]. San Francisco (CA): </a:t>
                      </a:r>
                      <a:r>
                        <a:rPr lang="cs-CZ" sz="1400" dirty="0" err="1" smtClean="0">
                          <a:effectLst/>
                        </a:rPr>
                        <a:t>Wikimedia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</a:rPr>
                        <a:t>Foundation</a:t>
                      </a:r>
                      <a:r>
                        <a:rPr lang="cs-CZ" sz="1400" dirty="0" smtClean="0">
                          <a:effectLst/>
                        </a:rPr>
                        <a:t>, 2001- [cit. 2012-06-04]. Dostupné z: http://cs.wikipedia.org/wiki/Soubor:Charlotta_Garrigue.jpg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Historický magazín: T. G. Masaryk. In: [online]. [cit. 2012-06-04]. Dostupné z: http://www.ceskatelevize.cz/ivysilani/10095687448-historicky-magazin/207452801280031/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187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09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772</Words>
  <Application>Microsoft Office PowerPoint</Application>
  <PresentationFormat>Předvádění na obrazovce (4:3)</PresentationFormat>
  <Paragraphs>91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http://www.ceskatelevize.cz/ivysilani/10095687448-historicky-magazin/207452801280031/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medkova</dc:creator>
  <cp:lastModifiedBy>soldanova</cp:lastModifiedBy>
  <cp:revision>8</cp:revision>
  <dcterms:created xsi:type="dcterms:W3CDTF">2012-06-04T08:18:18Z</dcterms:created>
  <dcterms:modified xsi:type="dcterms:W3CDTF">2012-06-04T09:32:40Z</dcterms:modified>
</cp:coreProperties>
</file>