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2" r:id="rId11"/>
    <p:sldId id="263" r:id="rId12"/>
    <p:sldId id="264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</a:t>
          </a:r>
          <a:r>
            <a:rPr lang="cs-CZ" sz="1600" smtClean="0"/>
            <a:t>:</a:t>
          </a:r>
          <a:r>
            <a:rPr lang="cs-CZ" sz="1600" baseline="0" smtClean="0"/>
            <a:t> </a:t>
          </a:r>
          <a:r>
            <a:rPr lang="cs-CZ" sz="1600" b="1" baseline="0" smtClean="0"/>
            <a:t>VY_52_INOVACE_26_FYZIKÁLNÍ </a:t>
          </a:r>
          <a:r>
            <a:rPr lang="cs-CZ" sz="1600" b="1" baseline="0" dirty="0" smtClean="0"/>
            <a:t>VELIČINY</a:t>
          </a:r>
          <a:endParaRPr lang="cs-CZ" sz="16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b="1" dirty="0" smtClean="0"/>
            <a:t>AUTOR:  Mgr. Milada </a:t>
          </a:r>
          <a:r>
            <a:rPr lang="cs-CZ" sz="1600" b="1" dirty="0" err="1" smtClean="0"/>
            <a:t>Zetelová</a:t>
          </a:r>
          <a:endParaRPr lang="cs-CZ" sz="16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b="1" dirty="0" smtClean="0"/>
            <a:t>TEMA: HYDROSTATICKÝ TLAK</a:t>
          </a:r>
          <a:endParaRPr lang="cs-CZ" sz="16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b="1" dirty="0" smtClean="0"/>
            <a:t>ČÍSLO PROJEKTU: CZ.1.07/1.4.00/21.0816</a:t>
          </a:r>
          <a:endParaRPr lang="cs-CZ" sz="16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BC6391-756E-4D53-B2DB-EA7C7DEE7BF1}" type="presOf" srcId="{D1B46980-6531-4606-95E6-44980827E919}" destId="{2BE915AB-18AA-4053-B92C-3BFC9ED204BB}" srcOrd="1" destOrd="0" presId="urn:microsoft.com/office/officeart/2005/8/layout/target3"/>
    <dgm:cxn modelId="{46DEEB19-0CAB-4F7D-9C13-E09308B40DBC}" type="presOf" srcId="{D1B46980-6531-4606-95E6-44980827E919}" destId="{6140AFEC-043D-4C43-A2F9-D0F5331DF3A3}" srcOrd="0" destOrd="0" presId="urn:microsoft.com/office/officeart/2005/8/layout/target3"/>
    <dgm:cxn modelId="{3805C9FD-65E5-4EF9-9B77-D17AC3E6721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8AF015-FBED-4CA4-873A-A124945612D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843841-3A14-4CC1-AE6F-BE5EBCDE5FBF}" type="presOf" srcId="{757F3AB3-0718-4624-B441-E567A8F0AB56}" destId="{333A1088-737F-45CB-B68E-254E46348037}" srcOrd="0" destOrd="0" presId="urn:microsoft.com/office/officeart/2005/8/layout/target3"/>
    <dgm:cxn modelId="{0F7AF2AB-8257-45A4-8DA5-6428F996C093}" type="presOf" srcId="{4C35D32F-0EAB-4CD7-82EE-45574DC2A586}" destId="{890E4F0B-2866-4A3F-A3C7-2A14B1797930}" srcOrd="1" destOrd="0" presId="urn:microsoft.com/office/officeart/2005/8/layout/target3"/>
    <dgm:cxn modelId="{CB25402D-DEC1-4D7C-9C08-D33FB558DCDF}" type="presOf" srcId="{B651F6E3-6281-48DB-9319-2AEAFDAE7572}" destId="{619D679B-A015-4ECF-8348-D1034C574F40}" srcOrd="0" destOrd="0" presId="urn:microsoft.com/office/officeart/2005/8/layout/target3"/>
    <dgm:cxn modelId="{1129100B-6693-4EC2-8FB4-F8BAD36148ED}" type="presOf" srcId="{D8197B8C-B260-4A16-BDF4-0947B075E274}" destId="{5A5FFA88-C948-4069-8E93-59FA12366E83}" srcOrd="1" destOrd="0" presId="urn:microsoft.com/office/officeart/2005/8/layout/target3"/>
    <dgm:cxn modelId="{1781B128-7818-4448-A8D5-4877B6148203}" type="presOf" srcId="{4C35D32F-0EAB-4CD7-82EE-45574DC2A586}" destId="{8BEBB6EC-1DAA-4CAC-8A25-BC0FCBD5DBD5}" srcOrd="0" destOrd="0" presId="urn:microsoft.com/office/officeart/2005/8/layout/target3"/>
    <dgm:cxn modelId="{858897F8-15A9-4588-8ACE-F27A3FE6418D}" type="presOf" srcId="{D8197B8C-B260-4A16-BDF4-0947B075E274}" destId="{25B08C86-7E15-44DC-BE7F-FFB55DD49D12}" srcOrd="0" destOrd="0" presId="urn:microsoft.com/office/officeart/2005/8/layout/target3"/>
    <dgm:cxn modelId="{62B89FB5-0D8A-4EA8-836A-40654A82F75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85036D-5AD3-40AE-9C8D-E1BEF3E93446}" type="presParOf" srcId="{333A1088-737F-45CB-B68E-254E46348037}" destId="{F5ABB229-8D3B-4694-996A-96F23CF14429}" srcOrd="0" destOrd="0" presId="urn:microsoft.com/office/officeart/2005/8/layout/target3"/>
    <dgm:cxn modelId="{58A3A54E-C0C4-46DD-A491-19B74F1C5544}" type="presParOf" srcId="{333A1088-737F-45CB-B68E-254E46348037}" destId="{F41139FD-01EE-4571-8B17-4FB00FC51163}" srcOrd="1" destOrd="0" presId="urn:microsoft.com/office/officeart/2005/8/layout/target3"/>
    <dgm:cxn modelId="{829B9E23-A0D1-4570-BB4E-39F67BCE39CC}" type="presParOf" srcId="{333A1088-737F-45CB-B68E-254E46348037}" destId="{D005CE8C-CC26-4C3E-AC11-E15060ECD759}" srcOrd="2" destOrd="0" presId="urn:microsoft.com/office/officeart/2005/8/layout/target3"/>
    <dgm:cxn modelId="{07A3C3E8-90DB-431A-9781-1A1ABFE9C92E}" type="presParOf" srcId="{333A1088-737F-45CB-B68E-254E46348037}" destId="{2C702D82-9B77-49B7-9568-BB8EB47C3372}" srcOrd="3" destOrd="0" presId="urn:microsoft.com/office/officeart/2005/8/layout/target3"/>
    <dgm:cxn modelId="{6A6BE73D-A37F-44D3-8655-DB2027ECC4AB}" type="presParOf" srcId="{333A1088-737F-45CB-B68E-254E46348037}" destId="{A52A0455-90FF-4808-ABD0-F02540D31D5A}" srcOrd="4" destOrd="0" presId="urn:microsoft.com/office/officeart/2005/8/layout/target3"/>
    <dgm:cxn modelId="{CB586B42-BA85-4704-8FE8-4463C1E27EA7}" type="presParOf" srcId="{333A1088-737F-45CB-B68E-254E46348037}" destId="{6140AFEC-043D-4C43-A2F9-D0F5331DF3A3}" srcOrd="5" destOrd="0" presId="urn:microsoft.com/office/officeart/2005/8/layout/target3"/>
    <dgm:cxn modelId="{1E793208-56BB-4E1D-938F-D6F65FAFC4DF}" type="presParOf" srcId="{333A1088-737F-45CB-B68E-254E46348037}" destId="{9358AC05-5D7D-4327-9F80-1AD486AEA664}" srcOrd="6" destOrd="0" presId="urn:microsoft.com/office/officeart/2005/8/layout/target3"/>
    <dgm:cxn modelId="{BA252578-247D-442D-AF58-989C2ED84530}" type="presParOf" srcId="{333A1088-737F-45CB-B68E-254E46348037}" destId="{313FC574-E1CD-4FB4-B054-0B805CE0447D}" srcOrd="7" destOrd="0" presId="urn:microsoft.com/office/officeart/2005/8/layout/target3"/>
    <dgm:cxn modelId="{B50CC869-FB7D-4F35-B868-9BCC973A2AAC}" type="presParOf" srcId="{333A1088-737F-45CB-B68E-254E46348037}" destId="{619D679B-A015-4ECF-8348-D1034C574F40}" srcOrd="8" destOrd="0" presId="urn:microsoft.com/office/officeart/2005/8/layout/target3"/>
    <dgm:cxn modelId="{7DCBD0DA-E6E2-497E-BAB1-56CB55D80E88}" type="presParOf" srcId="{333A1088-737F-45CB-B68E-254E46348037}" destId="{322283A8-4A27-4CDA-BAE3-F381106A9174}" srcOrd="9" destOrd="0" presId="urn:microsoft.com/office/officeart/2005/8/layout/target3"/>
    <dgm:cxn modelId="{FF18184B-0BE3-40B6-B62D-740B35CE48E9}" type="presParOf" srcId="{333A1088-737F-45CB-B68E-254E46348037}" destId="{FFC9F71D-1B4F-4AD9-A4A6-86ADEFC8AF5C}" srcOrd="10" destOrd="0" presId="urn:microsoft.com/office/officeart/2005/8/layout/target3"/>
    <dgm:cxn modelId="{AF77F68C-84AF-4EDD-8C33-A02B1DE73BDA}" type="presParOf" srcId="{333A1088-737F-45CB-B68E-254E46348037}" destId="{25B08C86-7E15-44DC-BE7F-FFB55DD49D12}" srcOrd="11" destOrd="0" presId="urn:microsoft.com/office/officeart/2005/8/layout/target3"/>
    <dgm:cxn modelId="{CCA053EE-DCBC-4F30-95AC-1684AEE5FBA7}" type="presParOf" srcId="{333A1088-737F-45CB-B68E-254E46348037}" destId="{76644BE8-9D7C-4C09-B250-3D10AF48CBB7}" srcOrd="12" destOrd="0" presId="urn:microsoft.com/office/officeart/2005/8/layout/target3"/>
    <dgm:cxn modelId="{E69531B6-4B26-40B4-9A85-5729F072F935}" type="presParOf" srcId="{333A1088-737F-45CB-B68E-254E46348037}" destId="{EE85B701-7295-41C0-BA7A-34D3756A2AE6}" srcOrd="13" destOrd="0" presId="urn:microsoft.com/office/officeart/2005/8/layout/target3"/>
    <dgm:cxn modelId="{43C63025-AF0E-4010-8361-F00CD42CE8C0}" type="presParOf" srcId="{333A1088-737F-45CB-B68E-254E46348037}" destId="{8BEBB6EC-1DAA-4CAC-8A25-BC0FCBD5DBD5}" srcOrd="14" destOrd="0" presId="urn:microsoft.com/office/officeart/2005/8/layout/target3"/>
    <dgm:cxn modelId="{8837EBBB-C37D-4B90-969B-7117F75B4951}" type="presParOf" srcId="{333A1088-737F-45CB-B68E-254E46348037}" destId="{AED2198E-93D5-4001-81B4-73124B309672}" srcOrd="15" destOrd="0" presId="urn:microsoft.com/office/officeart/2005/8/layout/target3"/>
    <dgm:cxn modelId="{F04E6598-5B86-4D19-8589-23774E7A025D}" type="presParOf" srcId="{333A1088-737F-45CB-B68E-254E46348037}" destId="{2BE915AB-18AA-4053-B92C-3BFC9ED204BB}" srcOrd="16" destOrd="0" presId="urn:microsoft.com/office/officeart/2005/8/layout/target3"/>
    <dgm:cxn modelId="{92BBA056-D1EA-4342-BD4C-3D49AF5469D9}" type="presParOf" srcId="{333A1088-737F-45CB-B68E-254E46348037}" destId="{6BB5E863-4638-4E1D-BFDE-399D028AC4ED}" srcOrd="17" destOrd="0" presId="urn:microsoft.com/office/officeart/2005/8/layout/target3"/>
    <dgm:cxn modelId="{D172C8FC-909A-4683-8DFA-FFDA2722EA18}" type="presParOf" srcId="{333A1088-737F-45CB-B68E-254E46348037}" destId="{5A5FFA88-C948-4069-8E93-59FA12366E83}" srcOrd="18" destOrd="0" presId="urn:microsoft.com/office/officeart/2005/8/layout/target3"/>
    <dgm:cxn modelId="{B9204A90-FF52-4EB5-9CB7-19179220430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AUTOR:  Mgr. Milada </a:t>
          </a:r>
          <a:r>
            <a:rPr lang="cs-CZ" sz="1600" b="1" kern="1200" dirty="0" err="1" smtClean="0"/>
            <a:t>Zetelová</a:t>
          </a:r>
          <a:endParaRPr lang="cs-CZ" sz="16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</a:t>
          </a:r>
          <a:r>
            <a:rPr lang="cs-CZ" sz="1600" kern="1200" baseline="0" smtClean="0"/>
            <a:t> </a:t>
          </a:r>
          <a:r>
            <a:rPr lang="cs-CZ" sz="1600" b="1" kern="1200" baseline="0" smtClean="0"/>
            <a:t>VY_52_INOVACE_26_FYZIKÁLNÍ </a:t>
          </a:r>
          <a:r>
            <a:rPr lang="cs-CZ" sz="1600" b="1" kern="1200" baseline="0" dirty="0" smtClean="0"/>
            <a:t>VELIČINY</a:t>
          </a:r>
          <a:endParaRPr lang="cs-CZ" sz="16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TEMA: HYDROSTATICKÝ TLAK</a:t>
          </a:r>
          <a:endParaRPr lang="cs-CZ" sz="16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ČÍSLO PROJEKTU: CZ.1.07/1.4.00/21.0816</a:t>
          </a:r>
          <a:endParaRPr lang="cs-CZ" sz="16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4E550-05C2-4372-A1BA-CC1D33990A23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5750F-5697-4662-BF56-6165E60F9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855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5750F-5697-4662-BF56-6165E60F977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203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111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039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346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676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520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407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804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077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65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029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64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4EC51-069D-444F-8F68-4577D4752D5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30879-7B52-4610-A86A-66AB7D2D6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087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78789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 HYDROSTATICKÝ TLAK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6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04537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3192833"/>
              </p:ext>
            </p:extLst>
          </p:nvPr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DUBEN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hydrostatickým tlakem, jak vzniká, jak se zmenšuje a zvětšuje, jaká je značka, vzorec, jednotka.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539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HYDROSTATICKÝ  TLAK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03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vzniká hydrostatický tlak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hydrostatický tlak vzniká v </a:t>
            </a:r>
            <a:r>
              <a:rPr lang="cs-CZ" dirty="0" smtClean="0">
                <a:solidFill>
                  <a:srgbClr val="FF0000"/>
                </a:solidFill>
              </a:rPr>
              <a:t>kapalinách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předpona </a:t>
            </a:r>
            <a:r>
              <a:rPr lang="cs-CZ" dirty="0" smtClean="0">
                <a:solidFill>
                  <a:srgbClr val="FF0000"/>
                </a:solidFill>
              </a:rPr>
              <a:t>hydro</a:t>
            </a:r>
            <a:r>
              <a:rPr lang="cs-CZ" dirty="0" smtClean="0"/>
              <a:t> – označuje výrazy, které mají něco společného s kapalinami</a:t>
            </a:r>
          </a:p>
          <a:p>
            <a:r>
              <a:rPr lang="cs-CZ" dirty="0" smtClean="0"/>
              <a:t>například 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hydrant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- hydraulika</a:t>
            </a: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      	- hydratační</a:t>
            </a:r>
            <a:endParaRPr lang="cs-CZ" sz="2800" dirty="0"/>
          </a:p>
        </p:txBody>
      </p:sp>
      <p:pic>
        <p:nvPicPr>
          <p:cNvPr id="1027" name="Picture 3" descr="C:\Documents and Settings\Student\Local Settings\Temporary Internet Files\Content.IE5\3RNLJFTX\MP9004276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770" y="2924944"/>
            <a:ext cx="2079476" cy="320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98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způsobuje hydrostatický tlak 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hydrostatický tlak je způsobený </a:t>
            </a:r>
            <a:r>
              <a:rPr lang="cs-CZ" dirty="0" smtClean="0">
                <a:solidFill>
                  <a:srgbClr val="FF0000"/>
                </a:solidFill>
              </a:rPr>
              <a:t>gravitační silou kapaliny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Student\Local Settings\Temporary Internet Files\Content.IE5\N5PIK6OH\MP9004065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3635896" cy="242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tudent\Local Settings\Temporary Internet Files\Content.IE5\TTIYBR1Q\MP9001780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70108"/>
            <a:ext cx="1219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03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0000"/>
                </a:solidFill>
              </a:rPr>
              <a:t>HYDROSTATICKÝ TLAK JE FYZIKÁLNÍ VELIČINA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86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je značka hydrostatického tlaku 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značka hydrostatického  tlaku je </a:t>
            </a:r>
          </a:p>
          <a:p>
            <a:pPr marL="2743200" lvl="6" indent="0">
              <a:buNone/>
            </a:pPr>
            <a:r>
              <a:rPr lang="cs-CZ" sz="13800" dirty="0" err="1" smtClean="0"/>
              <a:t>p</a:t>
            </a:r>
            <a:r>
              <a:rPr lang="cs-CZ" sz="13800" baseline="-25000" dirty="0" err="1" smtClean="0"/>
              <a:t>h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86995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je hlavní jednotka hydrostatického tlaku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hlavní jednotka hydrostatického tlaku je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    jeden Pascal 1Pa</a:t>
            </a:r>
            <a:endParaRPr lang="cs-CZ" dirty="0"/>
          </a:p>
        </p:txBody>
      </p:sp>
      <p:pic>
        <p:nvPicPr>
          <p:cNvPr id="3074" name="Picture 2" descr="C:\Elektrina2\fscommand\Dema\Kapaliny\Obrázky\pascal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709261"/>
            <a:ext cx="4038600" cy="430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92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Jak velký je tlak jednoho pascalu ?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působí–</a:t>
            </a:r>
            <a:r>
              <a:rPr lang="cs-CZ" dirty="0" err="1" smtClean="0"/>
              <a:t>li</a:t>
            </a:r>
            <a:r>
              <a:rPr lang="cs-CZ" dirty="0" smtClean="0"/>
              <a:t> síla jednoho newtonu na plochu jednoho metru čtverečného, je tlak jeden pascal</a:t>
            </a:r>
          </a:p>
          <a:p>
            <a:r>
              <a:rPr lang="cs-CZ" dirty="0" smtClean="0"/>
              <a:t>tento tlak je velmi malý, proto se používají větší jednotky  </a:t>
            </a:r>
          </a:p>
          <a:p>
            <a:r>
              <a:rPr lang="cs-CZ" dirty="0" smtClean="0"/>
              <a:t>1hPa =  jeden hektopascal = 100Pa</a:t>
            </a:r>
          </a:p>
          <a:p>
            <a:r>
              <a:rPr lang="cs-CZ" dirty="0" smtClean="0"/>
              <a:t>1kPa =  jeden </a:t>
            </a:r>
            <a:r>
              <a:rPr lang="cs-CZ" dirty="0" err="1" smtClean="0"/>
              <a:t>kilopascal</a:t>
            </a:r>
            <a:r>
              <a:rPr lang="cs-CZ" dirty="0" smtClean="0"/>
              <a:t> = 1000 Pa</a:t>
            </a:r>
          </a:p>
          <a:p>
            <a:r>
              <a:rPr lang="cs-CZ" dirty="0" smtClean="0"/>
              <a:t>1MPa = jeden megapascal = 1000000Pa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142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čem závisí hydrostatický tlak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Hydrostatický tlak závisí na </a:t>
            </a:r>
            <a:r>
              <a:rPr lang="cs-CZ" b="1" dirty="0" smtClean="0"/>
              <a:t>: </a:t>
            </a:r>
          </a:p>
          <a:p>
            <a:r>
              <a:rPr lang="cs-CZ" dirty="0"/>
              <a:t> </a:t>
            </a:r>
            <a:r>
              <a:rPr lang="cs-CZ" dirty="0" smtClean="0"/>
              <a:t>             hustotě kapaliny</a:t>
            </a:r>
          </a:p>
          <a:p>
            <a:r>
              <a:rPr lang="cs-CZ" dirty="0"/>
              <a:t> </a:t>
            </a:r>
            <a:r>
              <a:rPr lang="cs-CZ" dirty="0" smtClean="0"/>
              <a:t>             hloubce kapaliny</a:t>
            </a:r>
          </a:p>
          <a:p>
            <a:r>
              <a:rPr lang="cs-CZ" dirty="0"/>
              <a:t> </a:t>
            </a:r>
            <a:r>
              <a:rPr lang="cs-CZ" dirty="0" smtClean="0"/>
              <a:t>             na gravitaci </a:t>
            </a:r>
          </a:p>
        </p:txBody>
      </p:sp>
    </p:spTree>
    <p:extLst>
      <p:ext uri="{BB962C8B-B14F-4D97-AF65-F5344CB8AC3E}">
        <p14:creationId xmlns:p14="http://schemas.microsoft.com/office/powerpoint/2010/main" val="229062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hydrostatický tlak vypočítá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vzorec pro výpočet hydrostatického tlaku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    je   </a:t>
            </a:r>
          </a:p>
          <a:p>
            <a:pPr>
              <a:spcBef>
                <a:spcPts val="0"/>
              </a:spcBef>
            </a:pPr>
            <a:endParaRPr lang="cs-CZ" dirty="0"/>
          </a:p>
          <a:p>
            <a:pPr>
              <a:spcBef>
                <a:spcPts val="0"/>
              </a:spcBef>
            </a:pPr>
            <a:r>
              <a:rPr lang="cs-CZ" dirty="0" smtClean="0"/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p</a:t>
            </a:r>
            <a:r>
              <a:rPr lang="cs-CZ" baseline="-25000" dirty="0" err="1" smtClean="0">
                <a:solidFill>
                  <a:srgbClr val="FF0000"/>
                </a:solidFill>
              </a:rPr>
              <a:t>h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= h . </a:t>
            </a:r>
            <a:r>
              <a:rPr lang="el-GR" dirty="0" smtClean="0">
                <a:solidFill>
                  <a:srgbClr val="FF0000"/>
                </a:solidFill>
              </a:rPr>
              <a:t>Ρ</a:t>
            </a:r>
            <a:r>
              <a:rPr lang="cs-CZ" dirty="0" smtClean="0">
                <a:solidFill>
                  <a:srgbClr val="FF0000"/>
                </a:solidFill>
              </a:rPr>
              <a:t> . g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ástupný symbol pro obsah 6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h = hloubka kapaliny</a:t>
                </a:r>
              </a:p>
              <a:p>
                <a:r>
                  <a:rPr lang="el-GR" dirty="0" smtClean="0"/>
                  <a:t>Ρ</a:t>
                </a:r>
                <a:r>
                  <a:rPr lang="cs-CZ" dirty="0" smtClean="0"/>
                  <a:t> = hustota kapaliny</a:t>
                </a:r>
              </a:p>
              <a:p>
                <a:r>
                  <a:rPr lang="cs-CZ" dirty="0" smtClean="0"/>
                  <a:t>g = </a:t>
                </a:r>
                <a:r>
                  <a:rPr lang="cs-CZ" dirty="0" smtClean="0"/>
                  <a:t>gravitační konstanta= </a:t>
                </a:r>
                <a:r>
                  <a:rPr lang="cs-CZ" dirty="0" smtClean="0"/>
                  <a:t>asi 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27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9" name="Picture 3" descr="C:\Documents and Settings\Student\Local Settings\Temporary Internet Files\Content.IE5\TTIYBR1Q\MC9002977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95605"/>
            <a:ext cx="1794967" cy="155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Student\Local Settings\Temporary Internet Files\Content.IE5\U9TIWNMA\MC9002524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081943"/>
            <a:ext cx="1803197" cy="107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Student\Local Settings\Temporary Internet Files\Content.IE5\TTIYBR1Q\MC9003539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281" y="4865961"/>
            <a:ext cx="1641775" cy="151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56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Kde je nutné počítat s hydrostatickým tlakem 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potápěči musí přizpůsobit své skafandry hloubce, do které se budou potápět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vodní nádrže musí být u dna širší než u hladiny</a:t>
            </a:r>
            <a:endParaRPr lang="cs-CZ" dirty="0"/>
          </a:p>
        </p:txBody>
      </p:sp>
      <p:pic>
        <p:nvPicPr>
          <p:cNvPr id="5122" name="Picture 2" descr="C:\Documents and Settings\Student\Local Settings\Temporary Internet Files\Content.IE5\TTIYBR1Q\MC900353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03931"/>
            <a:ext cx="1872208" cy="172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Student\Local Settings\Temporary Internet Files\Content.IE5\U9TIWNMA\MC900297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2677359" y="5109617"/>
            <a:ext cx="1373716" cy="1191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Student\Local Settings\Temporary Internet Files\Content.IE5\3RNLJFTX\MC900250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74303"/>
            <a:ext cx="1361038" cy="10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Student\Local Settings\Temporary Internet Files\Content.IE5\3RNLJFTX\MC9002630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00203"/>
            <a:ext cx="2880320" cy="210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33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Zapiš si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hydrostatický </a:t>
            </a:r>
            <a:r>
              <a:rPr lang="cs-CZ" dirty="0" smtClean="0"/>
              <a:t>tlak je </a:t>
            </a:r>
            <a:r>
              <a:rPr lang="cs-CZ" dirty="0" smtClean="0">
                <a:solidFill>
                  <a:srgbClr val="FF0000"/>
                </a:solidFill>
              </a:rPr>
              <a:t>fyzikální veličina</a:t>
            </a:r>
          </a:p>
          <a:p>
            <a:r>
              <a:rPr lang="cs-CZ" dirty="0" smtClean="0"/>
              <a:t>hydrostatický </a:t>
            </a:r>
            <a:r>
              <a:rPr lang="cs-CZ" dirty="0" smtClean="0"/>
              <a:t>tlak je způsobený </a:t>
            </a:r>
            <a:r>
              <a:rPr lang="cs-CZ" dirty="0" smtClean="0">
                <a:solidFill>
                  <a:srgbClr val="FF0000"/>
                </a:solidFill>
              </a:rPr>
              <a:t>gravitační silou kapaliny</a:t>
            </a:r>
          </a:p>
          <a:p>
            <a:r>
              <a:rPr lang="cs-CZ" dirty="0" smtClean="0"/>
              <a:t>značka </a:t>
            </a:r>
            <a:r>
              <a:rPr lang="cs-CZ" dirty="0" smtClean="0"/>
              <a:t>hydrostatického tlaku je </a:t>
            </a:r>
            <a:r>
              <a:rPr lang="cs-CZ" dirty="0" err="1" smtClean="0">
                <a:solidFill>
                  <a:srgbClr val="FF0000"/>
                </a:solidFill>
              </a:rPr>
              <a:t>p</a:t>
            </a:r>
            <a:r>
              <a:rPr lang="cs-CZ" baseline="-25000" dirty="0" err="1" smtClean="0">
                <a:solidFill>
                  <a:srgbClr val="FF0000"/>
                </a:solidFill>
              </a:rPr>
              <a:t>h</a:t>
            </a:r>
            <a:endParaRPr lang="cs-CZ" baseline="-250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vzorec pro výpočet hydrostatického tlaku je 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p</a:t>
            </a:r>
            <a:r>
              <a:rPr lang="cs-CZ" baseline="-25000" dirty="0" err="1" smtClean="0">
                <a:solidFill>
                  <a:srgbClr val="FF0000"/>
                </a:solidFill>
              </a:rPr>
              <a:t>h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= h . </a:t>
            </a:r>
            <a:r>
              <a:rPr lang="el-GR" dirty="0">
                <a:solidFill>
                  <a:srgbClr val="FF0000"/>
                </a:solidFill>
              </a:rPr>
              <a:t>Ρ</a:t>
            </a:r>
            <a:r>
              <a:rPr lang="cs-CZ" dirty="0">
                <a:solidFill>
                  <a:srgbClr val="FF0000"/>
                </a:solidFill>
              </a:rPr>
              <a:t> . </a:t>
            </a:r>
            <a:r>
              <a:rPr lang="cs-CZ" dirty="0" smtClean="0">
                <a:solidFill>
                  <a:srgbClr val="FF0000"/>
                </a:solidFill>
              </a:rPr>
              <a:t>g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hlavní </a:t>
            </a:r>
            <a:r>
              <a:rPr lang="cs-CZ" dirty="0" smtClean="0">
                <a:solidFill>
                  <a:srgbClr val="FF0000"/>
                </a:solidFill>
              </a:rPr>
              <a:t>jednotka </a:t>
            </a:r>
            <a:r>
              <a:rPr lang="cs-CZ" dirty="0" smtClean="0"/>
              <a:t>hydrostatického tlaku </a:t>
            </a:r>
          </a:p>
          <a:p>
            <a:r>
              <a:rPr lang="cs-CZ" dirty="0" smtClean="0"/>
              <a:t>je 1 Pa = pascal</a:t>
            </a:r>
          </a:p>
          <a:p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edlejší </a:t>
            </a:r>
            <a:r>
              <a:rPr lang="cs-CZ" dirty="0" smtClean="0">
                <a:solidFill>
                  <a:srgbClr val="FF0000"/>
                </a:solidFill>
              </a:rPr>
              <a:t>jednotky </a:t>
            </a:r>
            <a:r>
              <a:rPr lang="cs-CZ" dirty="0" smtClean="0"/>
              <a:t>jsou 1hPa, 1kPa, 1 </a:t>
            </a:r>
            <a:r>
              <a:rPr lang="cs-CZ" dirty="0" err="1" smtClean="0"/>
              <a:t>MPa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ydrostatický </a:t>
            </a:r>
            <a:r>
              <a:rPr lang="cs-CZ" dirty="0" smtClean="0"/>
              <a:t>tlak roste s hloubkou kapaliny a s hustotou kapaliny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1549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KONEC PREZENTACE</a:t>
            </a:r>
            <a:endParaRPr lang="cs-CZ" dirty="0"/>
          </a:p>
        </p:txBody>
      </p:sp>
      <p:sp>
        <p:nvSpPr>
          <p:cNvPr id="5" name="Podnadpis 7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POUŽITÉ ZDROJE</a:t>
            </a:r>
          </a:p>
          <a:p>
            <a:r>
              <a:rPr lang="cs-CZ" sz="1800" dirty="0" smtClean="0"/>
              <a:t>Klipart MS Office 2012</a:t>
            </a:r>
          </a:p>
          <a:p>
            <a:r>
              <a:rPr lang="cs-CZ" sz="1800" dirty="0"/>
              <a:t>PASCAL, </a:t>
            </a:r>
            <a:r>
              <a:rPr lang="cs-CZ" sz="1800" dirty="0" err="1"/>
              <a:t>Blaise</a:t>
            </a:r>
            <a:r>
              <a:rPr lang="cs-CZ" sz="1800" dirty="0"/>
              <a:t>. </a:t>
            </a:r>
            <a:r>
              <a:rPr lang="cs-CZ" sz="1800" i="1" dirty="0"/>
              <a:t>http://cs.wikipedia.org/wiki/Blaise_Pascal</a:t>
            </a:r>
            <a:r>
              <a:rPr lang="cs-CZ" sz="1800" dirty="0"/>
              <a:t> [online]. [cit. 29.5.2012]. Dostupný na WWW: &lt;http://cs.wikipedia.org/wiki/</a:t>
            </a:r>
            <a:r>
              <a:rPr lang="cs-CZ" sz="1800" dirty="0" err="1"/>
              <a:t>Blaise_Pascal</a:t>
            </a:r>
            <a:r>
              <a:rPr lang="cs-CZ" sz="1800" dirty="0"/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10723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366</Words>
  <Application>Microsoft Office PowerPoint</Application>
  <PresentationFormat>Předvádění na obrazovce (4:3)</PresentationFormat>
  <Paragraphs>73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HYDROSTATICKÝ  TLAK</vt:lpstr>
      <vt:lpstr>Kde vzniká hydrostatický tlak ?</vt:lpstr>
      <vt:lpstr>Co způsobuje hydrostatický tlak ?</vt:lpstr>
      <vt:lpstr>        HYDROSTATICKÝ TLAK JE FYZIKÁLNÍ VELIČINA</vt:lpstr>
      <vt:lpstr>Jaká je značka hydrostatického tlaku ?</vt:lpstr>
      <vt:lpstr>Jaká je hlavní jednotka hydrostatického tlaku</vt:lpstr>
      <vt:lpstr>Prezentace aplikace PowerPoint</vt:lpstr>
      <vt:lpstr>Na čem závisí hydrostatický tlak</vt:lpstr>
      <vt:lpstr>Jak se hydrostatický tlak vypočítá ?</vt:lpstr>
      <vt:lpstr>Kde je nutné počítat s hydrostatickým tlakem ?</vt:lpstr>
      <vt:lpstr>Zapiš si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Hydrostatický tlak</dc:title>
  <dc:creator>XXX</dc:creator>
  <cp:lastModifiedBy>XXX</cp:lastModifiedBy>
  <cp:revision>22</cp:revision>
  <dcterms:created xsi:type="dcterms:W3CDTF">2012-03-19T16:48:45Z</dcterms:created>
  <dcterms:modified xsi:type="dcterms:W3CDTF">2012-06-06T18:27:30Z</dcterms:modified>
</cp:coreProperties>
</file>