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7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</a:t>
          </a:r>
          <a:r>
            <a:rPr lang="cs-CZ" sz="1500" b="1" baseline="0" dirty="0" smtClean="0"/>
            <a:t>VY_52_INOVACE_32_ </a:t>
          </a:r>
          <a:r>
            <a:rPr lang="cs-CZ" sz="1500" b="1" baseline="0" dirty="0" smtClean="0"/>
            <a:t>FYZIKÁLNÍ VELIČINY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smtClean="0"/>
            <a:t>NÁZEV ŠKOLY</a:t>
          </a:r>
          <a:r>
            <a:rPr lang="cs-CZ" sz="1500" smtClean="0"/>
            <a:t>: </a:t>
          </a:r>
          <a:r>
            <a:rPr lang="cs-CZ" sz="1500" b="1" smtClean="0"/>
            <a:t>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ČAS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2004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C6CAE8-74ED-4A6E-BDED-1A3D2BD5400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8E406B-431D-4F9B-8E72-C28718EE6F8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2D5EB2-D376-4EEC-AF29-7033502744B9}" type="presOf" srcId="{D1D4F407-5343-4D3F-B5B9-D407B03CAEB4}" destId="{D005CE8C-CC26-4C3E-AC11-E15060ECD759}" srcOrd="0" destOrd="0" presId="urn:microsoft.com/office/officeart/2005/8/layout/target3"/>
    <dgm:cxn modelId="{25BB2D02-D206-4AC0-BBB2-2BA4D8CA52D2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4AEB1B-4CA2-4D0C-80A7-04529ECD0337}" type="presOf" srcId="{B651F6E3-6281-48DB-9319-2AEAFDAE7572}" destId="{6BB5E863-4638-4E1D-BFDE-399D028AC4ED}" srcOrd="1" destOrd="0" presId="urn:microsoft.com/office/officeart/2005/8/layout/target3"/>
    <dgm:cxn modelId="{A46B32EC-D164-4B55-87B9-C71CDFF71810}" type="presOf" srcId="{D1B46980-6531-4606-95E6-44980827E919}" destId="{2BE915AB-18AA-4053-B92C-3BFC9ED204BB}" srcOrd="1" destOrd="0" presId="urn:microsoft.com/office/officeart/2005/8/layout/target3"/>
    <dgm:cxn modelId="{989FBCD2-F62A-4290-972F-49E4B7E372E1}" type="presOf" srcId="{D1B46980-6531-4606-95E6-44980827E919}" destId="{6140AFEC-043D-4C43-A2F9-D0F5331DF3A3}" srcOrd="0" destOrd="0" presId="urn:microsoft.com/office/officeart/2005/8/layout/target3"/>
    <dgm:cxn modelId="{8952385F-C34E-4D58-B932-C3D394A2C96D}" type="presOf" srcId="{4C35D32F-0EAB-4CD7-82EE-45574DC2A586}" destId="{8BEBB6EC-1DAA-4CAC-8A25-BC0FCBD5DBD5}" srcOrd="0" destOrd="0" presId="urn:microsoft.com/office/officeart/2005/8/layout/target3"/>
    <dgm:cxn modelId="{278DD3CD-752C-4522-923C-101D86B13327}" type="presOf" srcId="{B651F6E3-6281-48DB-9319-2AEAFDAE7572}" destId="{619D679B-A015-4ECF-8348-D1034C574F40}" srcOrd="0" destOrd="0" presId="urn:microsoft.com/office/officeart/2005/8/layout/target3"/>
    <dgm:cxn modelId="{725E2584-5332-4274-AFF6-7E3EA6098E41}" type="presOf" srcId="{D8197B8C-B260-4A16-BDF4-0947B075E274}" destId="{25B08C86-7E15-44DC-BE7F-FFB55DD49D12}" srcOrd="0" destOrd="0" presId="urn:microsoft.com/office/officeart/2005/8/layout/target3"/>
    <dgm:cxn modelId="{308390BA-9050-4083-8C42-2050E8393B4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FD7AF1-EB2E-4CC7-A2F0-873DE71C1222}" type="presParOf" srcId="{333A1088-737F-45CB-B68E-254E46348037}" destId="{F5ABB229-8D3B-4694-996A-96F23CF14429}" srcOrd="0" destOrd="0" presId="urn:microsoft.com/office/officeart/2005/8/layout/target3"/>
    <dgm:cxn modelId="{2498BEA6-3B27-4B09-8080-C1E966CBDA37}" type="presParOf" srcId="{333A1088-737F-45CB-B68E-254E46348037}" destId="{F41139FD-01EE-4571-8B17-4FB00FC51163}" srcOrd="1" destOrd="0" presId="urn:microsoft.com/office/officeart/2005/8/layout/target3"/>
    <dgm:cxn modelId="{4485F9C2-1D94-4391-A62E-2164489D7017}" type="presParOf" srcId="{333A1088-737F-45CB-B68E-254E46348037}" destId="{D005CE8C-CC26-4C3E-AC11-E15060ECD759}" srcOrd="2" destOrd="0" presId="urn:microsoft.com/office/officeart/2005/8/layout/target3"/>
    <dgm:cxn modelId="{14A26267-85FD-4940-9A7F-CD789CF9A446}" type="presParOf" srcId="{333A1088-737F-45CB-B68E-254E46348037}" destId="{2C702D82-9B77-49B7-9568-BB8EB47C3372}" srcOrd="3" destOrd="0" presId="urn:microsoft.com/office/officeart/2005/8/layout/target3"/>
    <dgm:cxn modelId="{95C8F399-15FA-475A-91D8-A2E84D268A93}" type="presParOf" srcId="{333A1088-737F-45CB-B68E-254E46348037}" destId="{A52A0455-90FF-4808-ABD0-F02540D31D5A}" srcOrd="4" destOrd="0" presId="urn:microsoft.com/office/officeart/2005/8/layout/target3"/>
    <dgm:cxn modelId="{60E82145-6844-4842-B80F-6DB67B37D898}" type="presParOf" srcId="{333A1088-737F-45CB-B68E-254E46348037}" destId="{6140AFEC-043D-4C43-A2F9-D0F5331DF3A3}" srcOrd="5" destOrd="0" presId="urn:microsoft.com/office/officeart/2005/8/layout/target3"/>
    <dgm:cxn modelId="{936A1C29-0018-4A42-8460-7489809D4E23}" type="presParOf" srcId="{333A1088-737F-45CB-B68E-254E46348037}" destId="{9358AC05-5D7D-4327-9F80-1AD486AEA664}" srcOrd="6" destOrd="0" presId="urn:microsoft.com/office/officeart/2005/8/layout/target3"/>
    <dgm:cxn modelId="{D35AFECC-03D5-40C6-860F-75BE1BBC6D3D}" type="presParOf" srcId="{333A1088-737F-45CB-B68E-254E46348037}" destId="{313FC574-E1CD-4FB4-B054-0B805CE0447D}" srcOrd="7" destOrd="0" presId="urn:microsoft.com/office/officeart/2005/8/layout/target3"/>
    <dgm:cxn modelId="{40E8C84D-4668-476F-B916-4B65C5B8C1E9}" type="presParOf" srcId="{333A1088-737F-45CB-B68E-254E46348037}" destId="{619D679B-A015-4ECF-8348-D1034C574F40}" srcOrd="8" destOrd="0" presId="urn:microsoft.com/office/officeart/2005/8/layout/target3"/>
    <dgm:cxn modelId="{FC820249-49AB-4303-B601-261428AD9E6D}" type="presParOf" srcId="{333A1088-737F-45CB-B68E-254E46348037}" destId="{322283A8-4A27-4CDA-BAE3-F381106A9174}" srcOrd="9" destOrd="0" presId="urn:microsoft.com/office/officeart/2005/8/layout/target3"/>
    <dgm:cxn modelId="{9BB417AC-726F-495C-9AD8-B7A248972060}" type="presParOf" srcId="{333A1088-737F-45CB-B68E-254E46348037}" destId="{FFC9F71D-1B4F-4AD9-A4A6-86ADEFC8AF5C}" srcOrd="10" destOrd="0" presId="urn:microsoft.com/office/officeart/2005/8/layout/target3"/>
    <dgm:cxn modelId="{8E45469C-2A52-422B-AF6B-AF72B9B57CFD}" type="presParOf" srcId="{333A1088-737F-45CB-B68E-254E46348037}" destId="{25B08C86-7E15-44DC-BE7F-FFB55DD49D12}" srcOrd="11" destOrd="0" presId="urn:microsoft.com/office/officeart/2005/8/layout/target3"/>
    <dgm:cxn modelId="{2B52B330-8FD5-485A-AF5C-F35703BE5058}" type="presParOf" srcId="{333A1088-737F-45CB-B68E-254E46348037}" destId="{76644BE8-9D7C-4C09-B250-3D10AF48CBB7}" srcOrd="12" destOrd="0" presId="urn:microsoft.com/office/officeart/2005/8/layout/target3"/>
    <dgm:cxn modelId="{90FC1D13-60A2-4492-A4DB-07CFABF3AD65}" type="presParOf" srcId="{333A1088-737F-45CB-B68E-254E46348037}" destId="{EE85B701-7295-41C0-BA7A-34D3756A2AE6}" srcOrd="13" destOrd="0" presId="urn:microsoft.com/office/officeart/2005/8/layout/target3"/>
    <dgm:cxn modelId="{83D8CBAD-349C-4474-8D20-F3FDB50DBAD3}" type="presParOf" srcId="{333A1088-737F-45CB-B68E-254E46348037}" destId="{8BEBB6EC-1DAA-4CAC-8A25-BC0FCBD5DBD5}" srcOrd="14" destOrd="0" presId="urn:microsoft.com/office/officeart/2005/8/layout/target3"/>
    <dgm:cxn modelId="{E92F11DC-CBCC-42C6-8BEC-1E77596F29B1}" type="presParOf" srcId="{333A1088-737F-45CB-B68E-254E46348037}" destId="{AED2198E-93D5-4001-81B4-73124B309672}" srcOrd="15" destOrd="0" presId="urn:microsoft.com/office/officeart/2005/8/layout/target3"/>
    <dgm:cxn modelId="{34900BDD-C8BB-41FF-BED6-4A05A8EEE5F3}" type="presParOf" srcId="{333A1088-737F-45CB-B68E-254E46348037}" destId="{2BE915AB-18AA-4053-B92C-3BFC9ED204BB}" srcOrd="16" destOrd="0" presId="urn:microsoft.com/office/officeart/2005/8/layout/target3"/>
    <dgm:cxn modelId="{4EEC3902-5B03-4A70-9291-44F2ED24C4A3}" type="presParOf" srcId="{333A1088-737F-45CB-B68E-254E46348037}" destId="{6BB5E863-4638-4E1D-BFDE-399D028AC4ED}" srcOrd="17" destOrd="0" presId="urn:microsoft.com/office/officeart/2005/8/layout/target3"/>
    <dgm:cxn modelId="{901B073B-3862-43C4-A9EE-6A279169326D}" type="presParOf" srcId="{333A1088-737F-45CB-B68E-254E46348037}" destId="{5A5FFA88-C948-4069-8E93-59FA12366E83}" srcOrd="18" destOrd="0" presId="urn:microsoft.com/office/officeart/2005/8/layout/target3"/>
    <dgm:cxn modelId="{B1327017-947B-4060-B761-DAE8D25791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NÁZEV ŠKOLY</a:t>
          </a:r>
          <a:r>
            <a:rPr lang="cs-CZ" sz="1500" kern="1200" smtClean="0"/>
            <a:t>: </a:t>
          </a:r>
          <a:r>
            <a:rPr lang="cs-CZ" sz="1500" b="1" kern="1200" smtClean="0"/>
            <a:t>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</a:t>
          </a:r>
          <a:r>
            <a:rPr lang="cs-CZ" sz="1500" b="1" kern="1200" baseline="0" dirty="0" smtClean="0"/>
            <a:t>VY_52_INOVACE_32_ </a:t>
          </a:r>
          <a:r>
            <a:rPr lang="cs-CZ" sz="1500" b="1" kern="1200" baseline="0" dirty="0" smtClean="0"/>
            <a:t>FYZIKÁLNÍ VELIČINY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ČAS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511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29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965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5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558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620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129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345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016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662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030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97315-91F9-403E-BDA7-CF03E7E2ADFB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C32E5-9441-424F-95B7-6D3F044DB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237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yzik%C3%A1ln%C3%AD_veli%C4%8Dina" TargetMode="External"/><Relationship Id="rId2" Type="http://schemas.openxmlformats.org/officeDocument/2006/relationships/slideLayout" Target="../slideLayouts/slideLayout5.xml"/><Relationship Id="rId1" Type="http://schemas.openxmlformats.org/officeDocument/2006/relationships/tags" Target="../tags/tag1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ropick%C3%BD_rok" TargetMode="External"/><Relationship Id="rId3" Type="http://schemas.openxmlformats.org/officeDocument/2006/relationships/hyperlink" Target="http://cs.wikipedia.org/wiki/Den" TargetMode="External"/><Relationship Id="rId7" Type="http://schemas.openxmlformats.org/officeDocument/2006/relationships/hyperlink" Target="http://cs.wikipedia.org/wiki/P%C5%99estupn%C3%BD_rok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openxmlformats.org/officeDocument/2006/relationships/hyperlink" Target="http://cs.wikipedia.org/wiki/Rok" TargetMode="External"/><Relationship Id="rId5" Type="http://schemas.openxmlformats.org/officeDocument/2006/relationships/hyperlink" Target="http://cs.wikipedia.org/wiki/Kalend%C3%A1%C5%99n%C3%AD_m%C4%9Bs%C3%ADc" TargetMode="External"/><Relationship Id="rId10" Type="http://schemas.openxmlformats.org/officeDocument/2006/relationships/image" Target="../media/image12.png"/><Relationship Id="rId4" Type="http://schemas.openxmlformats.org/officeDocument/2006/relationships/hyperlink" Target="http://cs.wikipedia.org/wiki/T%C3%BDden" TargetMode="External"/><Relationship Id="rId9" Type="http://schemas.openxmlformats.org/officeDocument/2006/relationships/hyperlink" Target="http://cs.wikipedia.org/wiki/Generace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Fyzik%C3%A1ln%C3%AD_veli%C4%8Dina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51492722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s-CZ" b="1" dirty="0" smtClean="0"/>
              <a:t>                               ČAS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7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0726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606868"/>
              </p:ext>
            </p:extLst>
          </p:nvPr>
        </p:nvGraphicFramePr>
        <p:xfrm>
          <a:off x="457200" y="1600200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 únor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fyzikální veličinou čas, s jednotkami, </a:t>
                      </a:r>
                    </a:p>
                    <a:p>
                      <a:r>
                        <a:rPr lang="cs-CZ" sz="1800" dirty="0" smtClean="0"/>
                        <a:t>s přístroji na měření </a:t>
                      </a:r>
                      <a:r>
                        <a:rPr lang="cs-CZ" sz="1800" dirty="0" smtClean="0"/>
                        <a:t>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446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15848" y="4797152"/>
            <a:ext cx="8229600" cy="1143000"/>
          </a:xfrm>
        </p:spPr>
        <p:txBody>
          <a:bodyPr/>
          <a:lstStyle/>
          <a:p>
            <a:r>
              <a:rPr lang="cs-CZ" sz="6000" dirty="0" smtClean="0"/>
              <a:t>ČAS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U9TIWNMA\MP9004309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111" y="2186483"/>
            <a:ext cx="2088232" cy="284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tudent\Local Settings\Temporary Internet Files\Content.IE5\3RNLJFTX\MP9004006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9423"/>
            <a:ext cx="3456614" cy="2303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tudent\Local Settings\Temporary Internet Files\Content.IE5\N5PIK6OH\MP9004006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313159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6652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17"/>
    </mc:Choice>
    <mc:Fallback xmlns="">
      <p:transition spd="slow" advTm="451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čas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čas je fyzikální veličina  </a:t>
            </a:r>
            <a:r>
              <a:rPr lang="cs-CZ" dirty="0" smtClean="0">
                <a:solidFill>
                  <a:srgbClr val="FF0000"/>
                </a:solidFill>
              </a:rPr>
              <a:t>FV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Čas</a:t>
            </a:r>
            <a:r>
              <a:rPr lang="cs-CZ" dirty="0" smtClean="0"/>
              <a:t> </a:t>
            </a:r>
            <a:r>
              <a:rPr lang="cs-CZ" dirty="0"/>
              <a:t>je </a:t>
            </a:r>
            <a:r>
              <a:rPr lang="cs-CZ" dirty="0">
                <a:hlinkClick r:id="rId3" action="ppaction://hlinkfile" tooltip="Fyzikální veličina"/>
              </a:rPr>
              <a:t>fyzikální veličina</a:t>
            </a:r>
            <a:r>
              <a:rPr lang="cs-CZ" dirty="0"/>
              <a:t>, která vyjadřuje dobu trvání děje, nebo okamžik (umístění dané události) v časové škále</a:t>
            </a:r>
            <a:r>
              <a:rPr lang="cs-CZ" dirty="0" smtClean="0"/>
              <a:t>..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Documents and Settings\Student\Local Settings\Temporary Internet Files\Content.IE5\TTIYBR1Q\MP9004308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01008"/>
            <a:ext cx="3491880" cy="232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5842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08"/>
    </mc:Choice>
    <mc:Fallback xmlns="">
      <p:transition spd="slow" advTm="9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Značka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         t</a:t>
            </a:r>
          </a:p>
          <a:p>
            <a:pPr marL="3657600" lvl="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sz="2800" dirty="0" smtClean="0">
                <a:solidFill>
                  <a:srgbClr val="00B050"/>
                </a:solidFill>
              </a:rPr>
              <a:t>t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/>
          </a:p>
          <a:p>
            <a:r>
              <a:rPr lang="cs-CZ" dirty="0" smtClean="0"/>
              <a:t>značka času je         t   </a:t>
            </a:r>
          </a:p>
          <a:p>
            <a:endParaRPr lang="cs-CZ" dirty="0"/>
          </a:p>
          <a:p>
            <a:pPr marL="3657600" lvl="8" indent="0">
              <a:buNone/>
            </a:pPr>
            <a:r>
              <a:rPr lang="cs-CZ" sz="3200" dirty="0" smtClean="0">
                <a:solidFill>
                  <a:srgbClr val="00B0F0"/>
                </a:solidFill>
              </a:rPr>
              <a:t>                                        t</a:t>
            </a:r>
          </a:p>
          <a:p>
            <a:pPr marL="1828800" lvl="4" indent="0">
              <a:buNone/>
            </a:pPr>
            <a:r>
              <a:rPr lang="cs-CZ" sz="7100" dirty="0" smtClean="0">
                <a:solidFill>
                  <a:schemeClr val="accent6">
                    <a:lumMod val="75000"/>
                  </a:schemeClr>
                </a:solidFill>
              </a:rPr>
              <a:t>t</a:t>
            </a:r>
          </a:p>
          <a:p>
            <a:pPr lvl="4"/>
            <a:endParaRPr lang="cs-CZ" dirty="0"/>
          </a:p>
          <a:p>
            <a:pPr marL="1828800" lvl="4" indent="0">
              <a:buNone/>
            </a:pPr>
            <a:r>
              <a:rPr lang="cs-CZ" dirty="0" smtClean="0"/>
              <a:t>                                         </a:t>
            </a:r>
            <a:r>
              <a:rPr lang="cs-CZ" sz="2800" dirty="0" smtClean="0">
                <a:solidFill>
                  <a:srgbClr val="7030A0"/>
                </a:solidFill>
              </a:rPr>
              <a:t>t</a:t>
            </a:r>
            <a:endParaRPr lang="cs-CZ" dirty="0" smtClean="0">
              <a:solidFill>
                <a:srgbClr val="7030A0"/>
              </a:solidFill>
            </a:endParaRPr>
          </a:p>
        </p:txBody>
      </p:sp>
      <p:pic>
        <p:nvPicPr>
          <p:cNvPr id="2050" name="Picture 2" descr="C:\Documents and Settings\Student\Local Settings\Temporary Internet Files\Content.IE5\3RNLJFTX\MP9004385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552555"/>
            <a:ext cx="2131904" cy="1599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73703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1"/>
    </mc:Choice>
    <mc:Fallback xmlns="">
      <p:transition spd="slow" advTm="6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času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200" b="1" dirty="0" smtClean="0"/>
              <a:t>hlavní jednotka času</a:t>
            </a:r>
          </a:p>
          <a:p>
            <a:endParaRPr lang="cs-CZ" sz="2400" b="1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1 sekunda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200" b="1" dirty="0" smtClean="0"/>
              <a:t>vedlejší jednotky</a:t>
            </a:r>
          </a:p>
          <a:p>
            <a:r>
              <a:rPr lang="cs-CZ" dirty="0" smtClean="0"/>
              <a:t>1 minuta</a:t>
            </a:r>
          </a:p>
          <a:p>
            <a:r>
              <a:rPr lang="cs-CZ" dirty="0" smtClean="0"/>
              <a:t>1 hodina</a:t>
            </a:r>
          </a:p>
          <a:p>
            <a:r>
              <a:rPr lang="cs-CZ" dirty="0" smtClean="0"/>
              <a:t>1 den</a:t>
            </a:r>
          </a:p>
          <a:p>
            <a:r>
              <a:rPr lang="cs-CZ" dirty="0" smtClean="0"/>
              <a:t>1 týden</a:t>
            </a:r>
          </a:p>
          <a:p>
            <a:r>
              <a:rPr lang="cs-CZ" dirty="0" smtClean="0"/>
              <a:t>1 měsíc</a:t>
            </a:r>
          </a:p>
          <a:p>
            <a:r>
              <a:rPr lang="cs-CZ" dirty="0" smtClean="0"/>
              <a:t>1 rok</a:t>
            </a:r>
          </a:p>
          <a:p>
            <a:r>
              <a:rPr lang="cs-CZ" dirty="0" smtClean="0"/>
              <a:t>1 století</a:t>
            </a:r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25207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90"/>
    </mc:Choice>
    <mc:Fallback xmlns="">
      <p:transition spd="slow" advTm="18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Značky jednotek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	1 sekunda                      1 s</a:t>
            </a:r>
          </a:p>
          <a:p>
            <a:r>
              <a:rPr lang="cs-CZ" dirty="0" smtClean="0"/>
              <a:t>      1 minuta			 1 min</a:t>
            </a:r>
          </a:p>
          <a:p>
            <a:r>
              <a:rPr lang="cs-CZ" dirty="0" smtClean="0"/>
              <a:t>      1 hodina                         1 h								</a:t>
            </a:r>
            <a:endParaRPr lang="cs-CZ" dirty="0"/>
          </a:p>
        </p:txBody>
      </p:sp>
      <p:pic>
        <p:nvPicPr>
          <p:cNvPr id="3075" name="Picture 3" descr="C:\Documents and Settings\Student\Local Settings\Temporary Internet Files\Content.IE5\3RNLJFTX\MP9002895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01008"/>
            <a:ext cx="2215504" cy="284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88018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87"/>
    </mc:Choice>
    <mc:Fallback xmlns="">
      <p:transition spd="slow" advTm="6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Převody jednotek času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1 minuta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1 hodina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1 hodina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 60 sekund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=  60 minut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=  3600 sekund</a:t>
            </a:r>
            <a:endParaRPr lang="cs-CZ" dirty="0"/>
          </a:p>
        </p:txBody>
      </p:sp>
      <p:pic>
        <p:nvPicPr>
          <p:cNvPr id="3074" name="Picture 2" descr="C:\Documents and Settings\Student\Local Settings\Temporary Internet Files\Content.IE5\N5PIK6OH\MP9004030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24944"/>
            <a:ext cx="1760624" cy="11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Student\Local Settings\Temporary Internet Files\Content.IE5\U9TIWNMA\MP9004031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941167"/>
            <a:ext cx="2308634" cy="154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0869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71"/>
    </mc:Choice>
    <mc:Fallback xmlns="">
      <p:transition spd="slow" advTm="141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0,25 h</a:t>
            </a:r>
          </a:p>
          <a:p>
            <a:pPr marL="0" indent="0">
              <a:buNone/>
            </a:pPr>
            <a:r>
              <a:rPr lang="cs-CZ" dirty="0" smtClean="0"/>
              <a:t>                                    0,5   h</a:t>
            </a:r>
          </a:p>
          <a:p>
            <a:pPr marL="0" indent="0">
              <a:buNone/>
            </a:pPr>
            <a:r>
              <a:rPr lang="cs-CZ" dirty="0" smtClean="0"/>
              <a:t>                                    0,75 h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0,25 min</a:t>
            </a:r>
          </a:p>
          <a:p>
            <a:pPr marL="0" indent="0">
              <a:buNone/>
            </a:pPr>
            <a:r>
              <a:rPr lang="cs-CZ" dirty="0" smtClean="0"/>
              <a:t>                               0,5   min</a:t>
            </a:r>
          </a:p>
          <a:p>
            <a:pPr marL="0" indent="0">
              <a:buNone/>
            </a:pPr>
            <a:r>
              <a:rPr lang="cs-CZ" dirty="0" smtClean="0"/>
              <a:t>                               0,75 min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15 min</a:t>
            </a:r>
          </a:p>
          <a:p>
            <a:pPr marL="0" indent="0">
              <a:buNone/>
            </a:pPr>
            <a:r>
              <a:rPr lang="cs-CZ" dirty="0" smtClean="0"/>
              <a:t>= 30 min</a:t>
            </a:r>
          </a:p>
          <a:p>
            <a:pPr marL="0" indent="0">
              <a:buNone/>
            </a:pPr>
            <a:r>
              <a:rPr lang="cs-CZ" dirty="0" smtClean="0"/>
              <a:t>= 45 min</a:t>
            </a:r>
          </a:p>
          <a:p>
            <a:pPr marL="0" indent="0">
              <a:buNone/>
            </a:pPr>
            <a:r>
              <a:rPr lang="cs-CZ" dirty="0" smtClean="0"/>
              <a:t>= 15 s</a:t>
            </a:r>
          </a:p>
          <a:p>
            <a:pPr marL="0" indent="0">
              <a:buNone/>
            </a:pPr>
            <a:r>
              <a:rPr lang="cs-CZ" dirty="0" smtClean="0"/>
              <a:t>= 30 s</a:t>
            </a:r>
          </a:p>
          <a:p>
            <a:pPr marL="0" indent="0">
              <a:buNone/>
            </a:pPr>
            <a:r>
              <a:rPr lang="cs-CZ" dirty="0" smtClean="0"/>
              <a:t>= 45 s</a:t>
            </a:r>
            <a:endParaRPr lang="cs-CZ" dirty="0"/>
          </a:p>
        </p:txBody>
      </p:sp>
      <p:pic>
        <p:nvPicPr>
          <p:cNvPr id="4098" name="Picture 2" descr="C:\Documents and Settings\Student\Local Settings\Temporary Internet Files\Content.IE5\N5PIK6OH\MP9004389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2448272" cy="2503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Student\Local Settings\Temporary Internet Files\Content.IE5\U9TIWNMA\MP9004340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019773" y="3853435"/>
            <a:ext cx="2540259" cy="1691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16600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95"/>
    </mc:Choice>
    <mc:Fallback xmlns="">
      <p:transition spd="slow" advTm="10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čas měříme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čas měříme hodinami  :</a:t>
            </a:r>
          </a:p>
          <a:p>
            <a:r>
              <a:rPr lang="cs-CZ" dirty="0" smtClean="0"/>
              <a:t> slunečními</a:t>
            </a:r>
          </a:p>
          <a:p>
            <a:r>
              <a:rPr lang="cs-CZ" dirty="0" smtClean="0"/>
              <a:t> kyvadlovými</a:t>
            </a:r>
          </a:p>
          <a:p>
            <a:r>
              <a:rPr lang="cs-CZ" dirty="0" smtClean="0"/>
              <a:t> ručičkovými</a:t>
            </a:r>
          </a:p>
          <a:p>
            <a:r>
              <a:rPr lang="cs-CZ" dirty="0" smtClean="0"/>
              <a:t> </a:t>
            </a:r>
            <a:r>
              <a:rPr lang="cs-CZ" dirty="0" smtClean="0"/>
              <a:t>digitálními</a:t>
            </a:r>
          </a:p>
          <a:p>
            <a:r>
              <a:rPr lang="cs-CZ" dirty="0" smtClean="0"/>
              <a:t>a jinými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65627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3"/>
    </mc:Choice>
    <mc:Fallback xmlns="">
      <p:transition spd="slow" advTm="2593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2320455"/>
              </p:ext>
            </p:extLst>
          </p:nvPr>
        </p:nvGraphicFramePr>
        <p:xfrm>
          <a:off x="395536" y="1326790"/>
          <a:ext cx="8424936" cy="4882896"/>
        </p:xfrm>
        <a:graphic>
          <a:graphicData uri="http://schemas.openxmlformats.org/drawingml/2006/table">
            <a:tbl>
              <a:tblPr/>
              <a:tblGrid>
                <a:gridCol w="2743200"/>
                <a:gridCol w="5260032"/>
                <a:gridCol w="421704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hlinkClick r:id="rId3"/>
                        </a:rPr>
                        <a:t>Den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24 hodin, 86 400 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hlinkClick r:id="rId4"/>
                        </a:rPr>
                        <a:t>Týden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7 dní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hlinkClick r:id="rId5"/>
                        </a:rPr>
                        <a:t>Měsíc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28 až 31 dní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hlinkClick r:id="rId6"/>
                        </a:rPr>
                        <a:t>Rok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12 měsíců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71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hlinkClick r:id="rId6"/>
                        </a:rPr>
                        <a:t>Rok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52 týdnů + den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T>
                      <a:noFill/>
                    </a:lnT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</a:rPr>
                        <a:t>Obyčejný </a:t>
                      </a:r>
                      <a:r>
                        <a:rPr lang="cs-CZ" sz="1800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hlinkClick r:id="rId6"/>
                        </a:rPr>
                        <a:t>rok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365 dní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hlinkClick r:id="rId7"/>
                        </a:rPr>
                        <a:t>Přestupný rok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366 dní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hlinkClick r:id="rId8"/>
                        </a:rPr>
                        <a:t>Tropický rok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365,24219 dní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</a:rPr>
                        <a:t>Desetiletí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10 let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hlinkClick r:id="rId9"/>
                        </a:rPr>
                        <a:t>Generace</a:t>
                      </a:r>
                      <a:endParaRPr lang="cs-CZ" sz="1200"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25 až 30 let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</a:rPr>
                        <a:t>Století</a:t>
                      </a:r>
                      <a:endParaRPr lang="cs-CZ" sz="1200"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100 let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</a:rPr>
                        <a:t>Tisíciletí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1000 let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7452320" y="2852936"/>
            <a:ext cx="1512168" cy="20882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Student\Local Settings\Temporary Internet Files\Content.IE5\U9TIWNMA\MC900441431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565920"/>
            <a:ext cx="2404636" cy="2404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3838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46"/>
    </mc:Choice>
    <mc:Fallback xmlns="">
      <p:transition spd="slow" advTm="14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čas zapisujeme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někdy zapisujeme čas v několika jednotkách současně – například </a:t>
            </a:r>
            <a:r>
              <a:rPr lang="cs-CZ" dirty="0" smtClean="0">
                <a:solidFill>
                  <a:srgbClr val="FF0000"/>
                </a:solidFill>
              </a:rPr>
              <a:t>t = 1 h 15 min</a:t>
            </a:r>
          </a:p>
          <a:p>
            <a:r>
              <a:rPr lang="cs-CZ" dirty="0" smtClean="0"/>
              <a:t>můžeme to zkrátit </a:t>
            </a:r>
            <a:r>
              <a:rPr lang="cs-CZ" dirty="0" smtClean="0">
                <a:solidFill>
                  <a:srgbClr val="FF0000"/>
                </a:solidFill>
              </a:rPr>
              <a:t>1:15 h</a:t>
            </a:r>
          </a:p>
          <a:p>
            <a:r>
              <a:rPr lang="cs-CZ" dirty="0" smtClean="0"/>
              <a:t>výsledky závodů  jsou : 2h 31min  24,1s a zapisují se </a:t>
            </a:r>
            <a:r>
              <a:rPr lang="cs-CZ" dirty="0" smtClean="0">
                <a:solidFill>
                  <a:srgbClr val="FF0000"/>
                </a:solidFill>
              </a:rPr>
              <a:t>2:31:24,1 h</a:t>
            </a:r>
          </a:p>
          <a:p>
            <a:r>
              <a:rPr lang="cs-CZ" dirty="0" smtClean="0"/>
              <a:t>v jízdních řádech se k oddělení hodin a minut používá místo dvojtečky tečka t = 5.37 </a:t>
            </a:r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69144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400"/>
    </mc:Choice>
    <mc:Fallback xmlns="">
      <p:transition spd="slow" advTm="24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Zapiš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čas je </a:t>
            </a:r>
            <a:r>
              <a:rPr lang="cs-CZ" dirty="0" smtClean="0">
                <a:solidFill>
                  <a:srgbClr val="FF0000"/>
                </a:solidFill>
              </a:rPr>
              <a:t>fyzikální veličina</a:t>
            </a:r>
          </a:p>
          <a:p>
            <a:r>
              <a:rPr lang="cs-CZ" dirty="0" smtClean="0"/>
              <a:t>značka je 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smtClean="0"/>
              <a:t>hlavní jednotka je </a:t>
            </a:r>
            <a:r>
              <a:rPr lang="cs-CZ" dirty="0" smtClean="0">
                <a:solidFill>
                  <a:srgbClr val="FF0000"/>
                </a:solidFill>
              </a:rPr>
              <a:t>1 sekunda</a:t>
            </a:r>
          </a:p>
          <a:p>
            <a:r>
              <a:rPr lang="cs-CZ" dirty="0" smtClean="0"/>
              <a:t>vedlejší jednotky jsou </a:t>
            </a:r>
            <a:r>
              <a:rPr lang="cs-CZ" dirty="0" smtClean="0">
                <a:solidFill>
                  <a:srgbClr val="FF0000"/>
                </a:solidFill>
              </a:rPr>
              <a:t>minuta , hodina, den</a:t>
            </a:r>
            <a:r>
              <a:rPr lang="cs-CZ" dirty="0" smtClean="0"/>
              <a:t>….</a:t>
            </a:r>
          </a:p>
          <a:p>
            <a:r>
              <a:rPr lang="cs-CZ" dirty="0" smtClean="0"/>
              <a:t>čas se měří </a:t>
            </a:r>
            <a:r>
              <a:rPr lang="cs-CZ" dirty="0" smtClean="0">
                <a:solidFill>
                  <a:srgbClr val="FF0000"/>
                </a:solidFill>
              </a:rPr>
              <a:t>hodinami</a:t>
            </a:r>
          </a:p>
          <a:p>
            <a:endParaRPr lang="cs-CZ" dirty="0"/>
          </a:p>
        </p:txBody>
      </p:sp>
      <p:pic>
        <p:nvPicPr>
          <p:cNvPr id="2050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882" y="836712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4560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50"/>
    </mc:Choice>
    <mc:Fallback xmlns="">
      <p:transition spd="slow" advTm="42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1259632" y="4293096"/>
            <a:ext cx="6400800" cy="1752600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/>
              <a:t>POUŽITÉ ZDROJE</a:t>
            </a:r>
          </a:p>
          <a:p>
            <a:pPr algn="l"/>
            <a:r>
              <a:rPr lang="cs-CZ" dirty="0"/>
              <a:t>Klipart MS Office </a:t>
            </a:r>
            <a:r>
              <a:rPr lang="cs-CZ" dirty="0" smtClean="0"/>
              <a:t>2010</a:t>
            </a:r>
          </a:p>
          <a:p>
            <a:pPr algn="l"/>
            <a:r>
              <a:rPr lang="cs-CZ" dirty="0">
                <a:hlinkClick r:id="rId2"/>
              </a:rPr>
              <a:t>http</a:t>
            </a:r>
            <a:r>
              <a:rPr lang="cs-CZ">
                <a:hlinkClick r:id="rId2"/>
              </a:rPr>
              <a:t>://</a:t>
            </a:r>
            <a:r>
              <a:rPr lang="cs-CZ" smtClean="0">
                <a:hlinkClick r:id="rId2"/>
              </a:rPr>
              <a:t>cs.wikipedia.org/wiki/Fyzik%C3%A1ln%C3%AD_veli%C4%8Dina</a:t>
            </a:r>
            <a:endParaRPr lang="cs-CZ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71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2.3|1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1.7|1.9|1.6|1.7|1.3|1|1.2|2.2|1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1.4|1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2.5|3.1|2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|3.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5.5|6.3|5.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5.7|5.1|7.6|7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348</Words>
  <Application>Microsoft Office PowerPoint</Application>
  <PresentationFormat>Předvádění na obrazovce (4:3)</PresentationFormat>
  <Paragraphs>124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ČAS</vt:lpstr>
      <vt:lpstr>Co je to čas</vt:lpstr>
      <vt:lpstr>Značka času</vt:lpstr>
      <vt:lpstr>Jednotky času</vt:lpstr>
      <vt:lpstr>Značky jednotek</vt:lpstr>
      <vt:lpstr>Převody jednotek času</vt:lpstr>
      <vt:lpstr>důležité</vt:lpstr>
      <vt:lpstr>Čím čas měříme</vt:lpstr>
      <vt:lpstr>zajímavosti</vt:lpstr>
      <vt:lpstr>Jak čas zapisujeme</vt:lpstr>
      <vt:lpstr>Zapiš si</vt:lpstr>
      <vt:lpstr>KONEC PREZENTACE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XXX</dc:creator>
  <cp:lastModifiedBy>XXX</cp:lastModifiedBy>
  <cp:revision>21</cp:revision>
  <dcterms:created xsi:type="dcterms:W3CDTF">2012-03-07T18:43:23Z</dcterms:created>
  <dcterms:modified xsi:type="dcterms:W3CDTF">2012-06-06T18:47:25Z</dcterms:modified>
</cp:coreProperties>
</file>