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63" r:id="rId6"/>
    <p:sldId id="264" r:id="rId7"/>
    <p:sldId id="265" r:id="rId8"/>
    <p:sldId id="258" r:id="rId9"/>
    <p:sldId id="259" r:id="rId10"/>
    <p:sldId id="260" r:id="rId11"/>
    <p:sldId id="261" r:id="rId12"/>
    <p:sldId id="262" r:id="rId13"/>
    <p:sldId id="267" r:id="rId14"/>
    <p:sldId id="266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1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500" b="1" dirty="0" smtClean="0"/>
            <a:t>NÁZEV</a:t>
          </a:r>
          <a:r>
            <a:rPr lang="cs-CZ" sz="1500" b="1" smtClean="0"/>
            <a:t>:</a:t>
          </a:r>
          <a:r>
            <a:rPr lang="cs-CZ" sz="1600" baseline="0" smtClean="0"/>
            <a:t> </a:t>
          </a:r>
          <a:r>
            <a:rPr lang="cs-CZ" sz="1500" b="1" baseline="0" smtClean="0"/>
            <a:t>VY_52_INOVACE_35_FYZIKÁLNÍ </a:t>
          </a:r>
          <a:r>
            <a:rPr lang="cs-CZ" sz="1500" b="1" baseline="0" dirty="0" smtClean="0"/>
            <a:t>VELIČINY</a:t>
          </a:r>
          <a:endParaRPr lang="cs-CZ" sz="1500" b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500" b="1" smtClean="0"/>
            <a:t>NÁZEV ŠKOLY</a:t>
          </a:r>
          <a:r>
            <a:rPr lang="cs-CZ" sz="1500" smtClean="0"/>
            <a:t>: </a:t>
          </a:r>
          <a:r>
            <a:rPr lang="cs-CZ" sz="1500" b="1" smtClean="0"/>
            <a:t>Základní škola a Mateřská škola Osoblaha, příspěvková organizace</a:t>
          </a:r>
          <a:endParaRPr lang="cs-CZ" sz="1500" b="1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500" b="1" dirty="0" smtClean="0"/>
            <a:t>AUTOR:  Mgr. Milada </a:t>
          </a:r>
          <a:r>
            <a:rPr lang="cs-CZ" sz="1500" b="1" dirty="0" err="1" smtClean="0"/>
            <a:t>Zetelová</a:t>
          </a:r>
          <a:endParaRPr lang="cs-CZ" sz="15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b="1" dirty="0" smtClean="0"/>
            <a:t>TEMA: TEPLOTA</a:t>
          </a:r>
          <a:endParaRPr lang="cs-CZ" sz="15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500" b="1" dirty="0" smtClean="0"/>
            <a:t>ČÍSLO PROJEKTU: CZ.1.07/1.4.00/21.0816</a:t>
          </a:r>
          <a:endParaRPr lang="cs-CZ" sz="15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CE929CB-8654-4A38-A8DB-162370D2CEAE}" type="presOf" srcId="{D8197B8C-B260-4A16-BDF4-0947B075E274}" destId="{5A5FFA88-C948-4069-8E93-59FA12366E83}" srcOrd="1" destOrd="0" presId="urn:microsoft.com/office/officeart/2005/8/layout/target3"/>
    <dgm:cxn modelId="{AAD4B79E-6D36-492D-8069-6B703E7A5D1E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9D4CF51-3714-42B7-94DB-243BB65DEEF6}" type="presOf" srcId="{4C35D32F-0EAB-4CD7-82EE-45574DC2A586}" destId="{890E4F0B-2866-4A3F-A3C7-2A14B1797930}" srcOrd="1" destOrd="0" presId="urn:microsoft.com/office/officeart/2005/8/layout/target3"/>
    <dgm:cxn modelId="{27A1E306-527F-47FD-8ED1-AA84BA48FF00}" type="presOf" srcId="{B651F6E3-6281-48DB-9319-2AEAFDAE7572}" destId="{6BB5E863-4638-4E1D-BFDE-399D028AC4ED}" srcOrd="1" destOrd="0" presId="urn:microsoft.com/office/officeart/2005/8/layout/target3"/>
    <dgm:cxn modelId="{32950127-9634-4FEF-B66D-CF4A2F4E242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96B0513-BBFC-469B-B204-496B60AF87D6}" type="presOf" srcId="{D1D4F407-5343-4D3F-B5B9-D407B03CAEB4}" destId="{D005CE8C-CC26-4C3E-AC11-E15060ECD759}" srcOrd="0" destOrd="0" presId="urn:microsoft.com/office/officeart/2005/8/layout/target3"/>
    <dgm:cxn modelId="{31B8AA41-F66D-4C47-835E-E8A3D07C7B9E}" type="presOf" srcId="{D1B46980-6531-4606-95E6-44980827E919}" destId="{6140AFEC-043D-4C43-A2F9-D0F5331DF3A3}" srcOrd="0" destOrd="0" presId="urn:microsoft.com/office/officeart/2005/8/layout/target3"/>
    <dgm:cxn modelId="{E2BDCEA6-BFA1-439E-9AFF-B7DB803F2EF7}" type="presOf" srcId="{D1B46980-6531-4606-95E6-44980827E919}" destId="{2BE915AB-18AA-4053-B92C-3BFC9ED204BB}" srcOrd="1" destOrd="0" presId="urn:microsoft.com/office/officeart/2005/8/layout/target3"/>
    <dgm:cxn modelId="{8C9D8799-A376-4F0B-BA51-6FBCB0735091}" type="presOf" srcId="{B651F6E3-6281-48DB-9319-2AEAFDAE7572}" destId="{619D679B-A015-4ECF-8348-D1034C574F40}" srcOrd="0" destOrd="0" presId="urn:microsoft.com/office/officeart/2005/8/layout/target3"/>
    <dgm:cxn modelId="{2E694D38-26FB-4981-A74C-251BBC3CB87E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39BC0AB-B168-4DB5-A609-EB14AFA71B55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7F83709-4E48-4B51-A581-E7C71C30830B}" type="presParOf" srcId="{333A1088-737F-45CB-B68E-254E46348037}" destId="{F5ABB229-8D3B-4694-996A-96F23CF14429}" srcOrd="0" destOrd="0" presId="urn:microsoft.com/office/officeart/2005/8/layout/target3"/>
    <dgm:cxn modelId="{FB547CEB-2603-46D7-942A-3B4773EB6FA0}" type="presParOf" srcId="{333A1088-737F-45CB-B68E-254E46348037}" destId="{F41139FD-01EE-4571-8B17-4FB00FC51163}" srcOrd="1" destOrd="0" presId="urn:microsoft.com/office/officeart/2005/8/layout/target3"/>
    <dgm:cxn modelId="{030BFE7E-2780-4D01-A94B-1BD668F7D54C}" type="presParOf" srcId="{333A1088-737F-45CB-B68E-254E46348037}" destId="{D005CE8C-CC26-4C3E-AC11-E15060ECD759}" srcOrd="2" destOrd="0" presId="urn:microsoft.com/office/officeart/2005/8/layout/target3"/>
    <dgm:cxn modelId="{BC31C75F-01DC-44AC-B999-56D1059BF6C7}" type="presParOf" srcId="{333A1088-737F-45CB-B68E-254E46348037}" destId="{2C702D82-9B77-49B7-9568-BB8EB47C3372}" srcOrd="3" destOrd="0" presId="urn:microsoft.com/office/officeart/2005/8/layout/target3"/>
    <dgm:cxn modelId="{DC5D0D9C-852E-40D2-81F8-4AAC12B5F91C}" type="presParOf" srcId="{333A1088-737F-45CB-B68E-254E46348037}" destId="{A52A0455-90FF-4808-ABD0-F02540D31D5A}" srcOrd="4" destOrd="0" presId="urn:microsoft.com/office/officeart/2005/8/layout/target3"/>
    <dgm:cxn modelId="{6EB5F81B-011D-4823-AC9E-B6BA8564F37C}" type="presParOf" srcId="{333A1088-737F-45CB-B68E-254E46348037}" destId="{6140AFEC-043D-4C43-A2F9-D0F5331DF3A3}" srcOrd="5" destOrd="0" presId="urn:microsoft.com/office/officeart/2005/8/layout/target3"/>
    <dgm:cxn modelId="{DA86F3E8-32FE-457B-8923-62C22F61636C}" type="presParOf" srcId="{333A1088-737F-45CB-B68E-254E46348037}" destId="{9358AC05-5D7D-4327-9F80-1AD486AEA664}" srcOrd="6" destOrd="0" presId="urn:microsoft.com/office/officeart/2005/8/layout/target3"/>
    <dgm:cxn modelId="{59D16018-C5A5-44DB-8B04-FC73CBED3AFF}" type="presParOf" srcId="{333A1088-737F-45CB-B68E-254E46348037}" destId="{313FC574-E1CD-4FB4-B054-0B805CE0447D}" srcOrd="7" destOrd="0" presId="urn:microsoft.com/office/officeart/2005/8/layout/target3"/>
    <dgm:cxn modelId="{4D6C4923-D61C-4298-BC9C-565CE3B980DE}" type="presParOf" srcId="{333A1088-737F-45CB-B68E-254E46348037}" destId="{619D679B-A015-4ECF-8348-D1034C574F40}" srcOrd="8" destOrd="0" presId="urn:microsoft.com/office/officeart/2005/8/layout/target3"/>
    <dgm:cxn modelId="{8A01C228-9125-4D90-9DDA-FEAE6F2B6631}" type="presParOf" srcId="{333A1088-737F-45CB-B68E-254E46348037}" destId="{322283A8-4A27-4CDA-BAE3-F381106A9174}" srcOrd="9" destOrd="0" presId="urn:microsoft.com/office/officeart/2005/8/layout/target3"/>
    <dgm:cxn modelId="{0321553C-2A4D-4481-BB9D-460B612292F0}" type="presParOf" srcId="{333A1088-737F-45CB-B68E-254E46348037}" destId="{FFC9F71D-1B4F-4AD9-A4A6-86ADEFC8AF5C}" srcOrd="10" destOrd="0" presId="urn:microsoft.com/office/officeart/2005/8/layout/target3"/>
    <dgm:cxn modelId="{DA4968BA-2873-4FBC-AD19-171FE7AD2FC6}" type="presParOf" srcId="{333A1088-737F-45CB-B68E-254E46348037}" destId="{25B08C86-7E15-44DC-BE7F-FFB55DD49D12}" srcOrd="11" destOrd="0" presId="urn:microsoft.com/office/officeart/2005/8/layout/target3"/>
    <dgm:cxn modelId="{68746AF3-A777-4227-8FF4-399AC496EB60}" type="presParOf" srcId="{333A1088-737F-45CB-B68E-254E46348037}" destId="{76644BE8-9D7C-4C09-B250-3D10AF48CBB7}" srcOrd="12" destOrd="0" presId="urn:microsoft.com/office/officeart/2005/8/layout/target3"/>
    <dgm:cxn modelId="{AC347E9B-9E74-469A-BBCA-E35CC6E7AD93}" type="presParOf" srcId="{333A1088-737F-45CB-B68E-254E46348037}" destId="{EE85B701-7295-41C0-BA7A-34D3756A2AE6}" srcOrd="13" destOrd="0" presId="urn:microsoft.com/office/officeart/2005/8/layout/target3"/>
    <dgm:cxn modelId="{7D3E20E5-E712-425D-8F95-18D046203E36}" type="presParOf" srcId="{333A1088-737F-45CB-B68E-254E46348037}" destId="{8BEBB6EC-1DAA-4CAC-8A25-BC0FCBD5DBD5}" srcOrd="14" destOrd="0" presId="urn:microsoft.com/office/officeart/2005/8/layout/target3"/>
    <dgm:cxn modelId="{3F310C29-D4CA-43BE-9D16-2C34528CA0CA}" type="presParOf" srcId="{333A1088-737F-45CB-B68E-254E46348037}" destId="{AED2198E-93D5-4001-81B4-73124B309672}" srcOrd="15" destOrd="0" presId="urn:microsoft.com/office/officeart/2005/8/layout/target3"/>
    <dgm:cxn modelId="{88363CD4-FB10-402C-9A38-26AA54DADB9E}" type="presParOf" srcId="{333A1088-737F-45CB-B68E-254E46348037}" destId="{2BE915AB-18AA-4053-B92C-3BFC9ED204BB}" srcOrd="16" destOrd="0" presId="urn:microsoft.com/office/officeart/2005/8/layout/target3"/>
    <dgm:cxn modelId="{D73B2A83-0168-4C37-A75A-DBDE69187FFA}" type="presParOf" srcId="{333A1088-737F-45CB-B68E-254E46348037}" destId="{6BB5E863-4638-4E1D-BFDE-399D028AC4ED}" srcOrd="17" destOrd="0" presId="urn:microsoft.com/office/officeart/2005/8/layout/target3"/>
    <dgm:cxn modelId="{F382D40D-C888-46C4-94E9-A2F4A99AD7BE}" type="presParOf" srcId="{333A1088-737F-45CB-B68E-254E46348037}" destId="{5A5FFA88-C948-4069-8E93-59FA12366E83}" srcOrd="18" destOrd="0" presId="urn:microsoft.com/office/officeart/2005/8/layout/target3"/>
    <dgm:cxn modelId="{A02071A9-63B8-4F86-B516-84D877D8603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NÁZEV ŠKOLY</a:t>
          </a:r>
          <a:r>
            <a:rPr lang="cs-CZ" sz="1500" kern="1200" smtClean="0"/>
            <a:t>: </a:t>
          </a:r>
          <a:r>
            <a:rPr lang="cs-CZ" sz="1500" b="1" kern="1200" smtClean="0"/>
            <a:t>Základní škola a Mateřská škola Osoblaha, příspěvková organizace</a:t>
          </a:r>
          <a:endParaRPr lang="cs-CZ" sz="1500" b="1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AUTOR:  Mgr. Milada </a:t>
          </a:r>
          <a:r>
            <a:rPr lang="cs-CZ" sz="1500" b="1" kern="1200" dirty="0" err="1" smtClean="0"/>
            <a:t>Zetelová</a:t>
          </a:r>
          <a:endParaRPr lang="cs-CZ" sz="1500" b="1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</a:t>
          </a:r>
          <a:r>
            <a:rPr lang="cs-CZ" sz="1500" b="1" kern="1200" smtClean="0"/>
            <a:t>:</a:t>
          </a:r>
          <a:r>
            <a:rPr lang="cs-CZ" sz="1600" kern="1200" baseline="0" smtClean="0"/>
            <a:t> </a:t>
          </a:r>
          <a:r>
            <a:rPr lang="cs-CZ" sz="1500" b="1" kern="1200" baseline="0" smtClean="0"/>
            <a:t>VY_52_INOVACE_35_FYZIKÁLNÍ </a:t>
          </a:r>
          <a:r>
            <a:rPr lang="cs-CZ" sz="1500" b="1" kern="1200" baseline="0" dirty="0" smtClean="0"/>
            <a:t>VELIČINY</a:t>
          </a:r>
          <a:endParaRPr lang="cs-CZ" sz="1500" b="1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TEMA: TEPLOTA</a:t>
          </a:r>
          <a:endParaRPr lang="cs-CZ" sz="15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ČÍSLO PROJEKTU: CZ.1.07/1.4.00/21.0816</a:t>
          </a:r>
          <a:endParaRPr lang="cs-CZ" sz="1500" b="1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858BC-5193-49A1-8902-5770AF43E4E1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9163B-4AE0-40C4-AF3A-FD609168D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2634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858BC-5193-49A1-8902-5770AF43E4E1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9163B-4AE0-40C4-AF3A-FD609168D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10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858BC-5193-49A1-8902-5770AF43E4E1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9163B-4AE0-40C4-AF3A-FD609168D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8587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858BC-5193-49A1-8902-5770AF43E4E1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9163B-4AE0-40C4-AF3A-FD609168D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509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858BC-5193-49A1-8902-5770AF43E4E1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9163B-4AE0-40C4-AF3A-FD609168D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83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858BC-5193-49A1-8902-5770AF43E4E1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9163B-4AE0-40C4-AF3A-FD609168D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259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858BC-5193-49A1-8902-5770AF43E4E1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9163B-4AE0-40C4-AF3A-FD609168D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044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858BC-5193-49A1-8902-5770AF43E4E1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9163B-4AE0-40C4-AF3A-FD609168D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337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858BC-5193-49A1-8902-5770AF43E4E1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9163B-4AE0-40C4-AF3A-FD609168D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896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858BC-5193-49A1-8902-5770AF43E4E1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9163B-4AE0-40C4-AF3A-FD609168D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356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858BC-5193-49A1-8902-5770AF43E4E1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9163B-4AE0-40C4-AF3A-FD609168D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14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2858BC-5193-49A1-8902-5770AF43E4E1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19163B-4AE0-40C4-AF3A-FD609168D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484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imgurl=http://artemis.osu.cz/Gemet/meteo2/images/buttons/Tep/9Stupnice.jpg&amp;imgrefurl=http://artemis.osu.cz/Gemet/meteo2/tep_3.htm&amp;h=407&amp;w=499&amp;sz=37&amp;tbnid=QCYh-0LcBmckZM:&amp;tbnh=91&amp;tbnw=112&amp;prev=/search?q=teplotn%C3%AD+stupnice&amp;tbm=isch&amp;tbo=u&amp;zoom=1&amp;q=teplotn%C3%AD+stupnice&amp;usg=__OGKom6MvfnCsEi57cXtVQcn8-0g=&amp;docid=Z2UVTq6tHebAYM&amp;hl=cs&amp;sa=X&amp;ei=2VrKT7qlM-nj4QTN_t35Dw&amp;ved=0CHcQ9QEwBg&amp;dur=230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20050501_1315_2558-Bimetall-Zeigerthermometer.jpg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wmf"/><Relationship Id="rId7" Type="http://schemas.openxmlformats.org/officeDocument/2006/relationships/image" Target="../media/image15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artemis.osu.cz/Gemet/meteo2/images/buttons/Tep/9Stupnice.jpg&amp;imgrefurl=http://artemis.osu.cz/Gemet/meteo2/tep_3.htm&amp;h=407&amp;w=499&amp;sz=37&amp;tbnid=QCYh-0LcBmckZM:&amp;tbnh=91&amp;tbnw=112&amp;prev=/search?q=teplotn%C3%AD+stupnice&amp;tbm=isch&amp;tbo=u&amp;zoom=1&amp;q=teplotn%C3%AD+stupnice&amp;usg=__OGKom6MvfnCsEi57cXtVQcn8-0g=&amp;docid=Z2UVTq6tHebAYM&amp;hl=cs&amp;sa=X&amp;ei=2VrKT7qlM-nj4QTN_t35Dw&amp;ved=0CHcQ9QEwBg&amp;dur=230" TargetMode="External"/><Relationship Id="rId2" Type="http://schemas.openxmlformats.org/officeDocument/2006/relationships/hyperlink" Target="http://cs.wikipedia.org/wiki/Soubor:20050501_1315_2558-Bimetall-Zeigerthermometer.jpg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18860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cs-CZ" b="1" dirty="0" smtClean="0"/>
              <a:t>TEPLOTA</a:t>
            </a:r>
          </a:p>
          <a:p>
            <a:pPr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6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11732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2770164"/>
              </p:ext>
            </p:extLst>
          </p:nvPr>
        </p:nvGraphicFramePr>
        <p:xfrm>
          <a:off x="457200" y="1600200"/>
          <a:ext cx="6096000" cy="2479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březen 2012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173766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se seznámí s teplotou, její značkou, jednotkami, </a:t>
                      </a:r>
                      <a:r>
                        <a:rPr lang="cs-CZ" sz="1800" dirty="0" smtClean="0"/>
                        <a:t>měřidly.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6567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TEPLOTA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980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teplota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teplota je </a:t>
            </a:r>
            <a:r>
              <a:rPr lang="cs-CZ" dirty="0" smtClean="0">
                <a:solidFill>
                  <a:srgbClr val="FF0000"/>
                </a:solidFill>
              </a:rPr>
              <a:t>fyzikální </a:t>
            </a:r>
            <a:r>
              <a:rPr lang="cs-CZ" dirty="0" smtClean="0">
                <a:solidFill>
                  <a:srgbClr val="FF0000"/>
                </a:solidFill>
              </a:rPr>
              <a:t>veličina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rgbClr val="92D050"/>
                </a:solidFill>
              </a:rPr>
              <a:t>PROČ ?</a:t>
            </a:r>
          </a:p>
          <a:p>
            <a:r>
              <a:rPr lang="cs-CZ" dirty="0" smtClean="0"/>
              <a:t>protože </a:t>
            </a:r>
            <a:r>
              <a:rPr lang="cs-CZ" dirty="0" smtClean="0"/>
              <a:t>ji můžeme měřit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7775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je značka teploty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značka teploty je malé 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>
                <a:solidFill>
                  <a:srgbClr val="FFC000"/>
                </a:solidFill>
              </a:rPr>
              <a:t>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</a:t>
            </a:r>
            <a:r>
              <a:rPr lang="cs-CZ" sz="6600" dirty="0" smtClean="0"/>
              <a:t>t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chemeClr val="accent1"/>
                </a:solidFill>
              </a:rPr>
              <a:t> </a:t>
            </a:r>
            <a:r>
              <a:rPr lang="cs-CZ" dirty="0" smtClean="0">
                <a:solidFill>
                  <a:schemeClr val="accent1"/>
                </a:solidFill>
              </a:rPr>
              <a:t>                                                              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t </a:t>
            </a:r>
            <a:r>
              <a:rPr lang="cs-CZ" dirty="0" smtClean="0"/>
              <a:t>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t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t                                             </a:t>
            </a:r>
            <a:r>
              <a:rPr lang="cs-CZ" dirty="0" err="1" smtClean="0">
                <a:solidFill>
                  <a:srgbClr val="92D050"/>
                </a:solidFill>
              </a:rPr>
              <a:t>t</a:t>
            </a:r>
            <a:endParaRPr lang="cs-CZ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6594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je hlavní jednotka teploty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hlavní jednotka teploty je jeden </a:t>
            </a:r>
            <a:r>
              <a:rPr lang="cs-CZ" dirty="0" smtClean="0">
                <a:solidFill>
                  <a:srgbClr val="FF0000"/>
                </a:solidFill>
              </a:rPr>
              <a:t>stupeň Celsia</a:t>
            </a:r>
          </a:p>
          <a:p>
            <a:pPr marL="0" indent="0">
              <a:buNone/>
            </a:pPr>
            <a:r>
              <a:rPr lang="cs-CZ" dirty="0" smtClean="0"/>
              <a:t>    značí </a:t>
            </a:r>
            <a:r>
              <a:rPr lang="cs-CZ" dirty="0" smtClean="0"/>
              <a:t>se 1</a:t>
            </a:r>
            <a:r>
              <a:rPr lang="cs-CZ" baseline="30000" dirty="0" smtClean="0"/>
              <a:t>o </a:t>
            </a:r>
            <a:r>
              <a:rPr lang="cs-CZ" dirty="0" smtClean="0"/>
              <a:t>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698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vedlejší jednotky teploty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7427168" cy="2836912"/>
          </a:xfrm>
        </p:spPr>
        <p:txBody>
          <a:bodyPr>
            <a:normAutofit/>
          </a:bodyPr>
          <a:lstStyle/>
          <a:p>
            <a:r>
              <a:rPr lang="cs-CZ" dirty="0" smtClean="0"/>
              <a:t>vedlejší jednotky teploty jsou například</a:t>
            </a:r>
          </a:p>
          <a:p>
            <a:r>
              <a:rPr lang="cs-CZ" dirty="0" smtClean="0"/>
              <a:t>jeden stupeň </a:t>
            </a:r>
            <a:r>
              <a:rPr lang="cs-CZ" dirty="0" err="1" smtClean="0"/>
              <a:t>Kelvina</a:t>
            </a:r>
            <a:r>
              <a:rPr lang="cs-CZ" dirty="0" smtClean="0"/>
              <a:t> 1</a:t>
            </a:r>
            <a:r>
              <a:rPr lang="cs-CZ" baseline="30000" dirty="0" smtClean="0"/>
              <a:t>o</a:t>
            </a:r>
            <a:r>
              <a:rPr lang="cs-CZ" dirty="0" smtClean="0"/>
              <a:t> K</a:t>
            </a:r>
            <a:r>
              <a:rPr lang="cs-CZ" baseline="30000" dirty="0" smtClean="0"/>
              <a:t> </a:t>
            </a:r>
          </a:p>
          <a:p>
            <a:r>
              <a:rPr lang="cs-CZ" dirty="0" smtClean="0"/>
              <a:t>jeden stupeň Fahrenheita 1</a:t>
            </a:r>
            <a:r>
              <a:rPr lang="cs-CZ" baseline="30000" dirty="0" smtClean="0"/>
              <a:t>o </a:t>
            </a:r>
            <a:r>
              <a:rPr lang="cs-CZ" dirty="0" smtClean="0"/>
              <a:t>F</a:t>
            </a:r>
            <a:endParaRPr lang="cs-CZ" baseline="30000" dirty="0" smtClean="0"/>
          </a:p>
          <a:p>
            <a:r>
              <a:rPr lang="cs-CZ" dirty="0" smtClean="0"/>
              <a:t>jeden stupeň </a:t>
            </a:r>
            <a:r>
              <a:rPr lang="cs-CZ" dirty="0" err="1" smtClean="0"/>
              <a:t>Réamura</a:t>
            </a:r>
            <a:r>
              <a:rPr lang="cs-CZ" dirty="0" smtClean="0"/>
              <a:t>  1</a:t>
            </a:r>
            <a:r>
              <a:rPr lang="cs-CZ" baseline="30000" dirty="0" smtClean="0"/>
              <a:t>o</a:t>
            </a:r>
            <a:r>
              <a:rPr lang="cs-CZ" dirty="0" smtClean="0"/>
              <a:t>R</a:t>
            </a:r>
          </a:p>
          <a:p>
            <a:endParaRPr lang="cs-CZ" dirty="0"/>
          </a:p>
        </p:txBody>
      </p:sp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457200" y="37480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 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457200" y="66341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52120" y="2204864"/>
            <a:ext cx="2520280" cy="138499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cs-CZ" sz="800" u="sng" dirty="0">
                <a:hlinkClick r:id="rId2"/>
              </a:rPr>
              <a:t>http://www.google.cz/imgres?imgurl=http://artemis.osu.cz/Gemet/meteo2/images/buttons/Tep/9Stupnice.jpg&amp;imgrefurl=http://artemis.osu.cz/Gemet/meteo2/tep_3.htm&amp;h=407&amp;w=499&amp;sz=37&amp;tbnid=QCYh-0LcBmckZM:&amp;tbnh=91&amp;tbnw=112&amp;prev=/search%3Fq%3Dteplotn%25C3%25AD%2Bstupnice%26tbm%3Disch%26tbo%3Du&amp;zoom=1&amp;q=teplotn%C3%AD+stupnice&amp;usg=__OGKom6MvfnCsEi57cXtVQcn8-0g=&amp;docid=Z2UVTq6tHebAYM&amp;hl=cs&amp;sa=X&amp;ei=2VrKT7qlM-nj4QTN_t35Dw&amp;ved=0CHcQ9QEwBg&amp;dur=230</a:t>
            </a:r>
            <a:endParaRPr lang="cs-CZ" sz="800" dirty="0"/>
          </a:p>
          <a:p>
            <a:endParaRPr lang="cs-CZ" sz="400" dirty="0"/>
          </a:p>
        </p:txBody>
      </p:sp>
    </p:spTree>
    <p:extLst>
      <p:ext uri="{BB962C8B-B14F-4D97-AF65-F5344CB8AC3E}">
        <p14:creationId xmlns:p14="http://schemas.microsoft.com/office/powerpoint/2010/main" val="1128335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měříme teplotu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teplotu měříme </a:t>
            </a:r>
            <a:r>
              <a:rPr lang="cs-CZ" dirty="0" smtClean="0">
                <a:solidFill>
                  <a:srgbClr val="FF0000"/>
                </a:solidFill>
              </a:rPr>
              <a:t>teploměry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Student\Local Settings\Temporary Internet Files\Content.IE5\N5PIK6OH\MC9004136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841728"/>
            <a:ext cx="1289687" cy="193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tudent\Local Settings\Temporary Internet Files\Content.IE5\3RNLJFTX\MP9003210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04864"/>
            <a:ext cx="1201813" cy="16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Student\Local Settings\Temporary Internet Files\Content.IE5\N5PIK6OH\MP90038672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378" y="2580363"/>
            <a:ext cx="2188840" cy="156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Student\Local Settings\Temporary Internet Files\Content.IE5\3RNLJFTX\MP9004018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167414"/>
            <a:ext cx="1680204" cy="210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Student\Local Settings\Temporary Internet Files\Content.IE5\N5PIK6OH\MP90043111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7219" y="4293096"/>
            <a:ext cx="2420888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3346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rozdělujeme teploměry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teploměry dělíme na  - pevné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-  kapalinové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3479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Pevný teploměr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evný teploměr se jmenuje </a:t>
            </a:r>
            <a:r>
              <a:rPr lang="cs-CZ" dirty="0" smtClean="0">
                <a:solidFill>
                  <a:srgbClr val="FF0000"/>
                </a:solidFill>
              </a:rPr>
              <a:t>bimetalový</a:t>
            </a:r>
            <a:r>
              <a:rPr lang="cs-CZ" dirty="0" smtClean="0"/>
              <a:t> teploměr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co je to </a:t>
            </a:r>
            <a:r>
              <a:rPr lang="cs-CZ" dirty="0" smtClean="0">
                <a:solidFill>
                  <a:srgbClr val="FF0000"/>
                </a:solidFill>
              </a:rPr>
              <a:t>bimetal</a:t>
            </a:r>
          </a:p>
          <a:p>
            <a:pPr marL="0" indent="0">
              <a:buNone/>
            </a:pPr>
            <a:r>
              <a:rPr lang="cs-CZ" dirty="0" smtClean="0"/>
              <a:t> - jsou to dva pásky z    různých kovů těsně spojené k sobě. </a:t>
            </a:r>
          </a:p>
          <a:p>
            <a:pPr marL="0" indent="0">
              <a:buNone/>
            </a:pPr>
            <a:r>
              <a:rPr lang="cs-CZ" dirty="0" smtClean="0"/>
              <a:t>Při zahřátí se bimetal ohýbá a pohybuje               s ručičkou na stupnici.</a:t>
            </a:r>
            <a:endParaRPr lang="cs-CZ" dirty="0"/>
          </a:p>
        </p:txBody>
      </p:sp>
      <p:pic>
        <p:nvPicPr>
          <p:cNvPr id="2053" name="Picture 5" descr="http://upload.wikimedia.org/wikipedia/commons/thumb/e/ec/20050501_1315_2558-Bimetall-Zeigerthermometer.jpg/220px-20050501_1315_2558-Bimetall-Zeigerthermome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429000"/>
            <a:ext cx="2664296" cy="2204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4693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Kapalinové teploměry jsou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rtuťové</a:t>
            </a:r>
          </a:p>
          <a:p>
            <a:r>
              <a:rPr lang="cs-CZ" dirty="0" smtClean="0"/>
              <a:t>používají se na měření vyšší teploty, protože rtuť při teplotě – 38,8 </a:t>
            </a:r>
            <a:r>
              <a:rPr lang="cs-CZ" baseline="30000" dirty="0" smtClean="0"/>
              <a:t>o </a:t>
            </a:r>
            <a:r>
              <a:rPr lang="cs-CZ" dirty="0" smtClean="0"/>
              <a:t>C tuhne a teploměr by praskl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lihové</a:t>
            </a:r>
          </a:p>
          <a:p>
            <a:r>
              <a:rPr lang="cs-CZ" dirty="0" smtClean="0"/>
              <a:t>používají se na měření nižší teploty, protože při teplotě 78,3 </a:t>
            </a:r>
            <a:r>
              <a:rPr lang="cs-CZ" baseline="30000" dirty="0" smtClean="0"/>
              <a:t>o</a:t>
            </a:r>
            <a:r>
              <a:rPr lang="cs-CZ" dirty="0" smtClean="0"/>
              <a:t> C líh vaří a líh by se vypařil</a:t>
            </a:r>
            <a:endParaRPr lang="cs-CZ" dirty="0"/>
          </a:p>
        </p:txBody>
      </p:sp>
      <p:pic>
        <p:nvPicPr>
          <p:cNvPr id="4098" name="Picture 2" descr="C:\Documents and Settings\Student\Local Settings\Temporary Internet Files\Content.IE5\U9TIWNMA\MP9004304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365104"/>
            <a:ext cx="2132856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Student\Local Settings\Temporary Internet Files\Content.IE5\N5PIK6OH\MC9002871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135" y="4149080"/>
            <a:ext cx="2059834" cy="220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4575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můžeme mít teploměry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pokojový</a:t>
            </a:r>
          </a:p>
          <a:p>
            <a:r>
              <a:rPr lang="cs-CZ" dirty="0" smtClean="0"/>
              <a:t>venkovní</a:t>
            </a:r>
          </a:p>
          <a:p>
            <a:r>
              <a:rPr lang="cs-CZ" dirty="0" smtClean="0"/>
              <a:t>lékařský</a:t>
            </a:r>
          </a:p>
          <a:p>
            <a:r>
              <a:rPr lang="cs-CZ" dirty="0" smtClean="0"/>
              <a:t>koupelnový</a:t>
            </a:r>
          </a:p>
          <a:p>
            <a:r>
              <a:rPr lang="cs-CZ" dirty="0" smtClean="0"/>
              <a:t>laboratorní</a:t>
            </a:r>
          </a:p>
          <a:p>
            <a:r>
              <a:rPr lang="cs-CZ" smtClean="0"/>
              <a:t>a </a:t>
            </a:r>
            <a:r>
              <a:rPr lang="cs-CZ" dirty="0" smtClean="0"/>
              <a:t>mnoho jiných</a:t>
            </a:r>
          </a:p>
          <a:p>
            <a:endParaRPr lang="cs-CZ" dirty="0"/>
          </a:p>
        </p:txBody>
      </p:sp>
      <p:pic>
        <p:nvPicPr>
          <p:cNvPr id="3074" name="Picture 2" descr="C:\Documents and Settings\Student\Local Settings\Temporary Internet Files\Content.IE5\U9TIWNMA\MC9002857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132856"/>
            <a:ext cx="1139951" cy="1345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Student\Local Settings\Temporary Internet Files\Content.IE5\U9TIWNMA\MC9003513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4357" y="2900787"/>
            <a:ext cx="1217017" cy="1527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Student\Local Settings\Temporary Internet Files\Content.IE5\U9TIWNMA\MC9004038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709" y="1562951"/>
            <a:ext cx="898855" cy="92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Student\Local Settings\Temporary Internet Files\Content.IE5\N5PIK6OH\MC9002298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09120"/>
            <a:ext cx="1775765" cy="1631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Student\Local Settings\Temporary Internet Files\Content.IE5\TTIYBR1Q\MC9003052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3099" y="1659408"/>
            <a:ext cx="844906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Student\Local Settings\Temporary Internet Files\Content.IE5\U9TIWNMA\MP90043111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4582" y="4941168"/>
            <a:ext cx="1556792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Student\Local Settings\Temporary Internet Files\Content.IE5\U9TIWNMA\MP90039051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434" y="5021188"/>
            <a:ext cx="1396752" cy="13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2735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Teploměr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základem teploměru je stupnice</a:t>
            </a:r>
          </a:p>
          <a:p>
            <a:r>
              <a:rPr lang="cs-CZ" dirty="0" smtClean="0"/>
              <a:t>podle použití má stupnice různý rozsah</a:t>
            </a:r>
          </a:p>
          <a:p>
            <a:r>
              <a:rPr lang="cs-CZ" dirty="0" smtClean="0"/>
              <a:t>stupně pod nulou </a:t>
            </a:r>
            <a:r>
              <a:rPr lang="cs-CZ" dirty="0" smtClean="0"/>
              <a:t>označujeme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</a:t>
            </a:r>
            <a:r>
              <a:rPr lang="cs-CZ" dirty="0" smtClean="0"/>
              <a:t>znaménkem </a:t>
            </a:r>
            <a:r>
              <a:rPr lang="cs-CZ" sz="4000" b="1" dirty="0" smtClean="0">
                <a:solidFill>
                  <a:srgbClr val="FF0000"/>
                </a:solidFill>
              </a:rPr>
              <a:t>-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734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teplota je fyzikální veličina</a:t>
            </a:r>
          </a:p>
          <a:p>
            <a:r>
              <a:rPr lang="cs-CZ" dirty="0" smtClean="0"/>
              <a:t>značka je t</a:t>
            </a:r>
          </a:p>
          <a:p>
            <a:r>
              <a:rPr lang="cs-CZ" dirty="0" smtClean="0"/>
              <a:t>hlavní jednotka je 1 stupeň Celsia 1</a:t>
            </a:r>
            <a:r>
              <a:rPr lang="cs-CZ" baseline="30000" dirty="0" smtClean="0"/>
              <a:t>o </a:t>
            </a:r>
            <a:r>
              <a:rPr lang="cs-CZ" dirty="0" smtClean="0"/>
              <a:t>C</a:t>
            </a:r>
          </a:p>
          <a:p>
            <a:r>
              <a:rPr lang="cs-CZ" dirty="0" smtClean="0"/>
              <a:t>vedlejší jednotky jsou například</a:t>
            </a:r>
          </a:p>
          <a:p>
            <a:r>
              <a:rPr lang="cs-CZ" baseline="30000" dirty="0"/>
              <a:t> </a:t>
            </a:r>
            <a:r>
              <a:rPr lang="cs-CZ" baseline="30000" dirty="0" smtClean="0"/>
              <a:t>  </a:t>
            </a:r>
            <a:r>
              <a:rPr lang="cs-CZ" dirty="0" smtClean="0"/>
              <a:t>1</a:t>
            </a:r>
            <a:r>
              <a:rPr lang="cs-CZ" baseline="30000" dirty="0" smtClean="0"/>
              <a:t> </a:t>
            </a:r>
            <a:r>
              <a:rPr lang="cs-CZ" dirty="0" smtClean="0"/>
              <a:t>stupeň </a:t>
            </a:r>
            <a:r>
              <a:rPr lang="cs-CZ" dirty="0" err="1" smtClean="0"/>
              <a:t>Kelvina</a:t>
            </a:r>
            <a:r>
              <a:rPr lang="cs-CZ" dirty="0" smtClean="0"/>
              <a:t> 1</a:t>
            </a:r>
            <a:r>
              <a:rPr lang="cs-CZ" baseline="30000" dirty="0" smtClean="0"/>
              <a:t>o</a:t>
            </a:r>
            <a:r>
              <a:rPr lang="cs-CZ" dirty="0" smtClean="0"/>
              <a:t> K</a:t>
            </a:r>
            <a:r>
              <a:rPr lang="cs-CZ" baseline="30000" dirty="0" smtClean="0"/>
              <a:t> </a:t>
            </a:r>
          </a:p>
          <a:p>
            <a:r>
              <a:rPr lang="cs-CZ" dirty="0" smtClean="0"/>
              <a:t>  1 stupeň Fahrenheita 1</a:t>
            </a:r>
            <a:r>
              <a:rPr lang="cs-CZ" baseline="30000" dirty="0" smtClean="0"/>
              <a:t>o </a:t>
            </a:r>
            <a:r>
              <a:rPr lang="cs-CZ" dirty="0" smtClean="0"/>
              <a:t>F</a:t>
            </a:r>
            <a:endParaRPr lang="cs-CZ" baseline="30000" dirty="0" smtClean="0"/>
          </a:p>
          <a:p>
            <a:r>
              <a:rPr lang="cs-CZ" dirty="0" smtClean="0"/>
              <a:t>  1 stupeň </a:t>
            </a:r>
            <a:r>
              <a:rPr lang="cs-CZ" dirty="0" err="1" smtClean="0"/>
              <a:t>Réamura</a:t>
            </a:r>
            <a:r>
              <a:rPr lang="cs-CZ" dirty="0" smtClean="0"/>
              <a:t>  1</a:t>
            </a:r>
            <a:r>
              <a:rPr lang="cs-CZ" baseline="30000" dirty="0" smtClean="0"/>
              <a:t>o</a:t>
            </a:r>
            <a:r>
              <a:rPr lang="cs-CZ" dirty="0" smtClean="0"/>
              <a:t>R</a:t>
            </a:r>
          </a:p>
          <a:p>
            <a:r>
              <a:rPr lang="cs-CZ" dirty="0" smtClean="0"/>
              <a:t>teplota se měří teploměrem</a:t>
            </a:r>
          </a:p>
          <a:p>
            <a:r>
              <a:rPr lang="cs-CZ" dirty="0" smtClean="0"/>
              <a:t>teploměry jsou pevné nebo kapalinové</a:t>
            </a:r>
          </a:p>
          <a:p>
            <a:r>
              <a:rPr lang="cs-CZ" dirty="0"/>
              <a:t>k</a:t>
            </a:r>
            <a:r>
              <a:rPr lang="cs-CZ" dirty="0" smtClean="0"/>
              <a:t>apalinové jsou buď rtuťové nebo lihové</a:t>
            </a:r>
          </a:p>
          <a:p>
            <a:pPr marL="0" indent="0">
              <a:buNone/>
            </a:pPr>
            <a:r>
              <a:rPr lang="cs-CZ" baseline="30000" dirty="0" smtClean="0"/>
              <a:t>              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629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886200"/>
            <a:ext cx="7704856" cy="2495128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cs-CZ" dirty="0"/>
              <a:t>POUŽITÉ ZDROJE</a:t>
            </a:r>
          </a:p>
          <a:p>
            <a:pPr algn="l"/>
            <a:r>
              <a:rPr lang="cs-CZ" dirty="0"/>
              <a:t>Klipart MS Office </a:t>
            </a:r>
            <a:r>
              <a:rPr lang="cs-CZ" dirty="0" smtClean="0"/>
              <a:t>2010</a:t>
            </a:r>
          </a:p>
          <a:p>
            <a:pPr algn="l"/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cs.wikipedia.org/wiki/Soubor:20050501_1315_2558-Bimetall-Zeigerthermometer.jpg</a:t>
            </a:r>
            <a:endParaRPr lang="cs-CZ" dirty="0" smtClean="0"/>
          </a:p>
          <a:p>
            <a:pPr algn="l"/>
            <a:endParaRPr lang="cs-CZ" u="sng" dirty="0" smtClean="0">
              <a:hlinkClick r:id="rId3"/>
            </a:endParaRPr>
          </a:p>
          <a:p>
            <a:pPr algn="l"/>
            <a:r>
              <a:rPr lang="cs-CZ" u="sng" dirty="0" smtClean="0">
                <a:hlinkClick r:id="rId3"/>
              </a:rPr>
              <a:t>http</a:t>
            </a:r>
            <a:r>
              <a:rPr lang="cs-CZ" u="sng" dirty="0">
                <a:hlinkClick r:id="rId3"/>
              </a:rPr>
              <a:t>://www.google.cz/imgres?imgurl=http://artemis.osu.cz/Gemet/meteo2/images/buttons/Tep/9Stupnice.jpg&amp;imgrefurl=http://</a:t>
            </a:r>
            <a:r>
              <a:rPr lang="cs-CZ" u="sng" dirty="0" smtClean="0">
                <a:hlinkClick r:id="rId3"/>
              </a:rPr>
              <a:t>artemis.osu.cz/Gemet/meteo2/tep_3.htm&amp;h=407&amp;w=499&amp;sz=37&amp;tbnid=QCYh-0LcBmckZM</a:t>
            </a:r>
            <a:r>
              <a:rPr lang="cs-CZ" u="sng" dirty="0">
                <a:hlinkClick r:id="rId3"/>
              </a:rPr>
              <a:t>:&amp;tbnh=91&amp;tbnw=112&amp;prev=/search%3Fq%3Dteplotn%25C3%25AD%2Bstupnice%26tbm%3Disch%26tbo%3Du&amp;zoom=1&amp;q=teplotn%C3%AD+stupnice&amp;usg=__OGKom6MvfnCsEi57cXtVQcn8-0g=&amp;docid=Z2UVTq6tHebAYM&amp;hl=cs&amp;sa=X&amp;ei=2VrKT7qlM-nj4QTN_t35Dw&amp;ved=0CHcQ9QEwBg&amp;dur=230</a:t>
            </a:r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40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356</Words>
  <Application>Microsoft Office PowerPoint</Application>
  <PresentationFormat>Předvádění na obrazovce (4:3)</PresentationFormat>
  <Paragraphs>86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TEPLOTA</vt:lpstr>
      <vt:lpstr>Co je teplota</vt:lpstr>
      <vt:lpstr>Jaká je značka teploty</vt:lpstr>
      <vt:lpstr>Jaká je hlavní jednotka teploty</vt:lpstr>
      <vt:lpstr>Jaké jsou vedlejší jednotky teploty</vt:lpstr>
      <vt:lpstr>Čím měříme teplotu</vt:lpstr>
      <vt:lpstr>Jak rozdělujeme teploměry</vt:lpstr>
      <vt:lpstr>Pevný teploměr </vt:lpstr>
      <vt:lpstr>Kapalinové teploměry jsou</vt:lpstr>
      <vt:lpstr>Jaké můžeme mít teploměry</vt:lpstr>
      <vt:lpstr>Teploměr</vt:lpstr>
      <vt:lpstr>Zapiš si</vt:lpstr>
      <vt:lpstr>KONEC PREZENTACE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TEPLOTA</dc:title>
  <dc:creator>XXX</dc:creator>
  <cp:lastModifiedBy>XXX</cp:lastModifiedBy>
  <cp:revision>24</cp:revision>
  <dcterms:created xsi:type="dcterms:W3CDTF">2012-03-18T18:02:19Z</dcterms:created>
  <dcterms:modified xsi:type="dcterms:W3CDTF">2012-06-06T18:56:01Z</dcterms:modified>
</cp:coreProperties>
</file>