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5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8557FBDB-D2F2-47B2-A6BC-C76A18B0C0FD}" type="datetimeFigureOut">
              <a:rPr lang="cs-CZ" smtClean="0"/>
              <a:pPr/>
              <a:t>3.3.2012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E8E74DB-850B-4871-9FE1-8C9CF06D5A6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 txBox="1">
            <a:spLocks/>
          </p:cNvSpPr>
          <p:nvPr/>
        </p:nvSpPr>
        <p:spPr>
          <a:xfrm>
            <a:off x="978276" y="4333375"/>
            <a:ext cx="6624736" cy="2000264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8.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naučení nového učiva. Popis tepelného záření, které nevnímáme jenom zrakem, ale i tepelnými čidly v pokožce těla. Žáci vyjmenují světelné zdroje, se kterými se seznámili v předešlém ročníku. Uvedení rychlosti tepelného záření ve vakuu. Žáci vyzkouší dva pokusy a zapíšou závěry vlastností tepelného záření, které vyplývají z pokusů. 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Title 2"/>
          <p:cNvSpPr txBox="1">
            <a:spLocks/>
          </p:cNvSpPr>
          <p:nvPr/>
        </p:nvSpPr>
        <p:spPr>
          <a:xfrm>
            <a:off x="692524" y="3833309"/>
            <a:ext cx="7577814" cy="428628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Tepelné</a:t>
            </a:r>
            <a:r>
              <a:rPr kumimoji="0" lang="cs-CZ" sz="20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záření</a:t>
            </a:r>
            <a:endParaRPr kumimoji="0" lang="cs-CZ" sz="20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TextovéPole 5"/>
          <p:cNvSpPr txBox="1"/>
          <p:nvPr/>
        </p:nvSpPr>
        <p:spPr>
          <a:xfrm>
            <a:off x="2692788" y="668377"/>
            <a:ext cx="607042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FY.8.A.14_Fyzika pro 8.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Tepelné záření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0786" y="524361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5472122" cy="493574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2">
                    <a:lumMod val="50000"/>
                  </a:schemeClr>
                </a:solidFill>
              </a:rPr>
              <a:t>  </a:t>
            </a: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rozžhavené těleso (např. rozžhavené vlákno žárovky, Slunce) vysílá do okolí světlo, které vnímáme zrakem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rozžhavené těleso vysílá do okolí tepelné záření, které vnímáme tepelnými čidly v pokožce našeho těla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  některými tělesy tepelné záření prostupuje a některými je pohlcováno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Tepelné záření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8" name="Picture 4" descr="C:\Documents and Settings\radek\Local Settings\Temporary Internet Files\Content.IE5\496NW9QJ\MC9002320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2714620"/>
            <a:ext cx="1865014" cy="1674891"/>
          </a:xfrm>
          <a:prstGeom prst="rect">
            <a:avLst/>
          </a:prstGeom>
          <a:noFill/>
        </p:spPr>
      </p:pic>
      <p:pic>
        <p:nvPicPr>
          <p:cNvPr id="1029" name="Picture 5" descr="C:\Documents and Settings\radek\Local Settings\Temporary Internet Files\Content.IE5\KTIJ0HEZ\MC9004415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642918"/>
            <a:ext cx="1911350" cy="1720850"/>
          </a:xfrm>
          <a:prstGeom prst="rect">
            <a:avLst/>
          </a:prstGeom>
          <a:noFill/>
        </p:spPr>
      </p:pic>
      <p:pic>
        <p:nvPicPr>
          <p:cNvPr id="1034" name="Picture 10" descr="C:\Documents and Settings\radek\Local Settings\Temporary Internet Files\Content.IE5\KTIJ0HEZ\MM900336888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57884" y="4572008"/>
            <a:ext cx="2546369" cy="20833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pohlcuje-li těleso tepelné záření, zahřívá se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takovým tělesem je např. naše ruka v blízkosti svítící žárovky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těleso, které vysílá tepelné záření (např. svítící žárovka, Slunce) je zdrojem energie záření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energie záření se přenáší z jednoho tělesa na druhé, přitom nejsou v přímém dotyku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50"/>
                </a:solidFill>
              </a:rPr>
              <a:t>  rychlost tepelného záření ve vakuu je stejná jako rychlost světla </a:t>
            </a:r>
            <a:r>
              <a:rPr lang="cs-CZ" sz="2800" b="1" dirty="0" smtClean="0">
                <a:solidFill>
                  <a:srgbClr val="00B050"/>
                </a:solidFill>
              </a:rPr>
              <a:t>                                        (</a:t>
            </a:r>
            <a:r>
              <a:rPr lang="cs-CZ" sz="2800" b="1" dirty="0" smtClean="0">
                <a:solidFill>
                  <a:srgbClr val="00B050"/>
                </a:solidFill>
              </a:rPr>
              <a:t>asi 300 000 000 m/s = 300 000 km/s)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F0"/>
                </a:solidFill>
                <a:effectLst/>
              </a:rPr>
              <a:t>Tepelné záření</a:t>
            </a:r>
            <a:endParaRPr lang="cs-CZ" sz="3600" dirty="0">
              <a:solidFill>
                <a:srgbClr val="00B0F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40081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1. pokus: 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K svítící žárovce (s příkonem např. 60 W) přiblížíme dlaň.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Pociťujeme, že se dlaň zahřívá tím více, čím  je blíže k žárovce.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Opakujeme pokus se žárovkou o větším příkonu (např. 100 W), vlákno má nyní vyšší teplotu.</a:t>
            </a:r>
          </a:p>
          <a:p>
            <a:pPr>
              <a:buNone/>
            </a:pPr>
            <a:r>
              <a:rPr lang="cs-CZ" sz="2400" b="1" dirty="0" smtClean="0">
                <a:solidFill>
                  <a:srgbClr val="00B0F0"/>
                </a:solidFill>
              </a:rPr>
              <a:t>Při stejných vzdálenostech jako </a:t>
            </a:r>
            <a:r>
              <a:rPr lang="cs-CZ" sz="2400" b="1" dirty="0" smtClean="0">
                <a:solidFill>
                  <a:srgbClr val="00B0F0"/>
                </a:solidFill>
              </a:rPr>
              <a:t>                       v </a:t>
            </a:r>
            <a:r>
              <a:rPr lang="cs-CZ" sz="2400" b="1" dirty="0" smtClean="0">
                <a:solidFill>
                  <a:srgbClr val="00B0F0"/>
                </a:solidFill>
              </a:rPr>
              <a:t>předešlém uspořádání pociťujeme, že se dlaň zahřívá více.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Na čem závisí zahřátí tělesa při pohlcení tepelného záření?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2054" name="Picture 6" descr="C:\Documents and Settings\radek\Local Settings\Temporary Internet Files\Content.IE5\WHQ7CXMN\MC900441733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4071942"/>
            <a:ext cx="1528754" cy="1528754"/>
          </a:xfrm>
          <a:prstGeom prst="rect">
            <a:avLst/>
          </a:prstGeom>
          <a:noFill/>
        </p:spPr>
      </p:pic>
      <p:pic>
        <p:nvPicPr>
          <p:cNvPr id="2055" name="Picture 7" descr="C:\Documents and Settings\radek\Local Settings\Temporary Internet Files\Content.IE5\496NW9QJ\MC90029434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00892" y="1785926"/>
            <a:ext cx="1528877" cy="18095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1481328"/>
            <a:ext cx="5286412" cy="4948068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00000"/>
                </a:solidFill>
              </a:rPr>
              <a:t>2. pokus: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Tři stejné laboratorní teploměry přikryjeme tenkými listy z různých materiálů.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První lesklou hliníkovou fólií, druhý listem z bílého papíru a třetí listem černého matného papíru.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Na všechny tři listy necháme dopadat současně stejným způsobem tepelné záření z elektrické lampy</a:t>
            </a:r>
          </a:p>
          <a:p>
            <a:pPr>
              <a:buNone/>
            </a:pPr>
            <a:r>
              <a:rPr lang="cs-CZ" sz="2600" b="1" dirty="0" smtClean="0">
                <a:solidFill>
                  <a:srgbClr val="C00000"/>
                </a:solidFill>
              </a:rPr>
              <a:t>Po krátké době zjistíme, že nejvyšší teplotu má teploměr přikrytý černým papírem, nejnižší teplotu má teploměr přikrytý hliníkovou fólií.</a:t>
            </a:r>
          </a:p>
          <a:p>
            <a:pPr>
              <a:buNone/>
            </a:pP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Na čem závisí zahřátí tělesa při pohlcení tepelného záření?</a:t>
            </a:r>
            <a:endParaRPr lang="cs-CZ" sz="3600" dirty="0">
              <a:effectLst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3789363"/>
            <a:ext cx="3529013" cy="273526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572132" y="3429000"/>
            <a:ext cx="928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alobal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72264" y="3214686"/>
            <a:ext cx="107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b</a:t>
            </a:r>
            <a:r>
              <a:rPr lang="cs-CZ" b="1" dirty="0" smtClean="0">
                <a:solidFill>
                  <a:srgbClr val="002060"/>
                </a:solidFill>
              </a:rPr>
              <a:t>ílý papír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643834" y="3000372"/>
            <a:ext cx="107157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2060"/>
                </a:solidFill>
              </a:rPr>
              <a:t>č</a:t>
            </a:r>
            <a:r>
              <a:rPr lang="cs-CZ" b="1" dirty="0" smtClean="0">
                <a:solidFill>
                  <a:srgbClr val="002060"/>
                </a:solidFill>
              </a:rPr>
              <a:t>erný matný papír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3074" name="Picture 2" descr="C:\Documents and Settings\radek\Local Settings\Temporary Internet Files\Content.IE5\KTIJ0HEZ\MC9002328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29322" y="1214422"/>
            <a:ext cx="1818238" cy="155870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2060"/>
                </a:solidFill>
              </a:rPr>
              <a:t>Zvýšení teploty při pohlcení tepelného záření závisí na: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 vzdálenosti zdroje záření od tělesa,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 na teplotě zdroje záření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 na barvě tělesa 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2060"/>
                </a:solidFill>
              </a:rPr>
              <a:t> na úpravě povrchu tělesa</a:t>
            </a:r>
          </a:p>
          <a:p>
            <a:pPr>
              <a:buNone/>
            </a:pP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effectLst/>
              </a:rPr>
              <a:t>Závěr pokusů:</a:t>
            </a:r>
            <a:endParaRPr lang="cs-CZ" sz="36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7115196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Změnu teploty tělesa omezujeme tím, že těleso tepelně izolujeme.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bg2">
                    <a:lumMod val="25000"/>
                  </a:schemeClr>
                </a:solidFill>
              </a:rPr>
              <a:t>Např. v termosce se udrží vysoká teplota čaje nebo nízká teplota zmrzliny proto, vnitřní nádoba termosky má dvojité stěny z tenkého zrcadlového lesklého skla, v prostoru mezi stěnami je vakuum.</a:t>
            </a:r>
            <a:endParaRPr lang="cs-CZ" sz="32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  <a:effectLst/>
              </a:rPr>
              <a:t>Tepelná izolace</a:t>
            </a:r>
            <a:endParaRPr lang="cs-CZ" sz="3600" dirty="0">
              <a:solidFill>
                <a:schemeClr val="accent6">
                  <a:lumMod val="50000"/>
                </a:schemeClr>
              </a:solidFill>
              <a:effectLst/>
            </a:endParaRPr>
          </a:p>
        </p:txBody>
      </p:sp>
      <p:pic>
        <p:nvPicPr>
          <p:cNvPr id="4098" name="Picture 2" descr="C:\Documents and Settings\radek\Local Settings\Temporary Internet Files\Content.IE5\496NW9QJ\MC9003569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8148" y="2643182"/>
            <a:ext cx="893369" cy="1847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550072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Otázky: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>1. Jak se přesvědčíš o tom, že svítící žárovka je zdrojem tepelného záření?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>2. Co označujeme slovem vakuum? Uveď příklady prostorů s vakuem.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r>
              <a:rPr lang="cs-CZ" sz="3600" dirty="0" smtClean="0">
                <a:solidFill>
                  <a:srgbClr val="0070C0"/>
                </a:solidFill>
                <a:effectLst/>
              </a:rPr>
              <a:t>3. Jaká je rychlost tepelného záření </a:t>
            </a:r>
            <a:r>
              <a:rPr lang="cs-CZ" sz="3600" dirty="0" smtClean="0">
                <a:solidFill>
                  <a:srgbClr val="0070C0"/>
                </a:solidFill>
                <a:effectLst/>
              </a:rPr>
              <a:t>             ve </a:t>
            </a:r>
            <a:r>
              <a:rPr lang="cs-CZ" sz="3600" dirty="0" smtClean="0">
                <a:solidFill>
                  <a:srgbClr val="0070C0"/>
                </a:solidFill>
                <a:effectLst/>
              </a:rPr>
              <a:t>vakuu?</a:t>
            </a:r>
            <a:br>
              <a:rPr lang="cs-CZ" sz="3600" dirty="0" smtClean="0">
                <a:solidFill>
                  <a:srgbClr val="0070C0"/>
                </a:solidFill>
                <a:effectLst/>
              </a:rPr>
            </a:b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221233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gravitačním poli Země.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vzdálenosti zdroje záření od tělesa.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teplotě zdroje záření.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barvě a úpravě povrchu.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hmotnosti tepelného zdroje.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00000"/>
                </a:solidFill>
              </a:rPr>
              <a:t>Na přímém dotyku tělesa s tepelným zdrojem.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B050"/>
                </a:solidFill>
                <a:effectLst/>
              </a:rPr>
              <a:t>Vyber správné odpovědi:</a:t>
            </a:r>
            <a:br>
              <a:rPr lang="cs-CZ" sz="3200" dirty="0" smtClean="0">
                <a:solidFill>
                  <a:srgbClr val="00B050"/>
                </a:solidFill>
                <a:effectLst/>
              </a:rPr>
            </a:br>
            <a:r>
              <a:rPr lang="cs-CZ" sz="3200" dirty="0" smtClean="0">
                <a:solidFill>
                  <a:srgbClr val="00B050"/>
                </a:solidFill>
                <a:effectLst/>
              </a:rPr>
              <a:t>4. Na čem závisí změna teploty tělesa při pohlcení tepelného záření?</a:t>
            </a:r>
            <a:endParaRPr lang="cs-CZ" sz="32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4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8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32" dur="indefinite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5449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70C0"/>
                </a:solidFill>
                <a:effectLst/>
              </a:rPr>
              <a:t>5. Umísti ruku jednou ve vzdálenosti 10 cm, podruhé ve vzdálenosti 50 cm od téže svítící žárovky. V čem se liší tepelný pocit v prvním a ve druhém případě? Vyslov závěr. 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5122" name="Picture 2" descr="C:\Documents and Settings\radek\Local Settings\Temporary Internet Files\Content.IE5\496NW9QJ\MC9004418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4214818"/>
            <a:ext cx="1639261" cy="22860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97370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B050"/>
                </a:solidFill>
                <a:effectLst/>
              </a:rPr>
              <a:t>6. Umísti ruku ve stejné vzdálenosti od dvou svítících žárovek, z nichž jedna má příkon 40 W a druhá 100 W. V čem se liší tepelný pocit v prvním a ve druhém případě? Vyslov závěr.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6146" name="Picture 2" descr="C:\Documents and Settings\radek\Local Settings\Temporary Internet Files\Content.IE5\KTIJ0HEZ\MP900437264[2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4143380"/>
            <a:ext cx="3214710" cy="22074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868742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C00000"/>
                </a:solidFill>
                <a:effectLst/>
              </a:rPr>
              <a:t>7. Nákladní automobily nebo železniční vagony s vnitřním chlazením určené k dopravě čerstvých potravin a léků mají bílý nátěr na vnějších stěnách. Proč je výhodná tato úprava?</a:t>
            </a:r>
            <a:endParaRPr lang="cs-CZ" sz="3200" dirty="0">
              <a:solidFill>
                <a:srgbClr val="C00000"/>
              </a:solidFill>
              <a:effectLst/>
            </a:endParaRPr>
          </a:p>
        </p:txBody>
      </p:sp>
      <p:pic>
        <p:nvPicPr>
          <p:cNvPr id="7170" name="Picture 2" descr="C:\Documents and Settings\radek\Local Settings\Temporary Internet Files\Content.IE5\KTIJ0HEZ\MC90044174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3714752"/>
            <a:ext cx="2571768" cy="25717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galerie office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8. ročník základní školy, nakladatelství Prometheus, 2004, ISBN 80-7196-149-3.</a:t>
            </a:r>
          </a:p>
          <a:p>
            <a:endParaRPr lang="cs-CZ" sz="1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Zopakování vlastností světla. Ze sedmého ročníku žáci vyjmenují vlastnosti světla, rychlost šíření světla ve vakuu, vyjmenují světelné zdroje.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Popis tepelného záření, které vnímáme nejenom zrakem, ale i tepelnými čidly v pokožce našeho těla.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Žáci si zapíšou rychlost šíření tepelného záření ve vakuu.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Žáci vyzkouší dva pokusy zaměřené na vlastnosti tepelného záření a zapíšou si všechny závěry.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dokáže zodpovědět na otázku na čem závisí zahřátí tělesa při pohlcení tepelného záření. 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Vysvětlení výhod tepelné izolace.</a:t>
            </a:r>
          </a:p>
          <a:p>
            <a:pPr marL="566928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Žáci odpovídají na </a:t>
            </a:r>
            <a:r>
              <a:rPr lang="cs-CZ" sz="2000" b="1" smtClean="0">
                <a:solidFill>
                  <a:srgbClr val="00B0F0"/>
                </a:solidFill>
              </a:rPr>
              <a:t>připravené otázky.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96</TotalTime>
  <Words>726</Words>
  <Application>Microsoft Office PowerPoint</Application>
  <PresentationFormat>Předvádění na obrazovce (4:3)</PresentationFormat>
  <Paragraphs>62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Tepelné záření</vt:lpstr>
      <vt:lpstr>Tepelné záření</vt:lpstr>
      <vt:lpstr>Na čem závisí zahřátí tělesa při pohlcení tepelného záření?</vt:lpstr>
      <vt:lpstr>Na čem závisí zahřátí tělesa při pohlcení tepelného záření?</vt:lpstr>
      <vt:lpstr>Závěr pokusů:</vt:lpstr>
      <vt:lpstr>Tepelná izolace</vt:lpstr>
      <vt:lpstr>Otázky: 1. Jak se přesvědčíš o tom, že svítící žárovka je zdrojem tepelného záření?  2. Co označujeme slovem vakuum? Uveď příklady prostorů s vakuem.  3. Jaká je rychlost tepelného záření              ve vakuu? </vt:lpstr>
      <vt:lpstr>Vyber správné odpovědi: 4. Na čem závisí změna teploty tělesa při pohlcení tepelného záření?</vt:lpstr>
      <vt:lpstr>5. Umísti ruku jednou ve vzdálenosti 10 cm, podruhé ve vzdálenosti 50 cm od téže svítící žárovky. V čem se liší tepelný pocit v prvním a ve druhém případě? Vyslov závěr. </vt:lpstr>
      <vt:lpstr>6. Umísti ruku ve stejné vzdálenosti od dvou svítících žárovek, z nichž jedna má příkon 40 W a druhá 100 W. V čem se liší tepelný pocit v prvním a ve druhém případě? Vyslov závěr.</vt:lpstr>
      <vt:lpstr>7. Nákladní automobily nebo železniční vagony s vnitřním chlazením určené k dopravě čerstvých potravin a léků mají bílý nátěr na vnějších stěnách. Proč je výhodná tato úprava?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19</cp:revision>
  <dcterms:created xsi:type="dcterms:W3CDTF">2011-12-04T13:43:40Z</dcterms:created>
  <dcterms:modified xsi:type="dcterms:W3CDTF">2012-03-03T22:04:25Z</dcterms:modified>
</cp:coreProperties>
</file>