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6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1" r:id="rId24"/>
    <p:sldId id="282" r:id="rId25"/>
    <p:sldId id="257" r:id="rId26"/>
    <p:sldId id="258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8F3A1A8-26A4-44F7-B578-7F79B6F80B6C}" type="datetimeFigureOut">
              <a:rPr lang="cs-CZ" smtClean="0"/>
              <a:pPr/>
              <a:t>30.12.2011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30.12.2011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30.12.2011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30.12.2011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30.12.2011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30.12.2011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30.12.2011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30.12.2011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8F3A1A8-26A4-44F7-B578-7F79B6F80B6C}" type="datetimeFigureOut">
              <a:rPr lang="cs-CZ" smtClean="0"/>
              <a:pPr/>
              <a:t>30.12.2011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30.12.2011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30.12.2011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8F3A1A8-26A4-44F7-B578-7F79B6F80B6C}" type="datetimeFigureOut">
              <a:rPr lang="cs-CZ" smtClean="0"/>
              <a:pPr/>
              <a:t>30.12.2011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Thios%C3%ADran_sodn%C3%BD.JPG" TargetMode="External"/><Relationship Id="rId3" Type="http://schemas.openxmlformats.org/officeDocument/2006/relationships/hyperlink" Target="http://lh4.ggpht.com/_HNTxmlP01zw/SRgJljmGB0E/AAAAAAAAA_s/gkxO2DlJEW0/ThiosRan.jpg" TargetMode="External"/><Relationship Id="rId7" Type="http://schemas.openxmlformats.org/officeDocument/2006/relationships/hyperlink" Target="http://www.zlatnictvi.net/files/AuAg-liti-1.jpg" TargetMode="External"/><Relationship Id="rId12" Type="http://schemas.openxmlformats.org/officeDocument/2006/relationships/hyperlink" Target="http://files.vyukachemie.webnode.cz/200000010-3377c33d03/rybn%C3%ADk.jpg" TargetMode="External"/><Relationship Id="rId2" Type="http://schemas.openxmlformats.org/officeDocument/2006/relationships/hyperlink" Target="http://upload.wikimedia.org/wikipedia/commons/thumb/e/e8/Thios%C3%ADran_sodn%C3%BD.JPG/260px-Thios%C3%ADran_sodn%C3%B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hlurbsem2011.files.wordpress.com/2011/05/melting-ice.jpg" TargetMode="External"/><Relationship Id="rId11" Type="http://schemas.openxmlformats.org/officeDocument/2006/relationships/hyperlink" Target="http://cs.wikipedia.org/wiki/Soubor:Bleikristall_nachtmann_karaffen.jpg" TargetMode="External"/><Relationship Id="rId5" Type="http://schemas.openxmlformats.org/officeDocument/2006/relationships/hyperlink" Target="http://testyfyz.wz.cz/test/ot10.gif" TargetMode="External"/><Relationship Id="rId10" Type="http://schemas.openxmlformats.org/officeDocument/2006/relationships/hyperlink" Target="http://cs.wikipedia.org/wiki/Soubor:Iron_electrolytic_and_1cm3_cube.jpg" TargetMode="External"/><Relationship Id="rId4" Type="http://schemas.openxmlformats.org/officeDocument/2006/relationships/hyperlink" Target="http://artemis.osu.cz/ComLab/Web_cz/Heat_FP6_Cz/Interval2_soubory/image005.jpg" TargetMode="External"/><Relationship Id="rId9" Type="http://schemas.openxmlformats.org/officeDocument/2006/relationships/hyperlink" Target="http://cs.wikipedia.org/wiki/Soubor:Metal_cube_tin.jpg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978276" y="4333375"/>
            <a:ext cx="6624736" cy="1667393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8. ročníku</a:t>
            </a:r>
            <a:r>
              <a:rPr lang="cs-CZ" sz="1600" b="1" dirty="0" smtClean="0">
                <a:solidFill>
                  <a:srgbClr val="00B0F0"/>
                </a:solidFill>
              </a:rPr>
              <a:t>.Slouží k naučení nového učiva. Žák  na základě dvou pokusů vyjádří závěry týkající se tání látky.Žák se seznámí s přeměnami skupenství  pevného  na kapalné (tání) a kapalného na pevné (tuhnutí). Žák umí určit skupenské teplo, které musíme dodat látce nebo odebrat, aby se uskutečnily tyto skupenské přechody.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714348" y="3786190"/>
            <a:ext cx="7577814" cy="428628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Tání a tuhnutí</a:t>
            </a:r>
            <a:r>
              <a:rPr kumimoji="0" lang="cs-CZ" sz="2000" b="1" i="0" u="none" strike="noStrike" kern="1200" cap="none" spc="0" normalizeH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cs-CZ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2788" y="668377"/>
            <a:ext cx="607042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01/2012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 FY.8.A.18_Fyzika pro 8. ročník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Název: </a:t>
            </a:r>
            <a:r>
              <a:rPr lang="cs-CZ" b="1" dirty="0" smtClean="0">
                <a:solidFill>
                  <a:srgbClr val="002060"/>
                </a:solidFill>
              </a:rPr>
              <a:t>Tání a tuhnutí 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786" y="524361"/>
            <a:ext cx="1811936" cy="1728192"/>
          </a:xfrm>
          <a:prstGeom prst="rect">
            <a:avLst/>
          </a:prstGeom>
          <a:noFill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714620"/>
            <a:ext cx="2140719" cy="127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857232"/>
            <a:ext cx="6543692" cy="515005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Rozdrtíme si kostky ledu, dáme do kádinky a změříme jejich teplotu.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Začneme kádinku zahřívat a stále sledujeme teplotu ledové drtě.</a:t>
            </a:r>
          </a:p>
          <a:p>
            <a:pPr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Výsledky pokusu: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Nejprve se teplota drtě zvyšuje až k 0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°C.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Při </a:t>
            </a:r>
            <a:r>
              <a:rPr lang="cs-CZ" sz="2800" b="1" dirty="0" smtClean="0">
                <a:solidFill>
                  <a:srgbClr val="002060"/>
                </a:solidFill>
              </a:rPr>
              <a:t>0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°C začne led tát, proto se tato teplota nazývá TEPLOTA TÁNÍ.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Stále zahříváme, dodáváme teplo, ale teplota směsi ledu a vody zůstává na </a:t>
            </a:r>
            <a:r>
              <a:rPr lang="cs-CZ" sz="2800" b="1" dirty="0" smtClean="0">
                <a:solidFill>
                  <a:srgbClr val="002060"/>
                </a:solidFill>
              </a:rPr>
              <a:t>0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°C.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Až všechen led roztaje, začne se zvyšovat teplota.</a:t>
            </a:r>
          </a:p>
          <a:p>
            <a:pPr>
              <a:buNone/>
            </a:pPr>
            <a:endParaRPr lang="cs-CZ" sz="28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7030A0"/>
                </a:solidFill>
                <a:effectLst/>
              </a:rPr>
              <a:t>Pokus s ledem:</a:t>
            </a:r>
            <a:endParaRPr lang="cs-CZ" sz="3600" u="sng" dirty="0">
              <a:solidFill>
                <a:srgbClr val="7030A0"/>
              </a:solidFill>
              <a:effectLst/>
            </a:endParaRPr>
          </a:p>
        </p:txBody>
      </p:sp>
      <p:pic>
        <p:nvPicPr>
          <p:cNvPr id="1026" name="Picture 2" descr="C:\Documents and Settings\radek\Local Settings\Temporary Internet Files\Content.IE5\496NW9QJ\MP90040223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642918"/>
            <a:ext cx="2102136" cy="2631525"/>
          </a:xfrm>
          <a:prstGeom prst="rect">
            <a:avLst/>
          </a:prstGeom>
          <a:noFill/>
        </p:spPr>
      </p:pic>
      <p:pic>
        <p:nvPicPr>
          <p:cNvPr id="1027" name="Picture 3" descr="C:\Documents and Settings\radek\Local Settings\Temporary Internet Files\Content.IE5\496NW9QJ\MC90008871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3357562"/>
            <a:ext cx="1736633" cy="20129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4972056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k roztátí ledu zahřátého na teplotu tání je nutné dodávat teplo</a:t>
            </a:r>
          </a:p>
          <a:p>
            <a:pPr>
              <a:buFont typeface="Wingdings" pitchFamily="2" charset="2"/>
              <a:buChar char="q"/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toto teplo je potřebné pro změnu skupenství</a:t>
            </a:r>
          </a:p>
          <a:p>
            <a:pPr>
              <a:buFont typeface="Wingdings" pitchFamily="2" charset="2"/>
              <a:buChar char="q"/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toto teplo nazýváme </a:t>
            </a:r>
            <a:r>
              <a:rPr lang="cs-CZ" sz="2800" b="1" u="sng" dirty="0" smtClean="0">
                <a:solidFill>
                  <a:srgbClr val="00B050"/>
                </a:solidFill>
              </a:rPr>
              <a:t>SKUPENSKÉ TEPLO TÁNÍ</a:t>
            </a:r>
            <a:endParaRPr lang="cs-CZ" sz="2800" b="1" u="sng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C00000"/>
                </a:solidFill>
                <a:effectLst/>
              </a:rPr>
              <a:t>Závěr pokusu s ledem:</a:t>
            </a:r>
            <a:endParaRPr lang="cs-CZ" sz="3600" u="sng" dirty="0">
              <a:solidFill>
                <a:srgbClr val="C00000"/>
              </a:solidFill>
              <a:effectLst/>
            </a:endParaRPr>
          </a:p>
        </p:txBody>
      </p:sp>
      <p:pic>
        <p:nvPicPr>
          <p:cNvPr id="1026" name="Picture 2" descr="C:\Documents and Settings\radek\Local Settings\Temporary Internet Files\Content.IE5\KTIJ0HEZ\MP9004388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1571612"/>
            <a:ext cx="2571768" cy="2038928"/>
          </a:xfrm>
          <a:prstGeom prst="rect">
            <a:avLst/>
          </a:prstGeom>
          <a:noFill/>
        </p:spPr>
      </p:pic>
      <p:pic>
        <p:nvPicPr>
          <p:cNvPr id="1027" name="Picture 3" descr="C:\Documents and Settings\radek\Local Settings\Temporary Internet Files\Content.IE5\2TM785QB\MC900441752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3714752"/>
            <a:ext cx="2539415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4900618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F0"/>
                </a:solidFill>
              </a:rPr>
              <a:t>krystalický thiosíran sodný rozdrtíme na prášek a nasypeme ho do malé kádinky,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F0"/>
                </a:solidFill>
              </a:rPr>
              <a:t>do prášku zasuneme teploměr a čteme teplotu,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F0"/>
                </a:solidFill>
              </a:rPr>
              <a:t>kádinku zahříváme v horké vodní lázni,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F0"/>
                </a:solidFill>
              </a:rPr>
              <a:t>sledujeme teplotu</a:t>
            </a:r>
          </a:p>
          <a:p>
            <a:pPr>
              <a:buFont typeface="Wingdings" pitchFamily="2" charset="2"/>
              <a:buChar char="q"/>
            </a:pP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/>
            </a:r>
            <a:br>
              <a:rPr lang="cs-CZ" sz="3600" dirty="0" smtClean="0">
                <a:solidFill>
                  <a:srgbClr val="002060"/>
                </a:solidFill>
                <a:effectLst/>
              </a:rPr>
            </a:br>
            <a:r>
              <a:rPr lang="cs-CZ" sz="3600" dirty="0" smtClean="0">
                <a:solidFill>
                  <a:srgbClr val="002060"/>
                </a:solidFill>
                <a:effectLst/>
              </a:rPr>
              <a:t>Je průběh tání podobný i u jiných látek?</a:t>
            </a:r>
            <a:br>
              <a:rPr lang="cs-CZ" sz="3600" dirty="0" smtClean="0">
                <a:solidFill>
                  <a:srgbClr val="002060"/>
                </a:solidFill>
                <a:effectLst/>
              </a:rPr>
            </a:br>
            <a:r>
              <a:rPr lang="cs-CZ" sz="3600" u="sng" dirty="0" smtClean="0">
                <a:solidFill>
                  <a:srgbClr val="002060"/>
                </a:solidFill>
                <a:effectLst/>
              </a:rPr>
              <a:t>Pokus s thiosíranem sodným:</a:t>
            </a:r>
            <a:r>
              <a:rPr lang="cs-CZ" sz="3600" dirty="0" smtClean="0">
                <a:solidFill>
                  <a:srgbClr val="002060"/>
                </a:solidFill>
                <a:effectLst/>
              </a:rPr>
              <a:t/>
            </a:r>
            <a:br>
              <a:rPr lang="cs-CZ" sz="3600" dirty="0" smtClean="0">
                <a:solidFill>
                  <a:srgbClr val="002060"/>
                </a:solidFill>
                <a:effectLst/>
              </a:rPr>
            </a:br>
            <a:endParaRPr lang="cs-CZ" sz="3600" dirty="0">
              <a:solidFill>
                <a:srgbClr val="002060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571612"/>
            <a:ext cx="24765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4000504"/>
            <a:ext cx="2867028" cy="2150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58204" cy="2733489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</a:rPr>
              <a:t>teplota se při zahřívání postupně zvětšuje, až dosáhne asi 48 </a:t>
            </a:r>
            <a:r>
              <a:rPr lang="cs-CZ" sz="2800" b="1" dirty="0" smtClean="0">
                <a:solidFill>
                  <a:srgbClr val="7030A0"/>
                </a:solidFill>
                <a:latin typeface="Arial"/>
                <a:cs typeface="Arial"/>
              </a:rPr>
              <a:t>°C,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  <a:latin typeface="Arial"/>
                <a:cs typeface="Arial"/>
              </a:rPr>
              <a:t>pozorujeme, že při této teplotě krystalická látka taje, 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  <a:latin typeface="Arial"/>
                <a:cs typeface="Arial"/>
              </a:rPr>
              <a:t>přestože thiosíran sodný dále přijímá teplo, jeho teplota se nezvyšuje, pokud všechna látka neroztaje,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  <a:latin typeface="Arial"/>
                <a:cs typeface="Arial"/>
              </a:rPr>
              <a:t>thiosíran sodný taje při 48 °C,</a:t>
            </a: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7030A0"/>
                </a:solidFill>
                <a:latin typeface="Arial"/>
                <a:cs typeface="Arial"/>
              </a:rPr>
              <a:t>má tedy jinou teplotu tání než led</a:t>
            </a:r>
            <a:endParaRPr lang="cs-CZ" sz="2800" b="1" u="sng" dirty="0">
              <a:solidFill>
                <a:srgbClr val="7030A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u="sng" dirty="0" smtClean="0">
                <a:solidFill>
                  <a:srgbClr val="00B050"/>
                </a:solidFill>
                <a:effectLst/>
              </a:rPr>
              <a:t>Závěr pokusu s thiosíranem sodným:</a:t>
            </a:r>
            <a:endParaRPr lang="cs-CZ" sz="3600" u="sng" dirty="0">
              <a:solidFill>
                <a:srgbClr val="00B05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4286256"/>
            <a:ext cx="3162309" cy="2371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Grafický průběh tání: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500174"/>
            <a:ext cx="6357982" cy="353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928662" y="1785926"/>
            <a:ext cx="13573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teplota</a:t>
            </a:r>
          </a:p>
          <a:p>
            <a:r>
              <a:rPr lang="en-US" sz="2400" b="1" dirty="0" smtClean="0">
                <a:solidFill>
                  <a:srgbClr val="C00000"/>
                </a:solidFill>
                <a:latin typeface="Arial"/>
                <a:cs typeface="Arial"/>
              </a:rPr>
              <a:t>[</a:t>
            </a:r>
            <a:r>
              <a:rPr lang="cs-CZ" sz="2400" b="1" dirty="0" smtClean="0">
                <a:solidFill>
                  <a:srgbClr val="C00000"/>
                </a:solidFill>
                <a:latin typeface="Arial"/>
                <a:cs typeface="Arial"/>
              </a:rPr>
              <a:t>°C</a:t>
            </a:r>
            <a:r>
              <a:rPr lang="en-US" sz="2400" b="1" dirty="0" smtClean="0">
                <a:solidFill>
                  <a:srgbClr val="C00000"/>
                </a:solidFill>
                <a:latin typeface="Arial"/>
                <a:cs typeface="Arial"/>
              </a:rPr>
              <a:t>]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14546" y="5072074"/>
            <a:ext cx="2428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množství tepla 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[</a:t>
            </a:r>
            <a:r>
              <a:rPr lang="cs-CZ" sz="2400" b="1" dirty="0" smtClean="0">
                <a:solidFill>
                  <a:srgbClr val="C00000"/>
                </a:solidFill>
              </a:rPr>
              <a:t>kJ</a:t>
            </a:r>
            <a:r>
              <a:rPr lang="en-US" sz="2400" b="1" dirty="0" smtClean="0">
                <a:solidFill>
                  <a:srgbClr val="C00000"/>
                </a:solidFill>
              </a:rPr>
              <a:t>]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43240" y="2285992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Pevná látka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86314" y="2000240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Pevná látka i kapalina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215206" y="2428868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kapalina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00958" y="535782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Čas 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[</a:t>
            </a:r>
            <a:r>
              <a:rPr lang="cs-CZ" sz="2400" b="1" dirty="0" smtClean="0">
                <a:solidFill>
                  <a:srgbClr val="C00000"/>
                </a:solidFill>
              </a:rPr>
              <a:t>s</a:t>
            </a:r>
            <a:r>
              <a:rPr lang="en-US" sz="2400" b="1" dirty="0" smtClean="0">
                <a:solidFill>
                  <a:srgbClr val="C00000"/>
                </a:solidFill>
              </a:rPr>
              <a:t>]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teplota tání závisí na druhu krystalické látky, ale také na TLAKU,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v tabulkách jsou uvedeny hodnoty teploty tání při normálním tlaku, tj. 101 325 Pa,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závislost teploty tání na tlaku poznáte i při bruslení,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led pod bruslí, kde je větší tlak, taje i při nižší teplotě než 0 </a:t>
            </a: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°C</a:t>
            </a:r>
          </a:p>
          <a:p>
            <a:pPr>
              <a:buNone/>
            </a:pPr>
            <a:endParaRPr lang="cs-CZ" sz="2800" b="1" dirty="0" smtClean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70C0"/>
                </a:solidFill>
                <a:effectLst/>
              </a:rPr>
              <a:t>Závislost teploty tání na tlaku:</a:t>
            </a:r>
            <a:endParaRPr lang="cs-CZ" sz="3600" u="sng" dirty="0">
              <a:solidFill>
                <a:srgbClr val="0070C0"/>
              </a:solidFill>
              <a:effectLst/>
            </a:endParaRPr>
          </a:p>
        </p:txBody>
      </p:sp>
      <p:pic>
        <p:nvPicPr>
          <p:cNvPr id="6146" name="Picture 2" descr="C:\Documents and Settings\radek\Local Settings\Temporary Internet Files\Content.IE5\WHQ7CXMN\MC90041252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44" y="4645563"/>
            <a:ext cx="1676927" cy="2122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Grafické porovnání teplot tání různých látek při normálním tlaku:</a:t>
            </a:r>
            <a:endParaRPr lang="cs-CZ" sz="3200" dirty="0">
              <a:solidFill>
                <a:schemeClr val="accent6">
                  <a:lumMod val="50000"/>
                </a:schemeClr>
              </a:solidFill>
              <a:effectLst/>
            </a:endParaRPr>
          </a:p>
        </p:txBody>
      </p:sp>
      <p:grpSp>
        <p:nvGrpSpPr>
          <p:cNvPr id="58" name="Group 89"/>
          <p:cNvGrpSpPr>
            <a:grpSpLocks noGrp="1"/>
          </p:cNvGrpSpPr>
          <p:nvPr>
            <p:ph idx="1"/>
          </p:nvPr>
        </p:nvGrpSpPr>
        <p:grpSpPr bwMode="auto">
          <a:xfrm>
            <a:off x="428596" y="1500174"/>
            <a:ext cx="8229600" cy="4525962"/>
            <a:chOff x="431" y="981"/>
            <a:chExt cx="4841" cy="3205"/>
          </a:xfrm>
        </p:grpSpPr>
        <p:grpSp>
          <p:nvGrpSpPr>
            <p:cNvPr id="59" name="Group 77"/>
            <p:cNvGrpSpPr>
              <a:grpSpLocks/>
            </p:cNvGrpSpPr>
            <p:nvPr/>
          </p:nvGrpSpPr>
          <p:grpSpPr bwMode="auto">
            <a:xfrm>
              <a:off x="839" y="981"/>
              <a:ext cx="4433" cy="3205"/>
              <a:chOff x="612" y="981"/>
              <a:chExt cx="4433" cy="3205"/>
            </a:xfrm>
          </p:grpSpPr>
          <p:sp>
            <p:nvSpPr>
              <p:cNvPr id="71" name="Line 5"/>
              <p:cNvSpPr>
                <a:spLocks noChangeShapeType="1"/>
              </p:cNvSpPr>
              <p:nvPr/>
            </p:nvSpPr>
            <p:spPr bwMode="auto">
              <a:xfrm flipV="1">
                <a:off x="760" y="981"/>
                <a:ext cx="1" cy="311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72" name="Group 76"/>
              <p:cNvGrpSpPr>
                <a:grpSpLocks/>
              </p:cNvGrpSpPr>
              <p:nvPr/>
            </p:nvGrpSpPr>
            <p:grpSpPr bwMode="auto">
              <a:xfrm>
                <a:off x="612" y="1298"/>
                <a:ext cx="4433" cy="2888"/>
                <a:chOff x="612" y="1298"/>
                <a:chExt cx="4433" cy="2888"/>
              </a:xfrm>
            </p:grpSpPr>
            <p:sp>
              <p:nvSpPr>
                <p:cNvPr id="73" name="Rectangle 6"/>
                <p:cNvSpPr>
                  <a:spLocks noChangeArrowheads="1"/>
                </p:cNvSpPr>
                <p:nvPr/>
              </p:nvSpPr>
              <p:spPr bwMode="auto">
                <a:xfrm>
                  <a:off x="908" y="1479"/>
                  <a:ext cx="297" cy="2367"/>
                </a:xfrm>
                <a:prstGeom prst="rect">
                  <a:avLst/>
                </a:prstGeom>
                <a:solidFill>
                  <a:srgbClr val="FFE05B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4" name="Rectangle 7"/>
                <p:cNvSpPr>
                  <a:spLocks noChangeArrowheads="1"/>
                </p:cNvSpPr>
                <p:nvPr/>
              </p:nvSpPr>
              <p:spPr bwMode="auto">
                <a:xfrm>
                  <a:off x="1205" y="1728"/>
                  <a:ext cx="296" cy="2118"/>
                </a:xfrm>
                <a:prstGeom prst="rect">
                  <a:avLst/>
                </a:prstGeom>
                <a:solidFill>
                  <a:srgbClr val="C0C0C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5" name="Rectangle 8"/>
                <p:cNvSpPr>
                  <a:spLocks noChangeArrowheads="1"/>
                </p:cNvSpPr>
                <p:nvPr/>
              </p:nvSpPr>
              <p:spPr bwMode="auto">
                <a:xfrm>
                  <a:off x="1501" y="1853"/>
                  <a:ext cx="296" cy="199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6" name="Rectangle 9"/>
                <p:cNvSpPr>
                  <a:spLocks noChangeArrowheads="1"/>
                </p:cNvSpPr>
                <p:nvPr/>
              </p:nvSpPr>
              <p:spPr bwMode="auto">
                <a:xfrm>
                  <a:off x="1797" y="2227"/>
                  <a:ext cx="297" cy="1619"/>
                </a:xfrm>
                <a:prstGeom prst="rect">
                  <a:avLst/>
                </a:prstGeom>
                <a:solidFill>
                  <a:srgbClr val="FF66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7" name="Rectangle 10"/>
                <p:cNvSpPr>
                  <a:spLocks noChangeArrowheads="1"/>
                </p:cNvSpPr>
                <p:nvPr/>
              </p:nvSpPr>
              <p:spPr bwMode="auto">
                <a:xfrm>
                  <a:off x="2094" y="2476"/>
                  <a:ext cx="296" cy="1370"/>
                </a:xfrm>
                <a:prstGeom prst="rect">
                  <a:avLst/>
                </a:prstGeom>
                <a:solidFill>
                  <a:srgbClr val="CC99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8" name="Rectangle 11"/>
                <p:cNvSpPr>
                  <a:spLocks noChangeArrowheads="1"/>
                </p:cNvSpPr>
                <p:nvPr/>
              </p:nvSpPr>
              <p:spPr bwMode="auto">
                <a:xfrm>
                  <a:off x="2390" y="2600"/>
                  <a:ext cx="296" cy="1246"/>
                </a:xfrm>
                <a:prstGeom prst="rect">
                  <a:avLst/>
                </a:prstGeom>
                <a:solidFill>
                  <a:srgbClr val="00CC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9" name="Rectangle 12"/>
                <p:cNvSpPr>
                  <a:spLocks noChangeArrowheads="1"/>
                </p:cNvSpPr>
                <p:nvPr/>
              </p:nvSpPr>
              <p:spPr bwMode="auto">
                <a:xfrm>
                  <a:off x="2686" y="2849"/>
                  <a:ext cx="297" cy="997"/>
                </a:xfrm>
                <a:prstGeom prst="rect">
                  <a:avLst/>
                </a:prstGeom>
                <a:solidFill>
                  <a:srgbClr val="B082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0" name="Rectangle 13"/>
                <p:cNvSpPr>
                  <a:spLocks noChangeArrowheads="1"/>
                </p:cNvSpPr>
                <p:nvPr/>
              </p:nvSpPr>
              <p:spPr bwMode="auto">
                <a:xfrm>
                  <a:off x="2983" y="3099"/>
                  <a:ext cx="296" cy="747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1" name="Rectangle 14"/>
                <p:cNvSpPr>
                  <a:spLocks noChangeArrowheads="1"/>
                </p:cNvSpPr>
                <p:nvPr/>
              </p:nvSpPr>
              <p:spPr bwMode="auto">
                <a:xfrm>
                  <a:off x="3279" y="3223"/>
                  <a:ext cx="296" cy="623"/>
                </a:xfrm>
                <a:prstGeom prst="rect">
                  <a:avLst/>
                </a:prstGeom>
                <a:solidFill>
                  <a:srgbClr val="8000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2" name="Rectangle 15"/>
                <p:cNvSpPr>
                  <a:spLocks noChangeArrowheads="1"/>
                </p:cNvSpPr>
                <p:nvPr/>
              </p:nvSpPr>
              <p:spPr bwMode="auto">
                <a:xfrm>
                  <a:off x="3575" y="3472"/>
                  <a:ext cx="297" cy="374"/>
                </a:xfrm>
                <a:prstGeom prst="rect">
                  <a:avLst/>
                </a:prstGeom>
                <a:solidFill>
                  <a:srgbClr val="00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3" name="Rectangle 17"/>
                <p:cNvSpPr>
                  <a:spLocks noChangeArrowheads="1"/>
                </p:cNvSpPr>
                <p:nvPr/>
              </p:nvSpPr>
              <p:spPr bwMode="auto">
                <a:xfrm>
                  <a:off x="3878" y="3702"/>
                  <a:ext cx="296" cy="125"/>
                </a:xfrm>
                <a:prstGeom prst="rect">
                  <a:avLst/>
                </a:prstGeom>
                <a:solidFill>
                  <a:srgbClr val="003366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4" name="Rectangle 18"/>
                <p:cNvSpPr>
                  <a:spLocks noChangeArrowheads="1"/>
                </p:cNvSpPr>
                <p:nvPr/>
              </p:nvSpPr>
              <p:spPr bwMode="auto">
                <a:xfrm>
                  <a:off x="4150" y="3838"/>
                  <a:ext cx="297" cy="125"/>
                </a:xfrm>
                <a:prstGeom prst="rect">
                  <a:avLst/>
                </a:prstGeom>
                <a:solidFill>
                  <a:srgbClr val="969696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5" name="Rectangle 19"/>
                <p:cNvSpPr>
                  <a:spLocks noChangeArrowheads="1"/>
                </p:cNvSpPr>
                <p:nvPr/>
              </p:nvSpPr>
              <p:spPr bwMode="auto">
                <a:xfrm>
                  <a:off x="4422" y="3838"/>
                  <a:ext cx="296" cy="183"/>
                </a:xfrm>
                <a:prstGeom prst="rect">
                  <a:avLst/>
                </a:prstGeom>
                <a:solidFill>
                  <a:srgbClr val="339966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6" name="Line 20"/>
                <p:cNvSpPr>
                  <a:spLocks noChangeShapeType="1"/>
                </p:cNvSpPr>
                <p:nvPr/>
              </p:nvSpPr>
              <p:spPr bwMode="auto">
                <a:xfrm>
                  <a:off x="748" y="3838"/>
                  <a:ext cx="4297" cy="1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7" name="Line 21"/>
                <p:cNvSpPr>
                  <a:spLocks noChangeShapeType="1"/>
                </p:cNvSpPr>
                <p:nvPr/>
              </p:nvSpPr>
              <p:spPr bwMode="auto">
                <a:xfrm>
                  <a:off x="760" y="3721"/>
                  <a:ext cx="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8" name="Line 22"/>
                <p:cNvSpPr>
                  <a:spLocks noChangeShapeType="1"/>
                </p:cNvSpPr>
                <p:nvPr/>
              </p:nvSpPr>
              <p:spPr bwMode="auto">
                <a:xfrm>
                  <a:off x="612" y="3597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9" name="Line 23"/>
                <p:cNvSpPr>
                  <a:spLocks noChangeShapeType="1"/>
                </p:cNvSpPr>
                <p:nvPr/>
              </p:nvSpPr>
              <p:spPr bwMode="auto">
                <a:xfrm>
                  <a:off x="612" y="3348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0" name="Line 24"/>
                <p:cNvSpPr>
                  <a:spLocks noChangeShapeType="1"/>
                </p:cNvSpPr>
                <p:nvPr/>
              </p:nvSpPr>
              <p:spPr bwMode="auto">
                <a:xfrm>
                  <a:off x="612" y="3099"/>
                  <a:ext cx="148" cy="0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1" name="Line 25"/>
                <p:cNvSpPr>
                  <a:spLocks noChangeShapeType="1"/>
                </p:cNvSpPr>
                <p:nvPr/>
              </p:nvSpPr>
              <p:spPr bwMode="auto">
                <a:xfrm>
                  <a:off x="612" y="2849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2" name="Line 26"/>
                <p:cNvSpPr>
                  <a:spLocks noChangeShapeType="1"/>
                </p:cNvSpPr>
                <p:nvPr/>
              </p:nvSpPr>
              <p:spPr bwMode="auto">
                <a:xfrm>
                  <a:off x="612" y="2600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3" name="Line 27"/>
                <p:cNvSpPr>
                  <a:spLocks noChangeShapeType="1"/>
                </p:cNvSpPr>
                <p:nvPr/>
              </p:nvSpPr>
              <p:spPr bwMode="auto">
                <a:xfrm>
                  <a:off x="612" y="2351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4" name="Line 28"/>
                <p:cNvSpPr>
                  <a:spLocks noChangeShapeType="1"/>
                </p:cNvSpPr>
                <p:nvPr/>
              </p:nvSpPr>
              <p:spPr bwMode="auto">
                <a:xfrm>
                  <a:off x="612" y="2102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5" name="Line 29"/>
                <p:cNvSpPr>
                  <a:spLocks noChangeShapeType="1"/>
                </p:cNvSpPr>
                <p:nvPr/>
              </p:nvSpPr>
              <p:spPr bwMode="auto">
                <a:xfrm>
                  <a:off x="612" y="3846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6" name="Line 30"/>
                <p:cNvSpPr>
                  <a:spLocks noChangeShapeType="1"/>
                </p:cNvSpPr>
                <p:nvPr/>
              </p:nvSpPr>
              <p:spPr bwMode="auto">
                <a:xfrm>
                  <a:off x="612" y="4095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7" name="Line 31"/>
                <p:cNvSpPr>
                  <a:spLocks noChangeShapeType="1"/>
                </p:cNvSpPr>
                <p:nvPr/>
              </p:nvSpPr>
              <p:spPr bwMode="auto">
                <a:xfrm>
                  <a:off x="612" y="1853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8" name="Line 32"/>
                <p:cNvSpPr>
                  <a:spLocks noChangeShapeType="1"/>
                </p:cNvSpPr>
                <p:nvPr/>
              </p:nvSpPr>
              <p:spPr bwMode="auto">
                <a:xfrm>
                  <a:off x="612" y="1604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9" name="Rectangle 63"/>
                <p:cNvSpPr>
                  <a:spLocks noChangeArrowheads="1"/>
                </p:cNvSpPr>
                <p:nvPr/>
              </p:nvSpPr>
              <p:spPr bwMode="auto">
                <a:xfrm>
                  <a:off x="930" y="1298"/>
                  <a:ext cx="257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Cr</a:t>
                  </a:r>
                </a:p>
              </p:txBody>
            </p:sp>
            <p:sp>
              <p:nvSpPr>
                <p:cNvPr id="100" name="Rectangle 64"/>
                <p:cNvSpPr>
                  <a:spLocks noChangeArrowheads="1"/>
                </p:cNvSpPr>
                <p:nvPr/>
              </p:nvSpPr>
              <p:spPr bwMode="auto">
                <a:xfrm>
                  <a:off x="1202" y="1570"/>
                  <a:ext cx="266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Fe</a:t>
                  </a:r>
                </a:p>
              </p:txBody>
            </p:sp>
            <p:sp>
              <p:nvSpPr>
                <p:cNvPr id="101" name="Rectangle 65"/>
                <p:cNvSpPr>
                  <a:spLocks noChangeArrowheads="1"/>
                </p:cNvSpPr>
                <p:nvPr/>
              </p:nvSpPr>
              <p:spPr bwMode="auto">
                <a:xfrm>
                  <a:off x="1474" y="1661"/>
                  <a:ext cx="241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Si</a:t>
                  </a:r>
                </a:p>
              </p:txBody>
            </p:sp>
            <p:sp>
              <p:nvSpPr>
                <p:cNvPr id="102" name="Rectangle 66"/>
                <p:cNvSpPr>
                  <a:spLocks noChangeArrowheads="1"/>
                </p:cNvSpPr>
                <p:nvPr/>
              </p:nvSpPr>
              <p:spPr bwMode="auto">
                <a:xfrm>
                  <a:off x="1791" y="2069"/>
                  <a:ext cx="262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Cu</a:t>
                  </a:r>
                </a:p>
              </p:txBody>
            </p:sp>
            <p:sp>
              <p:nvSpPr>
                <p:cNvPr id="103" name="Rectangle 67"/>
                <p:cNvSpPr>
                  <a:spLocks noChangeArrowheads="1"/>
                </p:cNvSpPr>
                <p:nvPr/>
              </p:nvSpPr>
              <p:spPr bwMode="auto">
                <a:xfrm>
                  <a:off x="2064" y="2296"/>
                  <a:ext cx="278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Ag</a:t>
                  </a:r>
                </a:p>
              </p:txBody>
            </p:sp>
            <p:sp>
              <p:nvSpPr>
                <p:cNvPr id="104" name="Rectangle 68"/>
                <p:cNvSpPr>
                  <a:spLocks noChangeArrowheads="1"/>
                </p:cNvSpPr>
                <p:nvPr/>
              </p:nvSpPr>
              <p:spPr bwMode="auto">
                <a:xfrm>
                  <a:off x="2336" y="2432"/>
                  <a:ext cx="405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NaCl</a:t>
                  </a:r>
                </a:p>
              </p:txBody>
            </p:sp>
            <p:sp>
              <p:nvSpPr>
                <p:cNvPr id="105" name="Rectangle 69"/>
                <p:cNvSpPr>
                  <a:spLocks noChangeArrowheads="1"/>
                </p:cNvSpPr>
                <p:nvPr/>
              </p:nvSpPr>
              <p:spPr bwMode="auto">
                <a:xfrm>
                  <a:off x="2653" y="2659"/>
                  <a:ext cx="245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Al</a:t>
                  </a:r>
                </a:p>
              </p:txBody>
            </p:sp>
            <p:sp>
              <p:nvSpPr>
                <p:cNvPr id="106" name="Rectangle 70"/>
                <p:cNvSpPr>
                  <a:spLocks noChangeArrowheads="1"/>
                </p:cNvSpPr>
                <p:nvPr/>
              </p:nvSpPr>
              <p:spPr bwMode="auto">
                <a:xfrm>
                  <a:off x="2971" y="2931"/>
                  <a:ext cx="260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Pb</a:t>
                  </a:r>
                </a:p>
              </p:txBody>
            </p:sp>
            <p:sp>
              <p:nvSpPr>
                <p:cNvPr id="107" name="Rectangle 71"/>
                <p:cNvSpPr>
                  <a:spLocks noChangeArrowheads="1"/>
                </p:cNvSpPr>
                <p:nvPr/>
              </p:nvSpPr>
              <p:spPr bwMode="auto">
                <a:xfrm>
                  <a:off x="3243" y="3067"/>
                  <a:ext cx="272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Sn</a:t>
                  </a:r>
                </a:p>
              </p:txBody>
            </p:sp>
            <p:sp>
              <p:nvSpPr>
                <p:cNvPr id="108" name="Rectangle 72"/>
                <p:cNvSpPr>
                  <a:spLocks noChangeArrowheads="1"/>
                </p:cNvSpPr>
                <p:nvPr/>
              </p:nvSpPr>
              <p:spPr bwMode="auto">
                <a:xfrm>
                  <a:off x="3515" y="3294"/>
                  <a:ext cx="592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glycerol</a:t>
                  </a:r>
                </a:p>
              </p:txBody>
            </p:sp>
            <p:sp>
              <p:nvSpPr>
                <p:cNvPr id="109" name="Rectangle 73"/>
                <p:cNvSpPr>
                  <a:spLocks noChangeArrowheads="1"/>
                </p:cNvSpPr>
                <p:nvPr/>
              </p:nvSpPr>
              <p:spPr bwMode="auto">
                <a:xfrm>
                  <a:off x="4150" y="3929"/>
                  <a:ext cx="282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Hg</a:t>
                  </a:r>
                </a:p>
              </p:txBody>
            </p:sp>
            <p:sp>
              <p:nvSpPr>
                <p:cNvPr id="110" name="Rectangle 74"/>
                <p:cNvSpPr>
                  <a:spLocks noChangeArrowheads="1"/>
                </p:cNvSpPr>
                <p:nvPr/>
              </p:nvSpPr>
              <p:spPr bwMode="auto">
                <a:xfrm>
                  <a:off x="4377" y="3974"/>
                  <a:ext cx="562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ethanol</a:t>
                  </a:r>
                </a:p>
              </p:txBody>
            </p:sp>
            <p:sp>
              <p:nvSpPr>
                <p:cNvPr id="111" name="Rectangle 75"/>
                <p:cNvSpPr>
                  <a:spLocks noChangeArrowheads="1"/>
                </p:cNvSpPr>
                <p:nvPr/>
              </p:nvSpPr>
              <p:spPr bwMode="auto">
                <a:xfrm>
                  <a:off x="3833" y="3521"/>
                  <a:ext cx="394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H2O</a:t>
                  </a:r>
                </a:p>
              </p:txBody>
            </p:sp>
          </p:grpSp>
        </p:grpSp>
        <p:sp>
          <p:nvSpPr>
            <p:cNvPr id="60" name="Rectangle 78"/>
            <p:cNvSpPr>
              <a:spLocks noChangeArrowheads="1"/>
            </p:cNvSpPr>
            <p:nvPr/>
          </p:nvSpPr>
          <p:spPr bwMode="auto">
            <a:xfrm>
              <a:off x="657" y="3748"/>
              <a:ext cx="194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0</a:t>
              </a:r>
            </a:p>
          </p:txBody>
        </p:sp>
        <p:sp>
          <p:nvSpPr>
            <p:cNvPr id="61" name="Rectangle 79"/>
            <p:cNvSpPr>
              <a:spLocks noChangeArrowheads="1"/>
            </p:cNvSpPr>
            <p:nvPr/>
          </p:nvSpPr>
          <p:spPr bwMode="auto">
            <a:xfrm>
              <a:off x="521" y="3475"/>
              <a:ext cx="35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200</a:t>
              </a:r>
            </a:p>
          </p:txBody>
        </p:sp>
        <p:sp>
          <p:nvSpPr>
            <p:cNvPr id="62" name="Rectangle 80"/>
            <p:cNvSpPr>
              <a:spLocks noChangeArrowheads="1"/>
            </p:cNvSpPr>
            <p:nvPr/>
          </p:nvSpPr>
          <p:spPr bwMode="auto">
            <a:xfrm>
              <a:off x="521" y="3249"/>
              <a:ext cx="35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400</a:t>
              </a:r>
            </a:p>
          </p:txBody>
        </p:sp>
        <p:sp>
          <p:nvSpPr>
            <p:cNvPr id="63" name="Rectangle 81"/>
            <p:cNvSpPr>
              <a:spLocks noChangeArrowheads="1"/>
            </p:cNvSpPr>
            <p:nvPr/>
          </p:nvSpPr>
          <p:spPr bwMode="auto">
            <a:xfrm>
              <a:off x="521" y="3022"/>
              <a:ext cx="35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600</a:t>
              </a:r>
            </a:p>
          </p:txBody>
        </p:sp>
        <p:sp>
          <p:nvSpPr>
            <p:cNvPr id="64" name="Rectangle 82"/>
            <p:cNvSpPr>
              <a:spLocks noChangeArrowheads="1"/>
            </p:cNvSpPr>
            <p:nvPr/>
          </p:nvSpPr>
          <p:spPr bwMode="auto">
            <a:xfrm>
              <a:off x="521" y="2795"/>
              <a:ext cx="35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800</a:t>
              </a:r>
            </a:p>
          </p:txBody>
        </p:sp>
        <p:sp>
          <p:nvSpPr>
            <p:cNvPr id="65" name="Rectangle 83"/>
            <p:cNvSpPr>
              <a:spLocks noChangeArrowheads="1"/>
            </p:cNvSpPr>
            <p:nvPr/>
          </p:nvSpPr>
          <p:spPr bwMode="auto">
            <a:xfrm>
              <a:off x="431" y="2523"/>
              <a:ext cx="4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1000</a:t>
              </a:r>
            </a:p>
          </p:txBody>
        </p:sp>
        <p:sp>
          <p:nvSpPr>
            <p:cNvPr id="66" name="Rectangle 84"/>
            <p:cNvSpPr>
              <a:spLocks noChangeArrowheads="1"/>
            </p:cNvSpPr>
            <p:nvPr/>
          </p:nvSpPr>
          <p:spPr bwMode="auto">
            <a:xfrm>
              <a:off x="431" y="2251"/>
              <a:ext cx="4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1200</a:t>
              </a:r>
            </a:p>
          </p:txBody>
        </p:sp>
        <p:sp>
          <p:nvSpPr>
            <p:cNvPr id="67" name="Rectangle 85"/>
            <p:cNvSpPr>
              <a:spLocks noChangeArrowheads="1"/>
            </p:cNvSpPr>
            <p:nvPr/>
          </p:nvSpPr>
          <p:spPr bwMode="auto">
            <a:xfrm>
              <a:off x="431" y="2024"/>
              <a:ext cx="4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1400</a:t>
              </a:r>
            </a:p>
          </p:txBody>
        </p:sp>
        <p:sp>
          <p:nvSpPr>
            <p:cNvPr id="68" name="Rectangle 86"/>
            <p:cNvSpPr>
              <a:spLocks noChangeArrowheads="1"/>
            </p:cNvSpPr>
            <p:nvPr/>
          </p:nvSpPr>
          <p:spPr bwMode="auto">
            <a:xfrm>
              <a:off x="431" y="1797"/>
              <a:ext cx="4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1600</a:t>
              </a:r>
            </a:p>
          </p:txBody>
        </p:sp>
        <p:sp>
          <p:nvSpPr>
            <p:cNvPr id="69" name="Rectangle 87"/>
            <p:cNvSpPr>
              <a:spLocks noChangeArrowheads="1"/>
            </p:cNvSpPr>
            <p:nvPr/>
          </p:nvSpPr>
          <p:spPr bwMode="auto">
            <a:xfrm>
              <a:off x="431" y="1525"/>
              <a:ext cx="4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1800</a:t>
              </a:r>
            </a:p>
          </p:txBody>
        </p:sp>
        <p:sp>
          <p:nvSpPr>
            <p:cNvPr id="70" name="Rectangle 88"/>
            <p:cNvSpPr>
              <a:spLocks noChangeArrowheads="1"/>
            </p:cNvSpPr>
            <p:nvPr/>
          </p:nvSpPr>
          <p:spPr bwMode="auto">
            <a:xfrm>
              <a:off x="431" y="1123"/>
              <a:ext cx="46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t</a:t>
              </a:r>
              <a:r>
                <a:rPr kumimoji="0" lang="cs-CZ" sz="1800" b="0" i="0" u="none" strike="noStrike" kern="0" cap="none" spc="0" normalizeH="0" baseline="-2500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 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[</a:t>
              </a:r>
              <a:r>
                <a:rPr kumimoji="0" lang="cs-CZ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°C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]</a:t>
              </a:r>
              <a:endPara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214687"/>
            <a:ext cx="3686172" cy="23574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m = 0,1 kg               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t</a:t>
            </a:r>
            <a:r>
              <a:rPr lang="cs-CZ" sz="2400" b="1" baseline="-25000" dirty="0" smtClean="0">
                <a:solidFill>
                  <a:srgbClr val="002060"/>
                </a:solidFill>
                <a:latin typeface="Lucida Sans Typewriter" pitchFamily="49" charset="0"/>
              </a:rPr>
              <a:t>1</a:t>
            </a: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 = 80 °C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t</a:t>
            </a:r>
            <a:r>
              <a:rPr lang="cs-CZ" sz="2400" b="1" baseline="-25000" dirty="0" smtClean="0">
                <a:solidFill>
                  <a:srgbClr val="002060"/>
                </a:solidFill>
                <a:latin typeface="Lucida Sans Typewriter" pitchFamily="49" charset="0"/>
              </a:rPr>
              <a:t>0</a:t>
            </a: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 = 0 °C 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c = 4,2 kJ/(kg.°C)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Q=? kJ</a:t>
            </a:r>
          </a:p>
          <a:p>
            <a:pPr>
              <a:buNone/>
            </a:pPr>
            <a:endParaRPr lang="cs-CZ" sz="2400" b="1" dirty="0" smtClean="0">
              <a:solidFill>
                <a:srgbClr val="002060"/>
              </a:solidFill>
              <a:latin typeface="Lucida Sans Typewriter" pitchFamily="49" charset="0"/>
            </a:endParaRPr>
          </a:p>
          <a:p>
            <a:pPr>
              <a:buNone/>
            </a:pPr>
            <a:endParaRPr lang="cs-CZ" sz="2400" b="1" dirty="0" smtClean="0">
              <a:solidFill>
                <a:srgbClr val="002060"/>
              </a:solidFill>
              <a:latin typeface="Lucida Sans Typewriter" pitchFamily="49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2940048"/>
          </a:xfrm>
        </p:spPr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rgbClr val="0070C0"/>
                </a:solidFill>
                <a:effectLst/>
              </a:rPr>
              <a:t>Příklad: Do kalorimetru dáme rozdrcený led o hmotnosti 0,1 kg a teplotě 0 </a:t>
            </a:r>
            <a:r>
              <a:rPr lang="cs-CZ" sz="2800" dirty="0" smtClean="0">
                <a:solidFill>
                  <a:srgbClr val="0070C0"/>
                </a:solidFill>
                <a:effectLst/>
                <a:latin typeface="Arial"/>
                <a:cs typeface="Arial"/>
              </a:rPr>
              <a:t>°C. Potom nalijeme do kalorimetru vodu o stejné hmotnosti a o teplotě 80 °C. Za stálého míchání směsi sledujeme teplotu na teploměru. Když všechen led právě roztál, zjistíme, že voda v kalorimetru má teplotu </a:t>
            </a:r>
            <a:r>
              <a:rPr lang="cs-CZ" sz="2800" dirty="0" smtClean="0">
                <a:solidFill>
                  <a:srgbClr val="0070C0"/>
                </a:solidFill>
                <a:effectLst/>
              </a:rPr>
              <a:t>0 </a:t>
            </a:r>
            <a:r>
              <a:rPr lang="cs-CZ" sz="2800" dirty="0" smtClean="0">
                <a:solidFill>
                  <a:srgbClr val="0070C0"/>
                </a:solidFill>
                <a:effectLst/>
                <a:latin typeface="Arial"/>
                <a:cs typeface="Arial"/>
              </a:rPr>
              <a:t>°C.</a:t>
            </a:r>
            <a:br>
              <a:rPr lang="cs-CZ" sz="2800" dirty="0" smtClean="0">
                <a:solidFill>
                  <a:srgbClr val="0070C0"/>
                </a:solidFill>
                <a:effectLst/>
                <a:latin typeface="Arial"/>
                <a:cs typeface="Arial"/>
              </a:rPr>
            </a:br>
            <a:r>
              <a:rPr lang="cs-CZ" sz="2800" u="sng" dirty="0" smtClean="0">
                <a:solidFill>
                  <a:srgbClr val="C00000"/>
                </a:solidFill>
                <a:effectLst/>
                <a:latin typeface="Arial"/>
                <a:cs typeface="Arial"/>
              </a:rPr>
              <a:t>Jaké teplo led při tání přijal?</a:t>
            </a:r>
            <a:endParaRPr lang="cs-CZ" sz="2800" u="sng" dirty="0">
              <a:solidFill>
                <a:srgbClr val="C00000"/>
              </a:solidFill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143372" y="3071810"/>
            <a:ext cx="457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Voda v kalorimetru se ochladila z teploty t = 80°C na teplotu t = 0°C.</a:t>
            </a:r>
          </a:p>
          <a:p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Při tom odevzdala svému okolí teplo.</a:t>
            </a:r>
          </a:p>
          <a:p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Q = cm(t</a:t>
            </a:r>
            <a:r>
              <a:rPr lang="cs-CZ" sz="2200" b="1" baseline="-25000" dirty="0" smtClean="0">
                <a:solidFill>
                  <a:srgbClr val="D66B00"/>
                </a:solidFill>
                <a:latin typeface="Lucida Sans Typewriter" pitchFamily="49" charset="0"/>
              </a:rPr>
              <a:t>1</a:t>
            </a:r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-t</a:t>
            </a:r>
            <a:r>
              <a:rPr lang="cs-CZ" sz="2200" b="1" baseline="-25000" dirty="0" smtClean="0">
                <a:solidFill>
                  <a:srgbClr val="D66B00"/>
                </a:solidFill>
                <a:latin typeface="Lucida Sans Typewriter" pitchFamily="49" charset="0"/>
              </a:rPr>
              <a:t>0</a:t>
            </a:r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) = 4,2 . 0,1 . 80 kJ</a:t>
            </a:r>
          </a:p>
          <a:p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Q = 34 kJ</a:t>
            </a:r>
          </a:p>
          <a:p>
            <a:r>
              <a:rPr lang="cs-CZ" sz="2200" b="1" dirty="0" smtClean="0">
                <a:solidFill>
                  <a:srgbClr val="C00000"/>
                </a:solidFill>
                <a:latin typeface="Lucida Sans Typewriter" pitchFamily="49" charset="0"/>
              </a:rPr>
              <a:t>Led při tání přijal 34 kJ tepla.</a:t>
            </a:r>
            <a:endParaRPr lang="cs-CZ" sz="2200" b="1" dirty="0">
              <a:solidFill>
                <a:srgbClr val="C00000"/>
              </a:solidFill>
              <a:latin typeface="Lucida Sans Typewriter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Led</a:t>
            </a:r>
            <a:r>
              <a:rPr lang="cs-CZ" sz="2800" b="1" dirty="0" smtClean="0">
                <a:solidFill>
                  <a:srgbClr val="00B050"/>
                </a:solidFill>
              </a:rPr>
              <a:t> o hmotnosti 1 kg a o teplotě 0 </a:t>
            </a: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°C, </a:t>
            </a:r>
            <a:r>
              <a:rPr lang="cs-CZ" sz="2800" b="1" dirty="0" smtClean="0">
                <a:solidFill>
                  <a:srgbClr val="00B050"/>
                </a:solidFill>
              </a:rPr>
              <a:t>k roztátí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potřebuje teplo asi 340 kJ</a:t>
            </a:r>
            <a:r>
              <a:rPr lang="cs-CZ" sz="2800" b="1" dirty="0" smtClean="0">
                <a:solidFill>
                  <a:srgbClr val="00B050"/>
                </a:solidFill>
              </a:rPr>
              <a:t>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B050"/>
                </a:solidFill>
              </a:rPr>
              <a:t>1 kg jiné látky potřebuje jiné teplo k tomu aby roztál.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B050"/>
                </a:solidFill>
              </a:rPr>
              <a:t>Např.: k roztátí 1 kg </a:t>
            </a:r>
            <a:r>
              <a:rPr lang="cs-CZ" sz="2800" b="1" dirty="0" smtClean="0">
                <a:solidFill>
                  <a:srgbClr val="0070C0"/>
                </a:solidFill>
              </a:rPr>
              <a:t>olova</a:t>
            </a:r>
            <a:r>
              <a:rPr lang="cs-CZ" sz="2800" b="1" dirty="0" smtClean="0">
                <a:solidFill>
                  <a:srgbClr val="00B050"/>
                </a:solidFill>
              </a:rPr>
              <a:t> zahřátého na jeho teplotu tání 328 </a:t>
            </a: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°C </a:t>
            </a:r>
            <a:r>
              <a:rPr lang="cs-CZ" sz="2800" b="1" dirty="0" smtClean="0">
                <a:solidFill>
                  <a:srgbClr val="0070C0"/>
                </a:solidFill>
                <a:latin typeface="Arial"/>
                <a:cs typeface="Arial"/>
              </a:rPr>
              <a:t>stačí dodat teplo 23 kJ.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Nebo: aby se 1 kg </a:t>
            </a:r>
            <a:r>
              <a:rPr lang="cs-CZ" sz="2800" b="1" dirty="0" smtClean="0">
                <a:solidFill>
                  <a:srgbClr val="7030A0"/>
                </a:solidFill>
                <a:latin typeface="Arial"/>
                <a:cs typeface="Arial"/>
              </a:rPr>
              <a:t>krystalické soli </a:t>
            </a: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zahřáté na její teplotu tání 801 °C změnil na kapalinu, </a:t>
            </a:r>
            <a:r>
              <a:rPr lang="cs-CZ" sz="2800" b="1" dirty="0" smtClean="0">
                <a:solidFill>
                  <a:srgbClr val="7030A0"/>
                </a:solidFill>
                <a:latin typeface="Arial"/>
                <a:cs typeface="Arial"/>
              </a:rPr>
              <a:t>musíme dodat teplo 500 kJ</a:t>
            </a: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.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70C0"/>
                </a:solidFill>
                <a:effectLst/>
              </a:rPr>
              <a:t>Tání a látka:</a:t>
            </a:r>
            <a:endParaRPr lang="cs-CZ" sz="3600" u="sng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2060"/>
                </a:solidFill>
                <a:effectLst/>
              </a:rPr>
              <a:t>Grafické porovnání měrných skupenských tepel různých látek:</a:t>
            </a:r>
            <a:endParaRPr lang="cs-CZ" sz="3200" dirty="0">
              <a:solidFill>
                <a:srgbClr val="002060"/>
              </a:solidFill>
              <a:effectLst/>
            </a:endParaRPr>
          </a:p>
        </p:txBody>
      </p:sp>
      <p:grpSp>
        <p:nvGrpSpPr>
          <p:cNvPr id="4" name="Group 57"/>
          <p:cNvGrpSpPr>
            <a:grpSpLocks noGrp="1"/>
          </p:cNvGrpSpPr>
          <p:nvPr>
            <p:ph idx="1"/>
          </p:nvPr>
        </p:nvGrpSpPr>
        <p:grpSpPr bwMode="auto">
          <a:xfrm>
            <a:off x="457200" y="1481138"/>
            <a:ext cx="7988268" cy="4525962"/>
            <a:chOff x="249" y="1071"/>
            <a:chExt cx="4932" cy="3084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861" y="1071"/>
              <a:ext cx="4320" cy="3084"/>
              <a:chOff x="3753" y="2287"/>
              <a:chExt cx="4320" cy="3601"/>
            </a:xfrm>
          </p:grpSpPr>
          <p:sp>
            <p:nvSpPr>
              <p:cNvPr id="27" name="Line 5"/>
              <p:cNvSpPr>
                <a:spLocks noChangeShapeType="1"/>
              </p:cNvSpPr>
              <p:nvPr/>
            </p:nvSpPr>
            <p:spPr bwMode="auto">
              <a:xfrm flipV="1">
                <a:off x="3897" y="2287"/>
                <a:ext cx="1" cy="360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cs-CZ" dirty="0"/>
              </a:p>
            </p:txBody>
          </p:sp>
          <p:grpSp>
            <p:nvGrpSpPr>
              <p:cNvPr id="28" name="Group 6"/>
              <p:cNvGrpSpPr>
                <a:grpSpLocks/>
              </p:cNvGrpSpPr>
              <p:nvPr/>
            </p:nvGrpSpPr>
            <p:grpSpPr bwMode="auto">
              <a:xfrm>
                <a:off x="3753" y="2863"/>
                <a:ext cx="4320" cy="3025"/>
                <a:chOff x="3753" y="2863"/>
                <a:chExt cx="4320" cy="3025"/>
              </a:xfrm>
            </p:grpSpPr>
            <p:sp>
              <p:nvSpPr>
                <p:cNvPr id="29" name="Rectangle 7"/>
                <p:cNvSpPr>
                  <a:spLocks noChangeArrowheads="1"/>
                </p:cNvSpPr>
                <p:nvPr/>
              </p:nvSpPr>
              <p:spPr bwMode="auto">
                <a:xfrm>
                  <a:off x="4041" y="2863"/>
                  <a:ext cx="288" cy="2736"/>
                </a:xfrm>
                <a:prstGeom prst="rect">
                  <a:avLst/>
                </a:prstGeom>
                <a:solidFill>
                  <a:srgbClr val="18B5CA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0" name="Rectangle 8"/>
                <p:cNvSpPr>
                  <a:spLocks noChangeArrowheads="1"/>
                </p:cNvSpPr>
                <p:nvPr/>
              </p:nvSpPr>
              <p:spPr bwMode="auto">
                <a:xfrm>
                  <a:off x="4329" y="3368"/>
                  <a:ext cx="288" cy="2231"/>
                </a:xfrm>
                <a:prstGeom prst="rect">
                  <a:avLst/>
                </a:prstGeom>
                <a:solidFill>
                  <a:srgbClr val="B082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1" name="Rectangle 9"/>
                <p:cNvSpPr>
                  <a:spLocks noChangeArrowheads="1"/>
                </p:cNvSpPr>
                <p:nvPr/>
              </p:nvSpPr>
              <p:spPr bwMode="auto">
                <a:xfrm>
                  <a:off x="4617" y="3656"/>
                  <a:ext cx="288" cy="1943"/>
                </a:xfrm>
                <a:prstGeom prst="rect">
                  <a:avLst/>
                </a:prstGeom>
                <a:solidFill>
                  <a:srgbClr val="3366FF"/>
                </a:soli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2" name="Rectangle 10"/>
                <p:cNvSpPr>
                  <a:spLocks noChangeArrowheads="1"/>
                </p:cNvSpPr>
                <p:nvPr/>
              </p:nvSpPr>
              <p:spPr bwMode="auto">
                <a:xfrm>
                  <a:off x="4905" y="3944"/>
                  <a:ext cx="288" cy="1655"/>
                </a:xfrm>
                <a:prstGeom prst="rect">
                  <a:avLst/>
                </a:prstGeom>
                <a:solidFill>
                  <a:srgbClr val="C0C0C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3" name="Rectangle 11"/>
                <p:cNvSpPr>
                  <a:spLocks noChangeArrowheads="1"/>
                </p:cNvSpPr>
                <p:nvPr/>
              </p:nvSpPr>
              <p:spPr bwMode="auto">
                <a:xfrm>
                  <a:off x="5193" y="4088"/>
                  <a:ext cx="288" cy="1511"/>
                </a:xfrm>
                <a:prstGeom prst="rect">
                  <a:avLst/>
                </a:prstGeom>
                <a:solidFill>
                  <a:srgbClr val="FFD72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4" name="Rectangle 12"/>
                <p:cNvSpPr>
                  <a:spLocks noChangeArrowheads="1"/>
                </p:cNvSpPr>
                <p:nvPr/>
              </p:nvSpPr>
              <p:spPr bwMode="auto">
                <a:xfrm>
                  <a:off x="5481" y="4376"/>
                  <a:ext cx="288" cy="1223"/>
                </a:xfrm>
                <a:prstGeom prst="rect">
                  <a:avLst/>
                </a:prstGeom>
                <a:solidFill>
                  <a:srgbClr val="FF66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5" name="Rectangle 13"/>
                <p:cNvSpPr>
                  <a:spLocks noChangeArrowheads="1"/>
                </p:cNvSpPr>
                <p:nvPr/>
              </p:nvSpPr>
              <p:spPr bwMode="auto">
                <a:xfrm>
                  <a:off x="5769" y="4520"/>
                  <a:ext cx="288" cy="1079"/>
                </a:xfrm>
                <a:prstGeom prst="rect">
                  <a:avLst/>
                </a:prstGeom>
                <a:solidFill>
                  <a:srgbClr val="18B5CA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6" name="Rectangle 14"/>
                <p:cNvSpPr>
                  <a:spLocks noChangeArrowheads="1"/>
                </p:cNvSpPr>
                <p:nvPr/>
              </p:nvSpPr>
              <p:spPr bwMode="auto">
                <a:xfrm>
                  <a:off x="6057" y="4735"/>
                  <a:ext cx="288" cy="864"/>
                </a:xfrm>
                <a:prstGeom prst="rect">
                  <a:avLst/>
                </a:prstGeom>
                <a:solidFill>
                  <a:srgbClr val="B082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7" name="Rectangle 15"/>
                <p:cNvSpPr>
                  <a:spLocks noChangeArrowheads="1"/>
                </p:cNvSpPr>
                <p:nvPr/>
              </p:nvSpPr>
              <p:spPr bwMode="auto">
                <a:xfrm>
                  <a:off x="6345" y="4808"/>
                  <a:ext cx="288" cy="791"/>
                </a:xfrm>
                <a:prstGeom prst="rect">
                  <a:avLst/>
                </a:prstGeom>
                <a:solidFill>
                  <a:srgbClr val="339966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8" name="Rectangle 16"/>
                <p:cNvSpPr>
                  <a:spLocks noChangeArrowheads="1"/>
                </p:cNvSpPr>
                <p:nvPr/>
              </p:nvSpPr>
              <p:spPr bwMode="auto">
                <a:xfrm>
                  <a:off x="6633" y="5167"/>
                  <a:ext cx="288" cy="432"/>
                </a:xfrm>
                <a:prstGeom prst="rect">
                  <a:avLst/>
                </a:prstGeom>
                <a:solidFill>
                  <a:srgbClr val="80008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9" name="Rectangle 17"/>
                <p:cNvSpPr>
                  <a:spLocks noChangeArrowheads="1"/>
                </p:cNvSpPr>
                <p:nvPr/>
              </p:nvSpPr>
              <p:spPr bwMode="auto">
                <a:xfrm>
                  <a:off x="6921" y="5384"/>
                  <a:ext cx="288" cy="215"/>
                </a:xfrm>
                <a:prstGeom prst="rect">
                  <a:avLst/>
                </a:prstGeom>
                <a:solidFill>
                  <a:srgbClr val="3333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0" name="Rectangle 18"/>
                <p:cNvSpPr>
                  <a:spLocks noChangeArrowheads="1"/>
                </p:cNvSpPr>
                <p:nvPr/>
              </p:nvSpPr>
              <p:spPr bwMode="auto">
                <a:xfrm>
                  <a:off x="7209" y="5455"/>
                  <a:ext cx="288" cy="144"/>
                </a:xfrm>
                <a:prstGeom prst="rect">
                  <a:avLst/>
                </a:prstGeom>
                <a:solidFill>
                  <a:srgbClr val="C0C0C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1" name="Line 19"/>
                <p:cNvSpPr>
                  <a:spLocks noChangeShapeType="1"/>
                </p:cNvSpPr>
                <p:nvPr/>
              </p:nvSpPr>
              <p:spPr bwMode="auto">
                <a:xfrm>
                  <a:off x="3897" y="5599"/>
                  <a:ext cx="4176" cy="1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2" name="Line 20"/>
                <p:cNvSpPr>
                  <a:spLocks noChangeShapeType="1"/>
                </p:cNvSpPr>
                <p:nvPr/>
              </p:nvSpPr>
              <p:spPr bwMode="auto">
                <a:xfrm>
                  <a:off x="3897" y="5455"/>
                  <a:ext cx="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3" name="Line 21"/>
                <p:cNvSpPr>
                  <a:spLocks noChangeShapeType="1"/>
                </p:cNvSpPr>
                <p:nvPr/>
              </p:nvSpPr>
              <p:spPr bwMode="auto">
                <a:xfrm>
                  <a:off x="3753" y="5311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4" name="Line 22"/>
                <p:cNvSpPr>
                  <a:spLocks noChangeShapeType="1"/>
                </p:cNvSpPr>
                <p:nvPr/>
              </p:nvSpPr>
              <p:spPr bwMode="auto">
                <a:xfrm>
                  <a:off x="3753" y="5023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5" name="Line 23"/>
                <p:cNvSpPr>
                  <a:spLocks noChangeShapeType="1"/>
                </p:cNvSpPr>
                <p:nvPr/>
              </p:nvSpPr>
              <p:spPr bwMode="auto">
                <a:xfrm>
                  <a:off x="3753" y="4735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6" name="Line 24"/>
                <p:cNvSpPr>
                  <a:spLocks noChangeShapeType="1"/>
                </p:cNvSpPr>
                <p:nvPr/>
              </p:nvSpPr>
              <p:spPr bwMode="auto">
                <a:xfrm>
                  <a:off x="3753" y="4447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7" name="Line 25"/>
                <p:cNvSpPr>
                  <a:spLocks noChangeShapeType="1"/>
                </p:cNvSpPr>
                <p:nvPr/>
              </p:nvSpPr>
              <p:spPr bwMode="auto">
                <a:xfrm>
                  <a:off x="3753" y="4159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8" name="Line 26"/>
                <p:cNvSpPr>
                  <a:spLocks noChangeShapeType="1"/>
                </p:cNvSpPr>
                <p:nvPr/>
              </p:nvSpPr>
              <p:spPr bwMode="auto">
                <a:xfrm>
                  <a:off x="3753" y="3871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9" name="Line 27"/>
                <p:cNvSpPr>
                  <a:spLocks noChangeShapeType="1"/>
                </p:cNvSpPr>
                <p:nvPr/>
              </p:nvSpPr>
              <p:spPr bwMode="auto">
                <a:xfrm>
                  <a:off x="3753" y="3583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50" name="Line 28"/>
                <p:cNvSpPr>
                  <a:spLocks noChangeShapeType="1"/>
                </p:cNvSpPr>
                <p:nvPr/>
              </p:nvSpPr>
              <p:spPr bwMode="auto">
                <a:xfrm>
                  <a:off x="3753" y="5599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51" name="Line 29"/>
                <p:cNvSpPr>
                  <a:spLocks noChangeShapeType="1"/>
                </p:cNvSpPr>
                <p:nvPr/>
              </p:nvSpPr>
              <p:spPr bwMode="auto">
                <a:xfrm>
                  <a:off x="3753" y="5887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52" name="Line 30"/>
                <p:cNvSpPr>
                  <a:spLocks noChangeShapeType="1"/>
                </p:cNvSpPr>
                <p:nvPr/>
              </p:nvSpPr>
              <p:spPr bwMode="auto">
                <a:xfrm>
                  <a:off x="3753" y="3295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53" name="Line 31"/>
                <p:cNvSpPr>
                  <a:spLocks noChangeShapeType="1"/>
                </p:cNvSpPr>
                <p:nvPr/>
              </p:nvSpPr>
              <p:spPr bwMode="auto">
                <a:xfrm>
                  <a:off x="3753" y="3007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</p:grpSp>
        </p:grpSp>
        <p:sp>
          <p:nvSpPr>
            <p:cNvPr id="6" name="Rectangle 34"/>
            <p:cNvSpPr>
              <a:spLocks noChangeArrowheads="1"/>
            </p:cNvSpPr>
            <p:nvPr/>
          </p:nvSpPr>
          <p:spPr bwMode="auto">
            <a:xfrm>
              <a:off x="249" y="1117"/>
              <a:ext cx="655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cs-CZ" b="1" baseline="-25000" dirty="0" smtClean="0">
                  <a:latin typeface="Comic Sans MS" pitchFamily="66" charset="0"/>
                </a:rPr>
                <a:t>lt</a:t>
              </a:r>
              <a:r>
                <a:rPr lang="cs-CZ" b="1" dirty="0" smtClean="0">
                  <a:latin typeface="Comic Sans MS" pitchFamily="66" charset="0"/>
                </a:rPr>
                <a:t>/kJ/kg</a:t>
              </a:r>
              <a:endParaRPr lang="cs-CZ" b="1" dirty="0">
                <a:latin typeface="Comic Sans MS" pitchFamily="66" charset="0"/>
              </a:endParaRPr>
            </a:p>
          </p:txBody>
        </p:sp>
        <p:grpSp>
          <p:nvGrpSpPr>
            <p:cNvPr id="7" name="Group 55"/>
            <p:cNvGrpSpPr>
              <a:grpSpLocks/>
            </p:cNvGrpSpPr>
            <p:nvPr/>
          </p:nvGrpSpPr>
          <p:grpSpPr bwMode="auto">
            <a:xfrm>
              <a:off x="612" y="1389"/>
              <a:ext cx="4092" cy="2616"/>
              <a:chOff x="612" y="1389"/>
              <a:chExt cx="4092" cy="2616"/>
            </a:xfrm>
          </p:grpSpPr>
          <p:sp>
            <p:nvSpPr>
              <p:cNvPr id="8" name="Rectangle 35"/>
              <p:cNvSpPr>
                <a:spLocks noChangeArrowheads="1"/>
              </p:cNvSpPr>
              <p:nvPr/>
            </p:nvSpPr>
            <p:spPr bwMode="auto">
              <a:xfrm>
                <a:off x="1156" y="1410"/>
                <a:ext cx="405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NaCl</a:t>
                </a:r>
              </a:p>
            </p:txBody>
          </p:sp>
          <p:sp>
            <p:nvSpPr>
              <p:cNvPr id="9" name="Rectangle 36"/>
              <p:cNvSpPr>
                <a:spLocks noChangeArrowheads="1"/>
              </p:cNvSpPr>
              <p:nvPr/>
            </p:nvSpPr>
            <p:spPr bwMode="auto">
              <a:xfrm>
                <a:off x="1474" y="1842"/>
                <a:ext cx="259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/>
                  <a:t>Al</a:t>
                </a:r>
              </a:p>
            </p:txBody>
          </p:sp>
          <p:sp>
            <p:nvSpPr>
              <p:cNvPr id="10" name="Rectangle 37"/>
              <p:cNvSpPr>
                <a:spLocks noChangeArrowheads="1"/>
              </p:cNvSpPr>
              <p:nvPr/>
            </p:nvSpPr>
            <p:spPr bwMode="auto">
              <a:xfrm>
                <a:off x="1746" y="2069"/>
                <a:ext cx="37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H</a:t>
                </a:r>
                <a:r>
                  <a:rPr lang="cs-CZ" sz="1600" b="1" baseline="-25000" dirty="0">
                    <a:latin typeface="Comic Sans MS" pitchFamily="66" charset="0"/>
                  </a:rPr>
                  <a:t>2</a:t>
                </a:r>
                <a:r>
                  <a:rPr lang="cs-CZ" sz="1600" b="1" dirty="0">
                    <a:latin typeface="Comic Sans MS" pitchFamily="66" charset="0"/>
                  </a:rPr>
                  <a:t>O</a:t>
                </a:r>
              </a:p>
            </p:txBody>
          </p:sp>
          <p:sp>
            <p:nvSpPr>
              <p:cNvPr id="11" name="Rectangle 38"/>
              <p:cNvSpPr>
                <a:spLocks noChangeArrowheads="1"/>
              </p:cNvSpPr>
              <p:nvPr/>
            </p:nvSpPr>
            <p:spPr bwMode="auto">
              <a:xfrm>
                <a:off x="2109" y="2341"/>
                <a:ext cx="26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Fe</a:t>
                </a:r>
              </a:p>
            </p:txBody>
          </p:sp>
          <p:sp>
            <p:nvSpPr>
              <p:cNvPr id="12" name="Rectangle 39"/>
              <p:cNvSpPr>
                <a:spLocks noChangeArrowheads="1"/>
              </p:cNvSpPr>
              <p:nvPr/>
            </p:nvSpPr>
            <p:spPr bwMode="auto">
              <a:xfrm>
                <a:off x="2381" y="2432"/>
                <a:ext cx="257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Cr</a:t>
                </a:r>
              </a:p>
            </p:txBody>
          </p:sp>
          <p:sp>
            <p:nvSpPr>
              <p:cNvPr id="13" name="Rectangle 40"/>
              <p:cNvSpPr>
                <a:spLocks noChangeArrowheads="1"/>
              </p:cNvSpPr>
              <p:nvPr/>
            </p:nvSpPr>
            <p:spPr bwMode="auto">
              <a:xfrm>
                <a:off x="2653" y="2704"/>
                <a:ext cx="26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Cu</a:t>
                </a:r>
              </a:p>
            </p:txBody>
          </p:sp>
          <p:sp>
            <p:nvSpPr>
              <p:cNvPr id="14" name="Rectangle 41"/>
              <p:cNvSpPr>
                <a:spLocks noChangeArrowheads="1"/>
              </p:cNvSpPr>
              <p:nvPr/>
            </p:nvSpPr>
            <p:spPr bwMode="auto">
              <a:xfrm>
                <a:off x="2971" y="2795"/>
                <a:ext cx="59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glycerol</a:t>
                </a:r>
              </a:p>
            </p:txBody>
          </p:sp>
          <p:sp>
            <p:nvSpPr>
              <p:cNvPr id="15" name="Rectangle 43"/>
              <p:cNvSpPr>
                <a:spLocks noChangeArrowheads="1"/>
              </p:cNvSpPr>
              <p:nvPr/>
            </p:nvSpPr>
            <p:spPr bwMode="auto">
              <a:xfrm>
                <a:off x="3243" y="2976"/>
                <a:ext cx="27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Ag</a:t>
                </a:r>
              </a:p>
            </p:txBody>
          </p:sp>
          <p:sp>
            <p:nvSpPr>
              <p:cNvPr id="16" name="Rectangle 44"/>
              <p:cNvSpPr>
                <a:spLocks noChangeArrowheads="1"/>
              </p:cNvSpPr>
              <p:nvPr/>
            </p:nvSpPr>
            <p:spPr bwMode="auto">
              <a:xfrm>
                <a:off x="3560" y="3067"/>
                <a:ext cx="56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ethanol</a:t>
                </a:r>
              </a:p>
            </p:txBody>
          </p:sp>
          <p:sp>
            <p:nvSpPr>
              <p:cNvPr id="17" name="Rectangle 45"/>
              <p:cNvSpPr>
                <a:spLocks noChangeArrowheads="1"/>
              </p:cNvSpPr>
              <p:nvPr/>
            </p:nvSpPr>
            <p:spPr bwMode="auto">
              <a:xfrm>
                <a:off x="3833" y="3385"/>
                <a:ext cx="27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Sn</a:t>
                </a:r>
              </a:p>
            </p:txBody>
          </p:sp>
          <p:sp>
            <p:nvSpPr>
              <p:cNvPr id="18" name="Rectangle 46"/>
              <p:cNvSpPr>
                <a:spLocks noChangeArrowheads="1"/>
              </p:cNvSpPr>
              <p:nvPr/>
            </p:nvSpPr>
            <p:spPr bwMode="auto">
              <a:xfrm>
                <a:off x="4150" y="3566"/>
                <a:ext cx="26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Pb</a:t>
                </a:r>
              </a:p>
            </p:txBody>
          </p:sp>
          <p:sp>
            <p:nvSpPr>
              <p:cNvPr id="19" name="Rectangle 47"/>
              <p:cNvSpPr>
                <a:spLocks noChangeArrowheads="1"/>
              </p:cNvSpPr>
              <p:nvPr/>
            </p:nvSpPr>
            <p:spPr bwMode="auto">
              <a:xfrm>
                <a:off x="4422" y="3612"/>
                <a:ext cx="28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Hg</a:t>
                </a:r>
              </a:p>
            </p:txBody>
          </p:sp>
          <p:sp>
            <p:nvSpPr>
              <p:cNvPr id="20" name="Rectangle 48"/>
              <p:cNvSpPr>
                <a:spLocks noChangeArrowheads="1"/>
              </p:cNvSpPr>
              <p:nvPr/>
            </p:nvSpPr>
            <p:spPr bwMode="auto">
              <a:xfrm>
                <a:off x="612" y="1389"/>
                <a:ext cx="35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500</a:t>
                </a:r>
              </a:p>
            </p:txBody>
          </p:sp>
          <p:sp>
            <p:nvSpPr>
              <p:cNvPr id="21" name="Rectangle 49"/>
              <p:cNvSpPr>
                <a:spLocks noChangeArrowheads="1"/>
              </p:cNvSpPr>
              <p:nvPr/>
            </p:nvSpPr>
            <p:spPr bwMode="auto">
              <a:xfrm>
                <a:off x="612" y="1842"/>
                <a:ext cx="35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400</a:t>
                </a:r>
              </a:p>
            </p:txBody>
          </p:sp>
          <p:sp>
            <p:nvSpPr>
              <p:cNvPr id="22" name="Rectangle 50"/>
              <p:cNvSpPr>
                <a:spLocks noChangeArrowheads="1"/>
              </p:cNvSpPr>
              <p:nvPr/>
            </p:nvSpPr>
            <p:spPr bwMode="auto">
              <a:xfrm>
                <a:off x="612" y="2341"/>
                <a:ext cx="35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300</a:t>
                </a:r>
              </a:p>
            </p:txBody>
          </p:sp>
          <p:sp>
            <p:nvSpPr>
              <p:cNvPr id="23" name="Rectangle 51"/>
              <p:cNvSpPr>
                <a:spLocks noChangeArrowheads="1"/>
              </p:cNvSpPr>
              <p:nvPr/>
            </p:nvSpPr>
            <p:spPr bwMode="auto">
              <a:xfrm>
                <a:off x="612" y="2840"/>
                <a:ext cx="35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200</a:t>
                </a:r>
              </a:p>
            </p:txBody>
          </p:sp>
          <p:sp>
            <p:nvSpPr>
              <p:cNvPr id="24" name="Rectangle 52"/>
              <p:cNvSpPr>
                <a:spLocks noChangeArrowheads="1"/>
              </p:cNvSpPr>
              <p:nvPr/>
            </p:nvSpPr>
            <p:spPr bwMode="auto">
              <a:xfrm>
                <a:off x="703" y="3793"/>
                <a:ext cx="194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0</a:t>
                </a:r>
              </a:p>
            </p:txBody>
          </p:sp>
          <p:sp>
            <p:nvSpPr>
              <p:cNvPr id="25" name="Rectangle 53"/>
              <p:cNvSpPr>
                <a:spLocks noChangeArrowheads="1"/>
              </p:cNvSpPr>
              <p:nvPr/>
            </p:nvSpPr>
            <p:spPr bwMode="auto">
              <a:xfrm>
                <a:off x="612" y="3294"/>
                <a:ext cx="35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100</a:t>
                </a:r>
              </a:p>
            </p:txBody>
          </p:sp>
          <p:sp>
            <p:nvSpPr>
              <p:cNvPr id="26" name="Line 54"/>
              <p:cNvSpPr>
                <a:spLocks noChangeShapeType="1"/>
              </p:cNvSpPr>
              <p:nvPr/>
            </p:nvSpPr>
            <p:spPr bwMode="auto">
              <a:xfrm flipH="1">
                <a:off x="930" y="1480"/>
                <a:ext cx="1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7615262" cy="4376564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	Teplo, které musíme pevné látce (při teplotě tání) dodat, aby se přeměnila na kapalinu téže teploty, nazýváme </a:t>
            </a:r>
            <a:r>
              <a:rPr lang="cs-CZ" sz="2800" b="1" u="sng" dirty="0" smtClean="0">
                <a:solidFill>
                  <a:srgbClr val="00B050"/>
                </a:solidFill>
                <a:latin typeface="Lucida Sans Unicode" pitchFamily="34" charset="0"/>
                <a:cs typeface="Lucida Sans Unicode" pitchFamily="34" charset="0"/>
              </a:rPr>
              <a:t>SKUPENSKÉ TEPLO TÁNÍ</a:t>
            </a: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 a značíme L</a:t>
            </a:r>
            <a:r>
              <a:rPr lang="cs-CZ" sz="2800" b="1" baseline="-25000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t</a:t>
            </a:r>
          </a:p>
          <a:p>
            <a:pPr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jeho jednotkou je J nebo kJ.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	Teplo, které přijme 1 kg pevné látky při teplotě tání, aby se změnil na kapalinu téže teploty, nazýváme </a:t>
            </a:r>
            <a:r>
              <a:rPr lang="cs-CZ" sz="2800" b="1" u="sng" dirty="0" smtClean="0">
                <a:solidFill>
                  <a:srgbClr val="00B050"/>
                </a:solidFill>
                <a:latin typeface="Lucida Sans Unicode" pitchFamily="34" charset="0"/>
                <a:cs typeface="Lucida Sans Unicode" pitchFamily="34" charset="0"/>
              </a:rPr>
              <a:t>měrné skupenské teplo tání</a:t>
            </a: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. </a:t>
            </a:r>
          </a:p>
          <a:p>
            <a:pPr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	Užíváme pro něj značku l</a:t>
            </a:r>
            <a:r>
              <a:rPr lang="cs-CZ" sz="2800" b="1" baseline="-25000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t</a:t>
            </a: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. </a:t>
            </a:r>
          </a:p>
          <a:p>
            <a:pPr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	Jeho jednotkou je J/kg nebo kJ/kg.</a:t>
            </a:r>
            <a:endParaRPr lang="cs-CZ" dirty="0">
              <a:solidFill>
                <a:srgbClr val="002060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u="sng" dirty="0" smtClean="0">
                <a:solidFill>
                  <a:srgbClr val="00B050"/>
                </a:solidFill>
                <a:effectLst/>
              </a:rPr>
              <a:t>Skupenské teplo tání a měrné skupenské teplo tání:</a:t>
            </a:r>
            <a:endParaRPr lang="cs-CZ" sz="2800" u="sng" dirty="0"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6829444" cy="452596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amorfní látka nemá částice pravidelné uspořádány,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tání amorfní látky probíhá v určitém teplotním rozmezí,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amorfní látka nemá určitou teplotu tání,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při zahřívání látka postupně měkne, až se změní v kapalinu,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to pozorujeme u parafínu nebo skla.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7030A0"/>
                </a:solidFill>
                <a:effectLst/>
              </a:rPr>
              <a:t>Amorfní látky:</a:t>
            </a:r>
            <a:endParaRPr lang="cs-CZ" sz="3600" u="sng" dirty="0">
              <a:solidFill>
                <a:srgbClr val="7030A0"/>
              </a:solidFill>
              <a:effectLst/>
            </a:endParaRPr>
          </a:p>
        </p:txBody>
      </p:sp>
      <p:pic>
        <p:nvPicPr>
          <p:cNvPr id="8194" name="Picture 2" descr="C:\Documents and Settings\radek\Local Settings\Temporary Internet Files\Content.IE5\496NW9QJ\MC90041278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3143248"/>
            <a:ext cx="1643074" cy="30192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3721299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  <a:latin typeface="Lucida Sans" pitchFamily="34" charset="0"/>
              </a:rPr>
              <a:t>Roztavený parafín nalijeme do zkumavky a necháme ztuhnout. Zjistíme, že volný povrch parafínu se smrští, </a:t>
            </a:r>
            <a:r>
              <a:rPr lang="cs-CZ" sz="2800" b="1" u="sng" dirty="0" smtClean="0">
                <a:solidFill>
                  <a:srgbClr val="C00000"/>
                </a:solidFill>
                <a:latin typeface="Lucida Sans" pitchFamily="34" charset="0"/>
              </a:rPr>
              <a:t>zmenší svůj objem</a:t>
            </a:r>
            <a:r>
              <a:rPr lang="cs-CZ" sz="2800" b="1" dirty="0" smtClean="0">
                <a:solidFill>
                  <a:srgbClr val="0070C0"/>
                </a:solidFill>
                <a:latin typeface="Lucida Sans" pitchFamily="34" charset="0"/>
              </a:rPr>
              <a:t>. </a:t>
            </a:r>
          </a:p>
          <a:p>
            <a:pPr>
              <a:buFont typeface="Wingdings" pitchFamily="2" charset="2"/>
              <a:buChar char="q"/>
            </a:pPr>
            <a:endParaRPr lang="cs-CZ" sz="900" b="1" dirty="0" smtClean="0">
              <a:solidFill>
                <a:srgbClr val="0070C0"/>
              </a:solidFill>
              <a:latin typeface="Lucida Sans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  <a:latin typeface="Lucida Sans" pitchFamily="34" charset="0"/>
              </a:rPr>
              <a:t>	Vodu nalijeme do zkumavky a dáme do mrazničky. Zjistíme, že </a:t>
            </a:r>
            <a:r>
              <a:rPr lang="cs-CZ" sz="2800" b="1" u="sng" dirty="0" smtClean="0">
                <a:solidFill>
                  <a:srgbClr val="C00000"/>
                </a:solidFill>
                <a:latin typeface="Lucida Sans" pitchFamily="34" charset="0"/>
              </a:rPr>
              <a:t>objem ledu je větší</a:t>
            </a:r>
            <a:r>
              <a:rPr lang="cs-CZ" sz="2800" b="1" dirty="0" smtClean="0">
                <a:solidFill>
                  <a:srgbClr val="0070C0"/>
                </a:solidFill>
                <a:latin typeface="Lucida Sans" pitchFamily="34" charset="0"/>
              </a:rPr>
              <a:t> než byl objem vody. </a:t>
            </a:r>
          </a:p>
          <a:p>
            <a:pPr>
              <a:buNone/>
            </a:pPr>
            <a:endParaRPr lang="cs-CZ" dirty="0">
              <a:latin typeface="Lucida Sans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714512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/>
            </a:r>
            <a:b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</a:b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/>
            </a:r>
            <a:b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</a:b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Při tání a tuhnutí se zachovává hmotnost tělesa.</a:t>
            </a:r>
            <a:b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</a:br>
            <a:r>
              <a:rPr lang="cs-CZ" sz="3200" u="sng" dirty="0" smtClean="0">
                <a:solidFill>
                  <a:srgbClr val="C00000"/>
                </a:solidFill>
                <a:effectLst/>
              </a:rPr>
              <a:t>Mění se objem tělesa???</a:t>
            </a: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/>
            </a:r>
            <a:b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</a:b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/>
            </a:r>
            <a:b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</a:br>
            <a:endParaRPr lang="cs-CZ" sz="3200" dirty="0">
              <a:solidFill>
                <a:schemeClr val="accent5">
                  <a:lumMod val="75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575787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Měřením se zjistilo, že voda má </a:t>
            </a:r>
            <a:r>
              <a:rPr lang="cs-CZ" sz="2400" b="1" dirty="0" smtClean="0">
                <a:solidFill>
                  <a:srgbClr val="33CC33"/>
                </a:solidFill>
                <a:latin typeface="Lucida Sans Unicode" pitchFamily="34" charset="0"/>
                <a:cs typeface="Lucida Sans Unicode" pitchFamily="34" charset="0"/>
              </a:rPr>
              <a:t>největší hustotu při teplotě 4°C</a:t>
            </a:r>
            <a:r>
              <a:rPr lang="cs-CZ" sz="24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, nikoli při teplotě tání, jak bychom očekávali. Tuto vlastnost nazýváme </a:t>
            </a:r>
            <a:r>
              <a:rPr lang="cs-CZ" sz="2400" b="1" dirty="0" smtClean="0">
                <a:solidFill>
                  <a:srgbClr val="33CC33"/>
                </a:solidFill>
                <a:latin typeface="Lucida Sans Unicode" pitchFamily="34" charset="0"/>
                <a:cs typeface="Lucida Sans Unicode" pitchFamily="34" charset="0"/>
              </a:rPr>
              <a:t>anomálie vody</a:t>
            </a:r>
            <a:r>
              <a:rPr lang="cs-CZ" sz="24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.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 Zvětšení objemu vody při tuhnutí je důležité v přírodě.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 V jezeře se v zimě tvoří led jako povrchová vrstva. Protože má menší hustotu než voda, plave na vodě. Díky tomu že je led špatným vodičem tepla, zabraňuje promrzání vody pod ním. </a:t>
            </a:r>
          </a:p>
          <a:p>
            <a:pPr>
              <a:buNone/>
            </a:pP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0" u="sng" dirty="0" smtClean="0">
                <a:solidFill>
                  <a:srgbClr val="00B050"/>
                </a:solidFill>
                <a:effectLst/>
              </a:rPr>
              <a:t>Anomálie vody:</a:t>
            </a:r>
            <a:endParaRPr lang="cs-CZ" sz="3600" b="0" u="sng" dirty="0">
              <a:solidFill>
                <a:srgbClr val="00B050"/>
              </a:solidFill>
              <a:effectLst/>
            </a:endParaRPr>
          </a:p>
        </p:txBody>
      </p:sp>
      <p:pic>
        <p:nvPicPr>
          <p:cNvPr id="9218" name="Picture 2" descr="C:\Documents and Settings\radek\Local Settings\Temporary Internet Files\Content.IE5\OL6JGX2N\MP9004016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2000240"/>
            <a:ext cx="2692524" cy="26925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1) Popiš pokus tání thiosíranu sodného. Jak se měnila teplota thiosíranu sodného během pokusu?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  <a:effectLst/>
              </a:rPr>
              <a:t>Otázky:</a:t>
            </a:r>
            <a:endParaRPr lang="cs-CZ" sz="3600" dirty="0">
              <a:solidFill>
                <a:srgbClr val="00B0F0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2928934"/>
            <a:ext cx="4572032" cy="34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364109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002060"/>
                </a:solidFill>
              </a:rPr>
              <a:t>P</a:t>
            </a:r>
            <a:r>
              <a:rPr lang="cs-CZ" sz="3200" b="1" baseline="-25000" dirty="0" smtClean="0">
                <a:solidFill>
                  <a:srgbClr val="002060"/>
                </a:solidFill>
              </a:rPr>
              <a:t>n</a:t>
            </a:r>
            <a:r>
              <a:rPr lang="cs-CZ" sz="3200" b="1" dirty="0" smtClean="0">
                <a:solidFill>
                  <a:srgbClr val="002060"/>
                </a:solidFill>
              </a:rPr>
              <a:t> = 101 325 Pa = 101,325 kPa = 1013, 25 hPa = 1, 01325 MPa</a:t>
            </a:r>
          </a:p>
          <a:p>
            <a:pPr marL="624078" indent="-514350">
              <a:buFont typeface="Wingdings 3"/>
              <a:buAutoNum type="alphaLcParenR"/>
            </a:pPr>
            <a:r>
              <a:rPr lang="cs-CZ" sz="3200" b="1" dirty="0" smtClean="0">
                <a:solidFill>
                  <a:srgbClr val="C00000"/>
                </a:solidFill>
              </a:rPr>
              <a:t>P</a:t>
            </a:r>
            <a:r>
              <a:rPr lang="cs-CZ" sz="3200" b="1" baseline="-25000" dirty="0" smtClean="0">
                <a:solidFill>
                  <a:srgbClr val="C00000"/>
                </a:solidFill>
              </a:rPr>
              <a:t>n</a:t>
            </a:r>
            <a:r>
              <a:rPr lang="cs-CZ" sz="3200" b="1" dirty="0" smtClean="0">
                <a:solidFill>
                  <a:srgbClr val="C00000"/>
                </a:solidFill>
              </a:rPr>
              <a:t> = 101 325 Pa = 101,325 kPa = 1013, 25 hPa = </a:t>
            </a:r>
            <a:r>
              <a:rPr lang="cs-CZ" sz="3200" b="1" dirty="0" smtClean="0">
                <a:solidFill>
                  <a:srgbClr val="C00000"/>
                </a:solidFill>
              </a:rPr>
              <a:t>10,1325 </a:t>
            </a:r>
            <a:r>
              <a:rPr lang="cs-CZ" sz="3200" b="1" dirty="0" smtClean="0">
                <a:solidFill>
                  <a:srgbClr val="C00000"/>
                </a:solidFill>
              </a:rPr>
              <a:t>MPa</a:t>
            </a:r>
          </a:p>
          <a:p>
            <a:pPr marL="624078" indent="-514350">
              <a:buFont typeface="Wingdings 3"/>
              <a:buAutoNum type="alphaLcParenR"/>
            </a:pPr>
            <a:r>
              <a:rPr lang="cs-CZ" sz="3200" b="1" dirty="0" smtClean="0">
                <a:solidFill>
                  <a:srgbClr val="7030A0"/>
                </a:solidFill>
              </a:rPr>
              <a:t>P</a:t>
            </a:r>
            <a:r>
              <a:rPr lang="cs-CZ" sz="3200" b="1" baseline="-25000" dirty="0" smtClean="0">
                <a:solidFill>
                  <a:srgbClr val="7030A0"/>
                </a:solidFill>
              </a:rPr>
              <a:t>n</a:t>
            </a:r>
            <a:r>
              <a:rPr lang="cs-CZ" sz="3200" b="1" dirty="0" smtClean="0">
                <a:solidFill>
                  <a:srgbClr val="7030A0"/>
                </a:solidFill>
              </a:rPr>
              <a:t> = 101 325 Pa = 101,325 kPa = 1013, 25 hPa = </a:t>
            </a:r>
            <a:r>
              <a:rPr lang="cs-CZ" sz="3200" b="1" dirty="0" smtClean="0">
                <a:solidFill>
                  <a:srgbClr val="7030A0"/>
                </a:solidFill>
              </a:rPr>
              <a:t>0,101325 </a:t>
            </a:r>
            <a:r>
              <a:rPr lang="cs-CZ" sz="3200" b="1" dirty="0" smtClean="0">
                <a:solidFill>
                  <a:srgbClr val="7030A0"/>
                </a:solidFill>
              </a:rPr>
              <a:t>MPa</a:t>
            </a:r>
          </a:p>
          <a:p>
            <a:pPr marL="624078" indent="-514350">
              <a:buAutoNum type="alphaLcParenR"/>
            </a:pPr>
            <a:endParaRPr lang="cs-CZ" sz="3200" b="1" dirty="0" smtClean="0">
              <a:solidFill>
                <a:srgbClr val="002060"/>
              </a:solidFill>
            </a:endParaRPr>
          </a:p>
          <a:p>
            <a:pPr marL="624078" indent="-514350">
              <a:buAutoNum type="alphaLcParenR"/>
            </a:pP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Vyber správnou odpověď:</a:t>
            </a:r>
            <a:br>
              <a:rPr lang="cs-CZ" sz="3600" dirty="0" smtClean="0">
                <a:solidFill>
                  <a:srgbClr val="00B050"/>
                </a:solidFill>
                <a:effectLst/>
              </a:rPr>
            </a:br>
            <a:r>
              <a:rPr lang="cs-CZ" sz="3600" dirty="0" smtClean="0">
                <a:solidFill>
                  <a:srgbClr val="00B050"/>
                </a:solidFill>
                <a:effectLst/>
              </a:rPr>
              <a:t>2) Napiš normální tlak v pascalech. Vyjádři ho v kPa, hPa, MPa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717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7030A0"/>
                </a:solidFill>
                <a:effectLst/>
              </a:rPr>
              <a:t>3) Vysvětli, co znamená, že led má měrné skupenské teplo tání 334 kJ/kg a cín 60 kJ/kg.</a:t>
            </a:r>
            <a:endParaRPr lang="cs-CZ" sz="3600" dirty="0">
              <a:solidFill>
                <a:srgbClr val="7030A0"/>
              </a:solidFill>
              <a:effectLst/>
            </a:endParaRPr>
          </a:p>
        </p:txBody>
      </p:sp>
      <p:pic>
        <p:nvPicPr>
          <p:cNvPr id="2050" name="Picture 2" descr="C:\Documents and Settings\radek\Local Settings\Temporary Internet Files\Content.IE5\OL6JGX2N\MP90043880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538199"/>
            <a:ext cx="4071966" cy="3228303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571744"/>
            <a:ext cx="4019286" cy="3686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214686"/>
            <a:ext cx="5114932" cy="2792605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820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°C, 210 kJ/kg</a:t>
            </a:r>
          </a:p>
          <a:p>
            <a:pPr marL="624078" indent="-514350">
              <a:buFont typeface="Wingdings 3"/>
              <a:buAutoNum type="alphaLcParenR"/>
            </a:pPr>
            <a:endParaRPr lang="cs-CZ" sz="32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624078" indent="-514350">
              <a:buFont typeface="Wingdings 3"/>
              <a:buAutoNum type="alphaLcParenR"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1 535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°C,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289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kJ/kg</a:t>
            </a:r>
          </a:p>
          <a:p>
            <a:pPr marL="624078" indent="-514350">
              <a:buFont typeface="Wingdings 3"/>
              <a:buAutoNum type="alphaLcParenR"/>
            </a:pPr>
            <a:endParaRPr lang="cs-CZ" sz="32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624078" indent="-514350">
              <a:buFont typeface="Wingdings 3"/>
              <a:buAutoNum type="alphaLcParenR"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2 000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°C,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535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kJ/kg</a:t>
            </a:r>
          </a:p>
          <a:p>
            <a:pPr marL="624078" indent="-514350">
              <a:buAutoNum type="alphaLcParenR"/>
            </a:pPr>
            <a:endParaRPr lang="cs-CZ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effectLst/>
              </a:rPr>
              <a:t>Vyber správnou odpověď:</a:t>
            </a:r>
            <a:br>
              <a:rPr lang="cs-CZ" sz="2800" dirty="0" smtClean="0">
                <a:solidFill>
                  <a:srgbClr val="0070C0"/>
                </a:solidFill>
                <a:effectLst/>
              </a:rPr>
            </a:br>
            <a:r>
              <a:rPr lang="cs-CZ" sz="2800" dirty="0" smtClean="0">
                <a:solidFill>
                  <a:srgbClr val="0070C0"/>
                </a:solidFill>
                <a:effectLst/>
              </a:rPr>
              <a:t>4) Podle Tabulek urči, při jaké teplotě se začne tavit železo a kolik tepla by bylo přibližně třeba na roztavení 1 kg železa.</a:t>
            </a:r>
            <a:endParaRPr lang="cs-CZ" sz="2800" dirty="0">
              <a:solidFill>
                <a:srgbClr val="0070C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3357562"/>
            <a:ext cx="3695240" cy="230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717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  <a:effectLst/>
              </a:rPr>
              <a:t>5) Proč nemá sklo určitou teplotu tání?</a:t>
            </a:r>
            <a:br>
              <a:rPr lang="cs-CZ" sz="3200" dirty="0" smtClean="0">
                <a:solidFill>
                  <a:srgbClr val="C00000"/>
                </a:solidFill>
                <a:effectLst/>
              </a:rPr>
            </a:br>
            <a:r>
              <a:rPr lang="cs-CZ" sz="3200" dirty="0" smtClean="0">
                <a:solidFill>
                  <a:srgbClr val="C00000"/>
                </a:solidFill>
                <a:effectLst/>
              </a:rPr>
              <a:t>Jak se nazývají pevné látky, které mají stejnou vlastnost? Uveď příklady.</a:t>
            </a:r>
            <a:endParaRPr lang="cs-CZ" sz="3200" dirty="0">
              <a:solidFill>
                <a:srgbClr val="C00000"/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2643182"/>
            <a:ext cx="2857505" cy="3810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214686"/>
            <a:ext cx="8229600" cy="2792605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2060"/>
                </a:solidFill>
              </a:rPr>
              <a:t>c</a:t>
            </a:r>
            <a:r>
              <a:rPr lang="cs-CZ" sz="2800" b="1" dirty="0" smtClean="0">
                <a:solidFill>
                  <a:srgbClr val="002060"/>
                </a:solidFill>
              </a:rPr>
              <a:t>ín (232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°C), olovo (327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C), hliník (658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C), měď (1083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C), železo (1535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měď (235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C), hliník (565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C), cín (753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C), železo (1025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C), olovo (1580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h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liník (340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C), cín (425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C), olovo (586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C), měď (1011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C), železo (1535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C)</a:t>
            </a:r>
          </a:p>
          <a:p>
            <a:pPr marL="624078" indent="-514350">
              <a:buNone/>
            </a:pPr>
            <a:endParaRPr lang="cs-CZ" sz="2800" b="1" dirty="0" smtClean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285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B050"/>
                </a:solidFill>
                <a:effectLst/>
              </a:rPr>
              <a:t>Vyber správné uspořádání:</a:t>
            </a:r>
            <a:br>
              <a:rPr lang="cs-CZ" sz="3200" dirty="0" smtClean="0">
                <a:solidFill>
                  <a:srgbClr val="00B050"/>
                </a:solidFill>
                <a:effectLst/>
              </a:rPr>
            </a:br>
            <a:r>
              <a:rPr lang="cs-CZ" sz="3200" dirty="0" smtClean="0">
                <a:solidFill>
                  <a:srgbClr val="00B050"/>
                </a:solidFill>
                <a:effectLst/>
              </a:rPr>
              <a:t>6) Uspořádej následující kovy podle vzrůstající teploty tání při normálním tlaku: </a:t>
            </a:r>
            <a:r>
              <a:rPr lang="cs-CZ" sz="3200" dirty="0" smtClean="0">
                <a:solidFill>
                  <a:srgbClr val="002060"/>
                </a:solidFill>
                <a:effectLst/>
              </a:rPr>
              <a:t>cín, hliník, měď, olovo, železo.</a:t>
            </a:r>
            <a:endParaRPr lang="cs-CZ" sz="32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364109"/>
          </a:xfrm>
        </p:spPr>
        <p:txBody>
          <a:bodyPr>
            <a:normAutofit lnSpcReduction="10000"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00CC"/>
                </a:solidFill>
              </a:rPr>
              <a:t>Pouze hliník je kapalný, měď, platina, stříbro a zlato jsou v pevném skupenství.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00CC"/>
                </a:solidFill>
              </a:rPr>
              <a:t>Hliník a měď jsou v kapalném skupenství, platina, stříbro a zlato jsou v pevném skupenství.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00CC"/>
                </a:solidFill>
              </a:rPr>
              <a:t>Hliník a stříbro jsou v kapalném skupenství, měď, platina a zlato jsou v pevném skupenství.</a:t>
            </a:r>
          </a:p>
          <a:p>
            <a:pPr marL="624078" indent="-514350">
              <a:buAutoNum type="alphaLcParenR"/>
            </a:pPr>
            <a:endParaRPr lang="cs-CZ" sz="2800" b="1" dirty="0">
              <a:solidFill>
                <a:srgbClr val="0000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7030A0"/>
                </a:solidFill>
                <a:effectLst/>
              </a:rPr>
              <a:t>Vyber správné řešení:</a:t>
            </a:r>
            <a:br>
              <a:rPr lang="cs-CZ" sz="2800" dirty="0" smtClean="0">
                <a:solidFill>
                  <a:srgbClr val="7030A0"/>
                </a:solidFill>
                <a:effectLst/>
              </a:rPr>
            </a:br>
            <a:r>
              <a:rPr lang="cs-CZ" sz="2800" dirty="0" smtClean="0">
                <a:solidFill>
                  <a:srgbClr val="7030A0"/>
                </a:solidFill>
                <a:effectLst/>
              </a:rPr>
              <a:t>7) Podle Tabulek rozhodni, v jakém skupenství je při teplotě 1000 </a:t>
            </a:r>
            <a:r>
              <a:rPr lang="cs-CZ" sz="2800" dirty="0" smtClean="0">
                <a:solidFill>
                  <a:srgbClr val="7030A0"/>
                </a:solidFill>
                <a:latin typeface="Arial"/>
                <a:cs typeface="Arial"/>
              </a:rPr>
              <a:t>°</a:t>
            </a:r>
            <a:r>
              <a:rPr lang="cs-CZ" sz="2800" dirty="0" smtClean="0">
                <a:solidFill>
                  <a:srgbClr val="7030A0"/>
                </a:solidFill>
                <a:latin typeface="Arial"/>
                <a:cs typeface="Arial"/>
              </a:rPr>
              <a:t>C a při normálním tlaku: HLINÍK, MĚĎ, PLATINA, STŘÍBRO, ZLATO.</a:t>
            </a:r>
            <a:endParaRPr lang="cs-CZ" sz="2800" dirty="0">
              <a:solidFill>
                <a:srgbClr val="7030A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2566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B050"/>
                </a:solidFill>
                <a:effectLst/>
              </a:rPr>
              <a:t>8) Napiš pozitiva a negativa anomálie vody.</a:t>
            </a:r>
            <a:endParaRPr lang="cs-CZ" sz="3200" dirty="0">
              <a:solidFill>
                <a:srgbClr val="00B050"/>
              </a:solidFill>
              <a:effectLst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1963" y="2419350"/>
            <a:ext cx="822007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1214414" y="4786322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v</a:t>
            </a:r>
            <a:r>
              <a:rPr lang="cs-CZ" sz="2400" b="1" dirty="0" smtClean="0">
                <a:solidFill>
                  <a:srgbClr val="00B050"/>
                </a:solidFill>
              </a:rPr>
              <a:t> létě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72066" y="4786322"/>
            <a:ext cx="2286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v zimě</a:t>
            </a:r>
          </a:p>
          <a:p>
            <a:endParaRPr lang="cs-CZ" sz="2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Pozitiva: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Díky anomálii vody mohou ryby a jiní živočichové přežít mrazivou zimu u dna jezer a rybníků.</a:t>
            </a:r>
          </a:p>
          <a:p>
            <a:pPr>
              <a:buNone/>
            </a:pPr>
            <a:endParaRPr lang="cs-CZ" sz="28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Negativa: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Zmrzlá voda v potrubí nebo ve zdivu způsobuje zvětšením svého objemu jejich popraskání. 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Led vzniklý zmrznutím vody je také jednou z příčin praskání skal.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Odpověď na otázku č. 8: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galerie office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doc. RNDr. Růžena  Kolářová, CSc., PaedDr. Jiří Bohuněk, Fyzika pro 8. ročník základní školy, nakladatelství Prometheus, 2004, ISBN 80-7196-149-3.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Karel Rauner, Josef Petřík, Fyzika 8, učebnice pro základní školy a víceletá gymnázia, nakladatelství Fraus, 2006.</a:t>
            </a: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2"/>
              </a:rPr>
              <a:t>http://upload.wikimedia.org/wikipedia/commons/thumb/e/e8/Thios%C3%ADran_sodn%C3%BD.JPG/260px-Thios%C3%ADran_sodn%C3%BD.JPG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3"/>
              </a:rPr>
              <a:t>http://lh4.ggpht.com/_HNTxmlP01zw/SRgJljmGB0E/AAAAAAAAA_s/gkxO2DlJEW0/ThiosRan.jpg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4"/>
              </a:rPr>
              <a:t>http://artemis.osu.cz/ComLab/Web_cz/Heat_FP6_Cz/Interval2_soubory/image005.jpg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5"/>
              </a:rPr>
              <a:t>http://testyfyz.wz.cz/test/ot10.gif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6"/>
              </a:rPr>
              <a:t>http://phlurbsem2011.files.wordpress.com/2011/05/melting-ice.jpg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7"/>
              </a:rPr>
              <a:t>http://www.zlatnictvi.net/files/AuAg-liti-1.jpg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8"/>
              </a:rPr>
              <a:t>http://</a:t>
            </a:r>
            <a:r>
              <a:rPr lang="cs-CZ" sz="1200" b="1" dirty="0" smtClean="0">
                <a:solidFill>
                  <a:srgbClr val="0070C0"/>
                </a:solidFill>
                <a:hlinkClick r:id="rId8"/>
              </a:rPr>
              <a:t>cs.wikipedia.org/wiki/Soubor:Thios%C3%ADran_sodn%C3%BD.JPG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9"/>
              </a:rPr>
              <a:t>http://</a:t>
            </a:r>
            <a:r>
              <a:rPr lang="cs-CZ" sz="1200" b="1" dirty="0" smtClean="0">
                <a:solidFill>
                  <a:srgbClr val="0070C0"/>
                </a:solidFill>
                <a:hlinkClick r:id="rId9"/>
              </a:rPr>
              <a:t>cs.wikipedia.org/wiki/Soubor:Metal_cube_tin.jpg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10"/>
              </a:rPr>
              <a:t>http://</a:t>
            </a:r>
            <a:r>
              <a:rPr lang="cs-CZ" sz="1200" b="1" dirty="0" smtClean="0">
                <a:solidFill>
                  <a:srgbClr val="0070C0"/>
                </a:solidFill>
                <a:hlinkClick r:id="rId10"/>
              </a:rPr>
              <a:t>cs.wikipedia.org/wiki/Soubor:Iron_electrolytic_and_1cm3_cube.jpg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11"/>
              </a:rPr>
              <a:t>http://</a:t>
            </a:r>
            <a:r>
              <a:rPr lang="cs-CZ" sz="1200" b="1" dirty="0" smtClean="0">
                <a:solidFill>
                  <a:srgbClr val="0070C0"/>
                </a:solidFill>
                <a:hlinkClick r:id="rId11"/>
              </a:rPr>
              <a:t>cs.wikipedia.org/wiki/Soubor:Bleikristall_nachtmann_karaffen.jpg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12"/>
              </a:rPr>
              <a:t>http://</a:t>
            </a:r>
            <a:r>
              <a:rPr lang="cs-CZ" sz="1200" b="1" dirty="0" smtClean="0">
                <a:solidFill>
                  <a:srgbClr val="0070C0"/>
                </a:solidFill>
                <a:hlinkClick r:id="rId12"/>
              </a:rPr>
              <a:t>files.vyukachemie.webnode.cz/200000010-3377c33d03/rybn%C3%ADk.jpg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4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Použité zdroje: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Důležitý je v této prezentaci pohled na molekulární stavbu látek.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Při výkladu tání a tuhnutí je vhodné využít tabulky teplot tání různých látek.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Žák se seznámí s přeměnami skupenství pevného na kapalné (tání) a kapalného na pevné (tuhnutí).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Podle teploty tání (tuhnutí) dokáže žák pomocí Tabulek pro ZŠ srovnat vybrané látky.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Žák umí určit skupenské teplo, které musíme dané lá</a:t>
            </a:r>
            <a:r>
              <a:rPr lang="cs-CZ" sz="1800" b="1" dirty="0" smtClean="0">
                <a:solidFill>
                  <a:srgbClr val="002060"/>
                </a:solidFill>
              </a:rPr>
              <a:t>tce dodat nebo odebrat, aby se uskutečnily tyto skupenské přechody.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Žák umí popsat graf tání ledu, thiosíranu sodného, popř. i jiné látky.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Žák dokáže vysvětlit proč amorfní látka má teplotu tání v určitém rozmezí.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Žák vysvětlí, co znamená anomálie vody . Jaké jsou její výhody a nevýhody.</a:t>
            </a:r>
          </a:p>
          <a:p>
            <a:pPr marL="566928" indent="-457200">
              <a:buNone/>
            </a:pPr>
            <a:r>
              <a:rPr lang="cs-CZ" sz="1800" b="1" dirty="0" smtClean="0">
                <a:solidFill>
                  <a:srgbClr val="002060"/>
                </a:solidFill>
              </a:rPr>
              <a:t> </a:t>
            </a:r>
          </a:p>
          <a:p>
            <a:pPr marL="566928" indent="-457200">
              <a:buAutoNum type="arabicParenR"/>
            </a:pPr>
            <a:endParaRPr lang="cs-CZ" sz="1800" b="1" dirty="0" smtClean="0">
              <a:solidFill>
                <a:srgbClr val="002060"/>
              </a:solidFill>
            </a:endParaRPr>
          </a:p>
          <a:p>
            <a:pPr marL="566928" indent="-457200">
              <a:buAutoNum type="arabicParenR"/>
            </a:pP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effectLst/>
              </a:rPr>
              <a:t>Metodika prezentace: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641</TotalTime>
  <Words>1324</Words>
  <Application>Microsoft Office PowerPoint</Application>
  <PresentationFormat>Předvádění na obrazovce (4:3)</PresentationFormat>
  <Paragraphs>194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Shluk</vt:lpstr>
      <vt:lpstr>Snímek 1</vt:lpstr>
      <vt:lpstr>Pokus s ledem:</vt:lpstr>
      <vt:lpstr>Závěr pokusu s ledem:</vt:lpstr>
      <vt:lpstr> Je průběh tání podobný i u jiných látek? Pokus s thiosíranem sodným: </vt:lpstr>
      <vt:lpstr>Závěr pokusu s thiosíranem sodným:</vt:lpstr>
      <vt:lpstr>Grafický průběh tání:</vt:lpstr>
      <vt:lpstr>Závislost teploty tání na tlaku:</vt:lpstr>
      <vt:lpstr>Grafické porovnání teplot tání různých látek při normálním tlaku:</vt:lpstr>
      <vt:lpstr>Příklad: Do kalorimetru dáme rozdrcený led o hmotnosti 0,1 kg a teplotě 0 °C. Potom nalijeme do kalorimetru vodu o stejné hmotnosti a o teplotě 80 °C. Za stálého míchání směsi sledujeme teplotu na teploměru. Když všechen led právě roztál, zjistíme, že voda v kalorimetru má teplotu 0 °C. Jaké teplo led při tání přijal?</vt:lpstr>
      <vt:lpstr>Tání a látka:</vt:lpstr>
      <vt:lpstr>Grafické porovnání měrných skupenských tepel různých látek:</vt:lpstr>
      <vt:lpstr>Skupenské teplo tání a měrné skupenské teplo tání:</vt:lpstr>
      <vt:lpstr>Amorfní látky:</vt:lpstr>
      <vt:lpstr>  Při tání a tuhnutí se zachovává hmotnost tělesa. Mění se objem tělesa???  </vt:lpstr>
      <vt:lpstr>Anomálie vody:</vt:lpstr>
      <vt:lpstr>Otázky:</vt:lpstr>
      <vt:lpstr>Vyber správnou odpověď: 2) Napiš normální tlak v pascalech. Vyjádři ho v kPa, hPa, MPa</vt:lpstr>
      <vt:lpstr>3) Vysvětli, co znamená, že led má měrné skupenské teplo tání 334 kJ/kg a cín 60 kJ/kg.</vt:lpstr>
      <vt:lpstr>Vyber správnou odpověď: 4) Podle Tabulek urči, při jaké teplotě se začne tavit železo a kolik tepla by bylo přibližně třeba na roztavení 1 kg železa.</vt:lpstr>
      <vt:lpstr>5) Proč nemá sklo určitou teplotu tání? Jak se nazývají pevné látky, které mají stejnou vlastnost? Uveď příklady.</vt:lpstr>
      <vt:lpstr>Vyber správné uspořádání: 6) Uspořádej následující kovy podle vzrůstající teploty tání při normálním tlaku: cín, hliník, měď, olovo, železo.</vt:lpstr>
      <vt:lpstr>Vyber správné řešení: 7) Podle Tabulek rozhodni, v jakém skupenství je při teplotě 1000 °C a při normálním tlaku: HLINÍK, MĚĎ, PLATINA, STŘÍBRO, ZLATO.</vt:lpstr>
      <vt:lpstr>8) Napiš pozitiva a negativa anomálie vody.</vt:lpstr>
      <vt:lpstr>Odpověď na otázku č. 8: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Radlena</cp:lastModifiedBy>
  <cp:revision>74</cp:revision>
  <dcterms:created xsi:type="dcterms:W3CDTF">2011-12-28T15:13:48Z</dcterms:created>
  <dcterms:modified xsi:type="dcterms:W3CDTF">2011-12-30T15:50:34Z</dcterms:modified>
</cp:coreProperties>
</file>