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1" autoAdjust="0"/>
    <p:restoredTop sz="94660"/>
  </p:normalViewPr>
  <p:slideViewPr>
    <p:cSldViewPr>
      <p:cViewPr varScale="1">
        <p:scale>
          <a:sx n="106" d="100"/>
          <a:sy n="106" d="100"/>
        </p:scale>
        <p:origin x="-9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D580101-D5C3-4783-95DA-26371E0A8CFE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E35891-326F-4359-9880-89E40C8700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83130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10BDD3-0E17-4F52-8C3F-174301D326DE}" type="slidenum">
              <a:rPr lang="cs-CZ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3D690-A25E-47E4-A3D5-CCF142A15D0C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D5DD3-818F-46FA-A27D-DEDB0711BD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166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ADF91-88FD-4202-BEAF-3A96EAD5BF95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018CB-1BC3-409A-8A8B-33D033CE24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76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DECEE-DCA6-478C-B1B3-BC7CF1F32E6F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DEE2C-2B79-4632-A7D8-9592033E0D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3264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4DF92-A26D-4151-B210-256EBE8D52CE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35F7F-83DF-4BD8-9545-25EC640F6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343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46AAE-58AC-46E3-BBFB-F0B6FFD3476A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3AAE1-9C2B-48A1-840F-A71DA44ACF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97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4AB05-27BD-4C88-9277-BDDBAF0E0235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0476-9F24-42E3-A562-E5136819D7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97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1CF7D-2B92-47B9-8A8E-9E30AAD368B8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9A8A6-CD35-4840-91B9-6F7D1B35F4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838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2350B-5FB2-40A9-B4FA-F609324C0B83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15E19-4A8F-49E5-89A7-0DD68A8E4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635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75DD3-9512-4A54-9591-A64FE72D1A74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480B4-9B39-49B6-9CC0-C8BC2E6627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862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F92CF-13F6-4C47-923E-92925DA51743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12D97-3F21-40F0-852F-BE71C25596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9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99F5D-C5D1-4DB2-802D-50F2B7FC5074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ACE06-B3E7-4093-8C1C-9A52F7EF85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11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8345A4-E74F-4CE4-80C7-FA2A0BDAF125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1957B9-3E59-4755-874B-F998217EA2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37" r:id="rId4"/>
    <p:sldLayoutId id="2147483743" r:id="rId5"/>
    <p:sldLayoutId id="2147483738" r:id="rId6"/>
    <p:sldLayoutId id="2147483744" r:id="rId7"/>
    <p:sldLayoutId id="2147483745" r:id="rId8"/>
    <p:sldLayoutId id="2147483746" r:id="rId9"/>
    <p:sldLayoutId id="2147483739" r:id="rId10"/>
    <p:sldLayoutId id="21474837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69119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993473"/>
              </p:ext>
            </p:extLst>
          </p:nvPr>
        </p:nvGraphicFramePr>
        <p:xfrm>
          <a:off x="971550" y="1916113"/>
          <a:ext cx="7777163" cy="4044950"/>
        </p:xfrm>
        <a:graphic>
          <a:graphicData uri="http://schemas.openxmlformats.org/drawingml/2006/table">
            <a:tbl>
              <a:tblPr/>
              <a:tblGrid>
                <a:gridCol w="1820051"/>
                <a:gridCol w="5957112"/>
              </a:tblGrid>
              <a:tr h="24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Miroslava Tomanová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VY_62_INOVACE_6003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Jednoduché úrokování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Jednoduché úrokování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6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Finanční gramotnost, 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9.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5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seznamuje žáky se základními pojmy jednoduchého úrokování, obsahuje příklad na výpočet úroku z vkladu včetně 3 možností jeho řešení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09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Zná základní pojmy finanční matematiky, řeší jednoduché úlohy na jednoduché úrokování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2" marR="4445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ChangeArrowheads="1"/>
          </p:cNvSpPr>
          <p:nvPr>
            <p:ph type="title"/>
          </p:nvPr>
        </p:nvSpPr>
        <p:spPr>
          <a:xfrm>
            <a:off x="827088" y="1773238"/>
            <a:ext cx="7772400" cy="43926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8000">
                <a:solidFill>
                  <a:srgbClr val="FF9900"/>
                </a:solidFill>
                <a:latin typeface="Showcard Gothic" pitchFamily="82" charset="0"/>
              </a:rPr>
              <a:t>Jednoduché úrokování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>
                <a:solidFill>
                  <a:srgbClr val="FF9900"/>
                </a:solidFill>
                <a:latin typeface="Showcard Gothic" pitchFamily="82" charset="0"/>
              </a:rPr>
              <a:t>Základní pojmy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Jistina (j) </a:t>
            </a:r>
            <a:r>
              <a:rPr lang="cs-CZ" sz="4000" smtClean="0">
                <a:sym typeface="Wingdings" pitchFamily="2" charset="2"/>
                <a:hlinkClick r:id="rId2" action="ppaction://hlinksldjump"/>
              </a:rPr>
              <a:t></a:t>
            </a:r>
            <a:endParaRPr lang="cs-CZ" sz="4000" smtClean="0"/>
          </a:p>
          <a:p>
            <a:pPr eaLnBrk="1" hangingPunct="1"/>
            <a:r>
              <a:rPr lang="cs-CZ" sz="4000" smtClean="0"/>
              <a:t>Úrok (u) </a:t>
            </a:r>
            <a:r>
              <a:rPr lang="cs-CZ" sz="4000" smtClean="0">
                <a:sym typeface="Wingdings" pitchFamily="2" charset="2"/>
                <a:hlinkClick r:id="rId3" action="ppaction://hlinksldjump"/>
              </a:rPr>
              <a:t></a:t>
            </a:r>
            <a:endParaRPr lang="cs-CZ" sz="4000" smtClean="0"/>
          </a:p>
          <a:p>
            <a:pPr eaLnBrk="1" hangingPunct="1"/>
            <a:r>
              <a:rPr lang="cs-CZ" sz="4000" smtClean="0"/>
              <a:t>Úroková míra (p) </a:t>
            </a:r>
            <a:r>
              <a:rPr lang="cs-CZ" sz="4000" smtClean="0">
                <a:sym typeface="Wingdings" pitchFamily="2" charset="2"/>
                <a:hlinkClick r:id="rId4" action="ppaction://hlinksldjump"/>
              </a:rPr>
              <a:t></a:t>
            </a:r>
            <a:endParaRPr lang="cs-CZ" sz="4000" smtClean="0"/>
          </a:p>
          <a:p>
            <a:pPr eaLnBrk="1" hangingPunct="1"/>
            <a:r>
              <a:rPr lang="cs-CZ" sz="4000" smtClean="0"/>
              <a:t>Úroková sazba (i) </a:t>
            </a:r>
            <a:r>
              <a:rPr lang="cs-CZ" sz="4000" smtClean="0">
                <a:sym typeface="Wingdings" pitchFamily="2" charset="2"/>
                <a:hlinkClick r:id="rId5" action="ppaction://hlinksldjump"/>
              </a:rPr>
              <a:t></a:t>
            </a:r>
            <a:endParaRPr lang="cs-CZ" sz="4000" smtClean="0"/>
          </a:p>
          <a:p>
            <a:pPr eaLnBrk="1" hangingPunct="1"/>
            <a:r>
              <a:rPr lang="cs-CZ" sz="4000" smtClean="0"/>
              <a:t>Úrokovací období </a:t>
            </a:r>
            <a:r>
              <a:rPr lang="cs-CZ" sz="4000" smtClean="0">
                <a:sym typeface="Wingdings" pitchFamily="2" charset="2"/>
                <a:hlinkClick r:id="rId6" action="ppaction://hlinksldjump"/>
              </a:rPr>
              <a:t></a:t>
            </a:r>
            <a:endParaRPr lang="cs-CZ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>
                <a:solidFill>
                  <a:srgbClr val="FF9900"/>
                </a:solidFill>
                <a:latin typeface="Showcard Gothic" pitchFamily="82" charset="0"/>
              </a:rPr>
              <a:t>jistina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Částka, která byla peněžním ústavem půjčena nebo do něho vložena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Označuje se </a:t>
            </a:r>
            <a:r>
              <a:rPr lang="cs-CZ" b="1" smtClean="0"/>
              <a:t>j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b="1" smtClean="0"/>
              <a:t>Základ </a:t>
            </a:r>
            <a:r>
              <a:rPr lang="cs-CZ" smtClean="0"/>
              <a:t>pro výpočet úroku</a:t>
            </a:r>
            <a:endParaRPr lang="cs-CZ" b="1" smtClean="0"/>
          </a:p>
        </p:txBody>
      </p:sp>
      <p:sp>
        <p:nvSpPr>
          <p:cNvPr id="13316" name="TextovéPole 3"/>
          <p:cNvSpPr txBox="1">
            <a:spLocks noChangeArrowheads="1"/>
          </p:cNvSpPr>
          <p:nvPr/>
        </p:nvSpPr>
        <p:spPr bwMode="auto">
          <a:xfrm>
            <a:off x="6084888" y="5084763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>
                <a:solidFill>
                  <a:srgbClr val="FF9900"/>
                </a:solidFill>
                <a:latin typeface="Showcard Gothic" pitchFamily="82" charset="0"/>
              </a:rPr>
              <a:t>Úrok (hodnota úroku)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Označuje se </a:t>
            </a:r>
            <a:r>
              <a:rPr lang="cs-CZ" b="1" smtClean="0"/>
              <a:t>u</a:t>
            </a:r>
          </a:p>
          <a:p>
            <a:pPr eaLnBrk="1" hangingPunct="1"/>
            <a:r>
              <a:rPr lang="cs-CZ" smtClean="0"/>
              <a:t>Peněžní částka, kterou je povinen dlužník zaplatit svému věřiteli</a:t>
            </a:r>
          </a:p>
          <a:p>
            <a:pPr eaLnBrk="1" hangingPunct="1"/>
            <a:r>
              <a:rPr lang="cs-CZ" b="1" smtClean="0"/>
              <a:t>Procentová část jistiny</a:t>
            </a:r>
          </a:p>
          <a:p>
            <a:pPr eaLnBrk="1" hangingPunct="1"/>
            <a:endParaRPr lang="cs-CZ" b="1" smtClean="0"/>
          </a:p>
        </p:txBody>
      </p:sp>
      <p:sp>
        <p:nvSpPr>
          <p:cNvPr id="14340" name="TextovéPole 4"/>
          <p:cNvSpPr txBox="1">
            <a:spLocks noChangeArrowheads="1"/>
          </p:cNvSpPr>
          <p:nvPr/>
        </p:nvSpPr>
        <p:spPr bwMode="auto">
          <a:xfrm>
            <a:off x="6084888" y="5084763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>
                <a:solidFill>
                  <a:srgbClr val="FF9900"/>
                </a:solidFill>
                <a:latin typeface="Showcard Gothic" pitchFamily="82" charset="0"/>
              </a:rPr>
              <a:t>Úroková míra </a:t>
            </a:r>
            <a:r>
              <a:rPr lang="cs-CZ" sz="3200">
                <a:solidFill>
                  <a:srgbClr val="FF9900"/>
                </a:solidFill>
                <a:latin typeface="Showcard Gothic" pitchFamily="82" charset="0"/>
              </a:rPr>
              <a:t>(úroková sazba)</a:t>
            </a:r>
            <a:endParaRPr lang="cs-CZ" sz="4400">
              <a:solidFill>
                <a:srgbClr val="FF9900"/>
              </a:solidFill>
              <a:latin typeface="Showcard Gothic" pitchFamily="82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Označuje se </a:t>
            </a:r>
            <a:r>
              <a:rPr lang="cs-CZ" b="1" smtClean="0"/>
              <a:t>p</a:t>
            </a:r>
          </a:p>
          <a:p>
            <a:pPr eaLnBrk="1" hangingPunct="1"/>
            <a:r>
              <a:rPr lang="cs-CZ" smtClean="0"/>
              <a:t>Počet procent, který přísluší úroku vypočítanému z jistiny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15364" name="TextovéPole 3"/>
          <p:cNvSpPr txBox="1">
            <a:spLocks noChangeArrowheads="1"/>
          </p:cNvSpPr>
          <p:nvPr/>
        </p:nvSpPr>
        <p:spPr bwMode="auto">
          <a:xfrm>
            <a:off x="6084888" y="5084763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>
                <a:solidFill>
                  <a:srgbClr val="FF9900"/>
                </a:solidFill>
                <a:latin typeface="Showcard Gothic" pitchFamily="82" charset="0"/>
              </a:rPr>
              <a:t>Úroková </a:t>
            </a:r>
            <a:r>
              <a:rPr lang="cs-CZ" sz="4800" dirty="0" smtClean="0">
                <a:solidFill>
                  <a:srgbClr val="FF9900"/>
                </a:solidFill>
                <a:latin typeface="Showcard Gothic" pitchFamily="82" charset="0"/>
              </a:rPr>
              <a:t>sazba </a:t>
            </a:r>
            <a:endParaRPr lang="cs-CZ" sz="4800" dirty="0">
              <a:solidFill>
                <a:srgbClr val="FF9900"/>
              </a:solidFill>
              <a:latin typeface="Showcard Gothic" pitchFamily="82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Označuje se </a:t>
            </a:r>
            <a:r>
              <a:rPr lang="cs-CZ" b="1" smtClean="0"/>
              <a:t>i</a:t>
            </a:r>
          </a:p>
          <a:p>
            <a:pPr eaLnBrk="1" hangingPunct="1"/>
            <a:r>
              <a:rPr lang="cs-CZ" smtClean="0"/>
              <a:t>počet procent úrokové míry vyjádřený ve tvaru desetinného zlomku nebo desetinného čísla 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z="2000" smtClean="0"/>
              <a:t>Peněžními ústavy bývají obvykle úroková míra a jí příslušná úroková sazba ztotožňovány </a:t>
            </a:r>
          </a:p>
          <a:p>
            <a:pPr eaLnBrk="1" hangingPunct="1"/>
            <a:endParaRPr lang="cs-CZ" sz="2000" smtClean="0"/>
          </a:p>
        </p:txBody>
      </p:sp>
      <p:sp>
        <p:nvSpPr>
          <p:cNvPr id="16388" name="TextovéPole 3"/>
          <p:cNvSpPr txBox="1">
            <a:spLocks noChangeArrowheads="1"/>
          </p:cNvSpPr>
          <p:nvPr/>
        </p:nvSpPr>
        <p:spPr bwMode="auto">
          <a:xfrm>
            <a:off x="6084888" y="5084763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>
                <a:solidFill>
                  <a:srgbClr val="FF9900"/>
                </a:solidFill>
                <a:latin typeface="Showcard Gothic" pitchFamily="82" charset="0"/>
              </a:rPr>
              <a:t>Úrokovací období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Předem stanovený časový úsek po jehož ukončení se z jistiny vypočítá smluvně stanovený úrok</a:t>
            </a:r>
          </a:p>
          <a:p>
            <a:pPr eaLnBrk="1" hangingPunct="1"/>
            <a:r>
              <a:rPr lang="cs-CZ" smtClean="0"/>
              <a:t>Obvykle jeden rok (označení </a:t>
            </a:r>
            <a:r>
              <a:rPr lang="cs-CZ" b="1" smtClean="0"/>
              <a:t>p. a. </a:t>
            </a:r>
            <a:r>
              <a:rPr lang="cs-CZ" smtClean="0"/>
              <a:t>– per annum – za rok)</a:t>
            </a:r>
          </a:p>
          <a:p>
            <a:pPr eaLnBrk="1" hangingPunct="1"/>
            <a:r>
              <a:rPr lang="cs-CZ" smtClean="0"/>
              <a:t>Úrokovací doba (úrokovací doba, která je kratší nebo delší než jeden rok)</a:t>
            </a:r>
          </a:p>
        </p:txBody>
      </p:sp>
      <p:sp>
        <p:nvSpPr>
          <p:cNvPr id="17412" name="TextovéPole 3"/>
          <p:cNvSpPr txBox="1">
            <a:spLocks noChangeArrowheads="1"/>
          </p:cNvSpPr>
          <p:nvPr/>
        </p:nvSpPr>
        <p:spPr bwMode="auto">
          <a:xfrm>
            <a:off x="6084888" y="5084763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>
                <a:solidFill>
                  <a:srgbClr val="FF9900"/>
                </a:solidFill>
                <a:latin typeface="Showcard Gothic" pitchFamily="82" charset="0"/>
              </a:rPr>
              <a:t>Jednoduché úrokování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Výpočty úroku za úrokovací dobu, která je kratší než jeden rok nebo se jednomu roku rovná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Úroky se vypočítávají </a:t>
            </a:r>
            <a:r>
              <a:rPr lang="cs-CZ" b="1" smtClean="0"/>
              <a:t>pouze z vložené jistiny</a:t>
            </a:r>
            <a:r>
              <a:rPr lang="cs-CZ" smtClean="0"/>
              <a:t>, nepočítají se úroky z úroků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Příklad:</a:t>
            </a:r>
            <a:endParaRPr lang="cs-CZ" b="1" dirty="0"/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Markéta si 1. ledna 2006 uložila na spořící účet ČSOB částku 15 000 Kč. Vypočti hodnotu ročního úroku z tohoto vkladu, při úrokové míře 3%.</a:t>
            </a:r>
          </a:p>
          <a:p>
            <a:pPr eaLnBrk="1" hangingPunct="1"/>
            <a:r>
              <a:rPr lang="cs-CZ" sz="2400" smtClean="0"/>
              <a:t>(V</a:t>
            </a:r>
            <a:r>
              <a:rPr lang="cs-CZ" sz="2000" smtClean="0"/>
              <a:t> tomto případě se</a:t>
            </a:r>
            <a:r>
              <a:rPr lang="cs-CZ" sz="1800" smtClean="0"/>
              <a:t> se úrokovací doba </a:t>
            </a:r>
            <a:r>
              <a:rPr lang="cs-CZ" sz="1800" b="1" smtClean="0"/>
              <a:t>t</a:t>
            </a:r>
            <a:r>
              <a:rPr lang="cs-CZ" sz="1800" smtClean="0"/>
              <a:t> rovná 1 roku, skutečnost, že 1. 1. jsou peně</a:t>
            </a:r>
            <a:r>
              <a:rPr lang="cs-CZ" sz="2000" smtClean="0"/>
              <a:t>žní ústavy zavřeny zanedbáváme)</a:t>
            </a:r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</p:txBody>
      </p:sp>
      <p:sp>
        <p:nvSpPr>
          <p:cNvPr id="19460" name="TextovéPole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940425" y="5157788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</a:rPr>
              <a:t>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Řešení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5538"/>
            <a:ext cx="8370888" cy="52562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b="1" smtClean="0"/>
              <a:t>j</a:t>
            </a:r>
            <a:r>
              <a:rPr lang="cs-CZ" sz="3000" b="1" baseline="-25000" smtClean="0"/>
              <a:t>0</a:t>
            </a:r>
            <a:r>
              <a:rPr lang="cs-CZ" sz="3000" b="1" smtClean="0"/>
              <a:t> = 15 000 Kč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b="1" u="sng" smtClean="0"/>
              <a:t>p = </a:t>
            </a:r>
            <a:r>
              <a:rPr lang="cs-CZ" sz="3000" b="1" u="sng" smtClean="0">
                <a:latin typeface="Arial" charset="0"/>
              </a:rPr>
              <a:t>3</a:t>
            </a:r>
            <a:r>
              <a:rPr lang="cs-CZ" sz="3000" b="1" u="sng" smtClean="0"/>
              <a:t> %            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b="1" smtClean="0"/>
              <a:t>u = ? Kč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cs-CZ" sz="30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b="1" i="1" u="sng" smtClean="0"/>
              <a:t>1. postup: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smtClean="0"/>
              <a:t>100% …..15 000 Kč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smtClean="0"/>
              <a:t>1%............150 Kč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smtClean="0"/>
              <a:t>3%.............450 Kč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smtClean="0"/>
              <a:t>Hodnota ročního úroku z Markétina vkladu je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smtClean="0"/>
              <a:t>450 Kč.						</a:t>
            </a:r>
          </a:p>
        </p:txBody>
      </p:sp>
      <p:sp>
        <p:nvSpPr>
          <p:cNvPr id="20484" name="TextovéPole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5732463"/>
            <a:ext cx="2232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3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413"/>
            <a:ext cx="8686800" cy="481171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u="sng" smtClean="0"/>
              <a:t>2. postup: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Protože hodnota úroku se rovná 3% z 15 000 Kč,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platí: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b="1" smtClean="0"/>
              <a:t>u </a:t>
            </a:r>
            <a:r>
              <a:rPr lang="cs-CZ" smtClean="0"/>
              <a:t>je</a:t>
            </a:r>
            <a:r>
              <a:rPr lang="cs-CZ" b="1" smtClean="0"/>
              <a:t>  </a:t>
            </a:r>
            <a:r>
              <a:rPr lang="cs-CZ" smtClean="0"/>
              <a:t>3/100 z 15 000 Kč </a:t>
            </a:r>
            <a:r>
              <a:rPr lang="cs-CZ" smtClean="0">
                <a:sym typeface="Wingdings" pitchFamily="2" charset="2"/>
              </a:rPr>
              <a:t>u = 3/100 . 15 000Kč = 450 Kč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Tento postup vyjádříme ve tvaru vzorce: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olidFill>
                  <a:srgbClr val="FF0000"/>
                </a:solidFill>
                <a:sym typeface="Wingdings" pitchFamily="2" charset="2"/>
              </a:rPr>
              <a:t>u = p/100 . j</a:t>
            </a:r>
            <a:r>
              <a:rPr lang="cs-CZ" baseline="-25000" smtClean="0">
                <a:solidFill>
                  <a:srgbClr val="FF0000"/>
                </a:solidFill>
                <a:sym typeface="Wingdings" pitchFamily="2" charset="2"/>
              </a:rPr>
              <a:t>0, </a:t>
            </a:r>
            <a:r>
              <a:rPr lang="cs-CZ" smtClean="0">
                <a:solidFill>
                  <a:schemeClr val="tx1"/>
                </a:solidFill>
                <a:sym typeface="Wingdings" pitchFamily="2" charset="2"/>
              </a:rPr>
              <a:t>popřípadě u = </a:t>
            </a:r>
            <a:r>
              <a:rPr lang="cs-CZ" smtClean="0">
                <a:solidFill>
                  <a:srgbClr val="FF0000"/>
                </a:solidFill>
                <a:sym typeface="Wingdings" pitchFamily="2" charset="2"/>
              </a:rPr>
              <a:t>(j</a:t>
            </a:r>
            <a:r>
              <a:rPr lang="cs-CZ" baseline="-25000" smtClean="0">
                <a:solidFill>
                  <a:srgbClr val="FF0000"/>
                </a:solidFill>
                <a:sym typeface="Wingdings" pitchFamily="2" charset="2"/>
              </a:rPr>
              <a:t>0.</a:t>
            </a:r>
            <a:r>
              <a:rPr lang="cs-CZ" smtClean="0">
                <a:solidFill>
                  <a:srgbClr val="FF0000"/>
                </a:solidFill>
                <a:sym typeface="Wingdings" pitchFamily="2" charset="2"/>
              </a:rPr>
              <a:t> p)/100</a:t>
            </a:r>
            <a:r>
              <a:rPr lang="cs-CZ" baseline="-25000" smtClean="0">
                <a:solidFill>
                  <a:srgbClr val="FF0000"/>
                </a:solidFill>
                <a:sym typeface="Wingdings" pitchFamily="2" charset="2"/>
              </a:rPr>
              <a:t> </a:t>
            </a:r>
          </a:p>
          <a:p>
            <a:pPr eaLnBrk="1" hangingPunct="1">
              <a:buFont typeface="Wingdings 2" pitchFamily="18" charset="2"/>
              <a:buNone/>
            </a:pPr>
            <a:endParaRPr lang="cs-CZ" baseline="-25000" smtClean="0">
              <a:solidFill>
                <a:schemeClr val="tx1"/>
              </a:solidFill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</a:pPr>
            <a:endParaRPr lang="cs-CZ" b="1" smtClean="0"/>
          </a:p>
        </p:txBody>
      </p:sp>
      <p:sp>
        <p:nvSpPr>
          <p:cNvPr id="21507" name="TextovéPole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5732463"/>
            <a:ext cx="2232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u="sng" smtClean="0"/>
              <a:t>3. postup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0,03 z 15 000 Kč je 0,03 . 15 000 = 450 Kč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Tento postup vyjádříme vzorcem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cs-CZ" smtClean="0">
                <a:solidFill>
                  <a:srgbClr val="FF0000"/>
                </a:solidFill>
              </a:rPr>
              <a:t>u = 0,0</a:t>
            </a:r>
            <a:r>
              <a:rPr lang="cs-CZ" smtClean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cs-CZ" smtClean="0">
                <a:solidFill>
                  <a:srgbClr val="FF0000"/>
                </a:solidFill>
              </a:rPr>
              <a:t>p . </a:t>
            </a:r>
            <a:r>
              <a:rPr lang="cs-CZ" smtClean="0">
                <a:solidFill>
                  <a:srgbClr val="FF0000"/>
                </a:solidFill>
                <a:latin typeface="Arial" charset="0"/>
              </a:rPr>
              <a:t>j</a:t>
            </a:r>
            <a:r>
              <a:rPr lang="cs-CZ" baseline="-25000" smtClean="0">
                <a:solidFill>
                  <a:srgbClr val="FF0000"/>
                </a:solidFill>
              </a:rPr>
              <a:t>o</a:t>
            </a:r>
          </a:p>
          <a:p>
            <a:pPr algn="ctr" eaLnBrk="1" hangingPunct="1">
              <a:buFont typeface="Wingdings 2" pitchFamily="18" charset="2"/>
              <a:buNone/>
            </a:pPr>
            <a:endParaRPr lang="cs-CZ" baseline="-25000" smtClean="0">
              <a:solidFill>
                <a:srgbClr val="FF0000"/>
              </a:solidFill>
            </a:endParaRPr>
          </a:p>
          <a:p>
            <a:pPr algn="ctr" eaLnBrk="1" hangingPunct="1">
              <a:buFont typeface="Wingdings 2" pitchFamily="18" charset="2"/>
              <a:buNone/>
            </a:pPr>
            <a:endParaRPr lang="cs-CZ" smtClean="0">
              <a:solidFill>
                <a:srgbClr val="FF0000"/>
              </a:solidFill>
            </a:endParaRPr>
          </a:p>
        </p:txBody>
      </p:sp>
      <p:sp>
        <p:nvSpPr>
          <p:cNvPr id="22531" name="TextovéPole 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5732463"/>
            <a:ext cx="2232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1">
                <a:latin typeface="Franklin Gothic Book" pitchFamily="34" charset="0"/>
                <a:hlinkClick r:id="rId2" action="ppaction://hlinksldjump"/>
              </a:rPr>
              <a:t>Zpět</a:t>
            </a:r>
            <a:endParaRPr lang="cs-CZ" sz="3600" b="1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TREJBAL, Josef. </a:t>
            </a:r>
            <a:r>
              <a:rPr lang="cs-CZ" i="1" smtClean="0"/>
              <a:t>Matematika pro 9. roč. ZŠ : 2. díl</a:t>
            </a:r>
            <a:r>
              <a:rPr lang="cs-CZ" smtClean="0"/>
              <a:t>. 2. Praha : SPN, 1999. 88 s.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93</TotalTime>
  <Words>481</Words>
  <Application>Microsoft Office PowerPoint</Application>
  <PresentationFormat>Předvádění na obrazovce (4:3)</PresentationFormat>
  <Paragraphs>99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Jednoduché úrokování</vt:lpstr>
      <vt:lpstr>Základní pojmy</vt:lpstr>
      <vt:lpstr>jistina</vt:lpstr>
      <vt:lpstr>Úrok (hodnota úroku)</vt:lpstr>
      <vt:lpstr>Úroková míra (úroková sazba)</vt:lpstr>
      <vt:lpstr>Úroková sazba </vt:lpstr>
      <vt:lpstr>Úrokovací období</vt:lpstr>
      <vt:lpstr>Jednoduché úrokování</vt:lpstr>
      <vt:lpstr>Příklad:</vt:lpstr>
      <vt:lpstr>Řešení </vt:lpstr>
      <vt:lpstr>Prezentace aplikace PowerPoint</vt:lpstr>
      <vt:lpstr>Prezentace aplikace PowerPoint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Standard</dc:creator>
  <cp:lastModifiedBy>install</cp:lastModifiedBy>
  <cp:revision>16</cp:revision>
  <dcterms:created xsi:type="dcterms:W3CDTF">2011-06-12T17:08:30Z</dcterms:created>
  <dcterms:modified xsi:type="dcterms:W3CDTF">2012-06-04T12:09:03Z</dcterms:modified>
</cp:coreProperties>
</file>