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610F1D6-69B7-4071-9478-EEBF9394B8F1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3B2F3C2-AC8F-43EC-AEC5-28F844D80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0938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4E17392-9E50-4EC3-9266-764CBC15FDE0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3864C7-8879-44F6-BDC2-AA7818ABC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375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FD84B24-A106-405C-A71F-2822F8E83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706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F1D4E-C680-4A20-B50A-0A7205F14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773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29A2-BDD7-46F7-8BCE-D4F8B25AD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361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24D92-EAD8-4593-B8E2-E5AE77F2B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886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18C11E8-0C50-46EA-9392-2FF4F7E4E0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184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A12E6-2E63-4A17-9A81-FE955D0DB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951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BFAC778-725B-4213-857C-E548ED143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559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B43ACB2-CBE7-460E-A490-8E2D57C3E2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179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E10CE-1B6C-4134-8C11-63C2A5842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187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2F024-A5FC-40CD-BDF7-13CBF2298E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417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00E174A-71C6-4EEA-987A-1202061F9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07" r:id="rId4"/>
    <p:sldLayoutId id="2147483808" r:id="rId5"/>
    <p:sldLayoutId id="2147483815" r:id="rId6"/>
    <p:sldLayoutId id="2147483809" r:id="rId7"/>
    <p:sldLayoutId id="2147483816" r:id="rId8"/>
    <p:sldLayoutId id="2147483817" r:id="rId9"/>
    <p:sldLayoutId id="2147483810" r:id="rId10"/>
    <p:sldLayoutId id="214748381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40277"/>
              </p:ext>
            </p:extLst>
          </p:nvPr>
        </p:nvGraphicFramePr>
        <p:xfrm>
          <a:off x="1665288" y="2414588"/>
          <a:ext cx="5813425" cy="282584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Miroslava Tomanová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VY_62_INOVACE_6004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Jednoduché úrokování - příklady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Finanční matematika – řešení úloh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Základy administrativy a finančnictví, 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slovní úlohy na jednoduché úrokování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4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Řeší slovní úlohy s problematikou jednoduchého úrokování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68538" y="2997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Jednoduché úrokování</a:t>
            </a:r>
            <a:endParaRPr lang="cs-CZ" sz="4400" dirty="0"/>
          </a:p>
        </p:txBody>
      </p:sp>
      <p:sp>
        <p:nvSpPr>
          <p:cNvPr id="9219" name="Podnadpis 4"/>
          <p:cNvSpPr>
            <a:spLocks noGrp="1"/>
          </p:cNvSpPr>
          <p:nvPr>
            <p:ph type="subTitle" idx="1"/>
          </p:nvPr>
        </p:nvSpPr>
        <p:spPr>
          <a:xfrm>
            <a:off x="2411413" y="5229225"/>
            <a:ext cx="4392612" cy="647700"/>
          </a:xfrm>
        </p:spPr>
        <p:txBody>
          <a:bodyPr/>
          <a:lstStyle/>
          <a:p>
            <a:pPr eaLnBrk="1" hangingPunct="1"/>
            <a:r>
              <a:rPr lang="cs-CZ" sz="2800" smtClean="0"/>
              <a:t>Slovní úlohy</a:t>
            </a:r>
          </a:p>
        </p:txBody>
      </p:sp>
      <p:pic>
        <p:nvPicPr>
          <p:cNvPr id="9220" name="Picture 2" descr="C:\Users\ZSTREBON\AppData\Local\Microsoft\Windows\Temporary Internet Files\Content.IE5\4ZR9VBDC\MC900287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620713"/>
            <a:ext cx="2725738" cy="256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79388" y="341313"/>
            <a:ext cx="8785225" cy="597535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4400" smtClean="0"/>
              <a:t>1.</a:t>
            </a:r>
            <a:r>
              <a:rPr lang="cs-CZ" smtClean="0"/>
              <a:t> </a:t>
            </a:r>
            <a:r>
              <a:rPr lang="cs-CZ" sz="4000" smtClean="0"/>
              <a:t>Vypočítej výši úroku, který banka připíše za rok k jistině 70 000 Kč při úrokové míře 2,2%.</a:t>
            </a:r>
          </a:p>
        </p:txBody>
      </p:sp>
      <p:pic>
        <p:nvPicPr>
          <p:cNvPr id="10243" name="Picture 2" descr="C:\Users\ZSTREBON\AppData\Local\Microsoft\Windows\Temporary Internet Files\Content.IE5\4ZR9VBDC\MC900390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775" y="3573463"/>
            <a:ext cx="3371850" cy="216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8"/>
          <p:cNvSpPr txBox="1">
            <a:spLocks noChangeArrowheads="1"/>
          </p:cNvSpPr>
          <p:nvPr/>
        </p:nvSpPr>
        <p:spPr bwMode="auto">
          <a:xfrm>
            <a:off x="684213" y="4657725"/>
            <a:ext cx="24479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3" action="ppaction://hlinksldjump"/>
              </a:rPr>
              <a:t>Řešení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250"/>
            <a:ext cx="8291513" cy="599757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4000" smtClean="0"/>
              <a:t>2. Kolik korun vložila Martina do banky, jestliže po připsání 2% úroku měla na účtu 15 759 Kč?</a:t>
            </a:r>
          </a:p>
        </p:txBody>
      </p:sp>
      <p:pic>
        <p:nvPicPr>
          <p:cNvPr id="11267" name="Picture 3" descr="C:\Users\ZSTREBON\AppData\Local\Microsoft\Windows\Temporary Internet Files\Content.IE5\1ZU83S3S\MC9003570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2636838"/>
            <a:ext cx="2736850" cy="325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836613" y="4810125"/>
            <a:ext cx="24479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4" action="ppaction://hlinksldjump"/>
              </a:rPr>
              <a:t>Řešení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150"/>
            <a:ext cx="8075613" cy="578167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200" smtClean="0"/>
              <a:t>3. Kolik korun zaplatí po roce Novákovi, jestliže si na zakoupení nové ledničky půjčili částku 8 900 Kč při úrokové míře 11,5%?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2291" name="Picture 3" descr="C:\Users\ZSTREBON\AppData\Local\Microsoft\Windows\Temporary Internet Files\Content.IE5\1ZU83S3S\MC900359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700" y="2967038"/>
            <a:ext cx="261937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5"/>
          <p:cNvSpPr txBox="1">
            <a:spLocks noChangeArrowheads="1"/>
          </p:cNvSpPr>
          <p:nvPr/>
        </p:nvSpPr>
        <p:spPr bwMode="auto">
          <a:xfrm>
            <a:off x="836613" y="4810125"/>
            <a:ext cx="24479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3" action="ppaction://hlinksldjump"/>
              </a:rPr>
              <a:t>Řešení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333375"/>
            <a:ext cx="8569325" cy="614045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200" smtClean="0"/>
              <a:t>4. Začínající podnikatel si vypůjčil na jeden rok v bance určitou částku na 12% úrokovou míru. Bance zaplatil  2 128 000 Kč. Jakou částku si půjčil?</a:t>
            </a:r>
          </a:p>
        </p:txBody>
      </p:sp>
      <p:pic>
        <p:nvPicPr>
          <p:cNvPr id="13315" name="Picture 3" descr="C:\Users\ZSTREBON\AppData\Local\Microsoft\Windows\Temporary Internet Files\Content.IE5\4ZR9VBDC\MC90029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213100"/>
            <a:ext cx="2951163" cy="313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836613" y="4810125"/>
            <a:ext cx="24479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3" action="ppaction://hlinksldjump"/>
              </a:rPr>
              <a:t>Řešení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/>
        <p:txBody>
          <a:bodyPr wrap="square" rtlCol="0">
            <a:sp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/>
              <a:t>Výsledky</a:t>
            </a:r>
            <a:endParaRPr lang="cs-CZ" sz="4000" dirty="0"/>
          </a:p>
        </p:txBody>
      </p:sp>
      <p:sp>
        <p:nvSpPr>
          <p:cNvPr id="14339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467600" cy="4873625"/>
          </a:xfrm>
        </p:spPr>
        <p:txBody>
          <a:bodyPr/>
          <a:lstStyle/>
          <a:p>
            <a:pPr marL="457200" indent="-457200" eaLnBrk="1" hangingPunct="1">
              <a:buFont typeface="Wingdings" pitchFamily="2" charset="2"/>
              <a:buAutoNum type="arabicPeriod"/>
            </a:pPr>
            <a:r>
              <a:rPr lang="cs-CZ" sz="2800" smtClean="0"/>
              <a:t>Výše úroku je 1 540 Kč.</a:t>
            </a:r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z="2800" smtClean="0"/>
          </a:p>
          <a:p>
            <a:pPr marL="457200" indent="-457200" eaLnBrk="1" hangingPunct="1">
              <a:buFont typeface="Wingdings" pitchFamily="2" charset="2"/>
              <a:buAutoNum type="arabicPeriod"/>
            </a:pPr>
            <a:r>
              <a:rPr lang="cs-CZ" sz="2800" smtClean="0"/>
              <a:t>Martina vložila do banky 1 540 Kč.</a:t>
            </a:r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z="2800" smtClean="0"/>
          </a:p>
          <a:p>
            <a:pPr marL="457200" indent="-457200" eaLnBrk="1" hangingPunct="1">
              <a:buFont typeface="Wingdings" pitchFamily="2" charset="2"/>
              <a:buAutoNum type="arabicPeriod"/>
            </a:pPr>
            <a:r>
              <a:rPr lang="cs-CZ" sz="2800" smtClean="0"/>
              <a:t>Novákovi zaplatí přibližně 9 923 Kč.</a:t>
            </a:r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z="2800" smtClean="0"/>
          </a:p>
          <a:p>
            <a:pPr marL="457200" indent="-457200" eaLnBrk="1" hangingPunct="1">
              <a:buFont typeface="Wingdings" pitchFamily="2" charset="2"/>
              <a:buAutoNum type="arabicPeriod"/>
            </a:pPr>
            <a:r>
              <a:rPr lang="cs-CZ" sz="2800" smtClean="0"/>
              <a:t>Podnikatel si půjčil 1 900 000 Kč</a:t>
            </a:r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mtClean="0"/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mtClean="0"/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mtClean="0"/>
          </a:p>
          <a:p>
            <a:pPr marL="457200" indent="-457200" eaLnBrk="1" hangingPunct="1">
              <a:buFont typeface="Wingdings" pitchFamily="2" charset="2"/>
              <a:buAutoNum type="arabicPeriod"/>
            </a:pPr>
            <a:endParaRPr lang="cs-CZ" smtClean="0"/>
          </a:p>
        </p:txBody>
      </p:sp>
      <p:pic>
        <p:nvPicPr>
          <p:cNvPr id="14340" name="Picture 3" descr="C:\Users\ZSTREBON\AppData\Local\Microsoft\Windows\Temporary Internet Files\Content.IE5\4ZR9VBDC\MC9004324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0" y="4005263"/>
            <a:ext cx="2105025" cy="260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Ilustrace:</a:t>
            </a:r>
            <a:endParaRPr lang="cs-CZ" sz="3600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188</TotalTime>
  <Words>204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Jednoduché úrokování</vt:lpstr>
      <vt:lpstr>Prezentace aplikace PowerPoint</vt:lpstr>
      <vt:lpstr>Prezentace aplikace PowerPoint</vt:lpstr>
      <vt:lpstr>Prezentace aplikace PowerPoint</vt:lpstr>
      <vt:lpstr>Prezentace aplikace PowerPoint</vt:lpstr>
      <vt:lpstr>Výsledky</vt:lpstr>
      <vt:lpstr>Ilustrace: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23</cp:revision>
  <dcterms:created xsi:type="dcterms:W3CDTF">2010-10-19T08:27:42Z</dcterms:created>
  <dcterms:modified xsi:type="dcterms:W3CDTF">2012-06-04T12:10:08Z</dcterms:modified>
</cp:coreProperties>
</file>