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2" r:id="rId5"/>
    <p:sldId id="263" r:id="rId6"/>
    <p:sldId id="264" r:id="rId7"/>
    <p:sldId id="265" r:id="rId8"/>
    <p:sldId id="266" r:id="rId9"/>
    <p:sldId id="267" r:id="rId10"/>
    <p:sldId id="270" r:id="rId11"/>
    <p:sldId id="268" r:id="rId12"/>
    <p:sldId id="269" r:id="rId13"/>
    <p:sldId id="271" r:id="rId14"/>
    <p:sldId id="272" r:id="rId15"/>
    <p:sldId id="273" r:id="rId16"/>
    <p:sldId id="274" r:id="rId17"/>
    <p:sldId id="257" r:id="rId18"/>
    <p:sldId id="25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00CC00"/>
    <a:srgbClr val="0033CC"/>
    <a:srgbClr val="009900"/>
    <a:srgbClr val="6600CC"/>
    <a:srgbClr val="0000FF"/>
    <a:srgbClr val="CC0000"/>
    <a:srgbClr val="000099"/>
    <a:srgbClr val="CC33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2EE2681-2DF9-49B5-BC9A-80946091B3F8}" type="datetimeFigureOut">
              <a:rPr lang="cs-CZ" smtClean="0"/>
              <a:t>29.1.2012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EEBD172-4750-4D24-896C-8EE211DBFC1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EE2681-2DF9-49B5-BC9A-80946091B3F8}" type="datetimeFigureOut">
              <a:rPr lang="cs-CZ" smtClean="0"/>
              <a:t>29.1.2012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BD172-4750-4D24-896C-8EE211DBFC1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EE2681-2DF9-49B5-BC9A-80946091B3F8}" type="datetimeFigureOut">
              <a:rPr lang="cs-CZ" smtClean="0"/>
              <a:t>29.1.2012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BD172-4750-4D24-896C-8EE211DBFC1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EE2681-2DF9-49B5-BC9A-80946091B3F8}" type="datetimeFigureOut">
              <a:rPr lang="cs-CZ" smtClean="0"/>
              <a:t>29.1.2012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BD172-4750-4D24-896C-8EE211DBFC1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EE2681-2DF9-49B5-BC9A-80946091B3F8}" type="datetimeFigureOut">
              <a:rPr lang="cs-CZ" smtClean="0"/>
              <a:t>29.1.2012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BD172-4750-4D24-896C-8EE211DBFC11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EE2681-2DF9-49B5-BC9A-80946091B3F8}" type="datetimeFigureOut">
              <a:rPr lang="cs-CZ" smtClean="0"/>
              <a:t>29.1.2012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BD172-4750-4D24-896C-8EE211DBFC1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EE2681-2DF9-49B5-BC9A-80946091B3F8}" type="datetimeFigureOut">
              <a:rPr lang="cs-CZ" smtClean="0"/>
              <a:t>29.1.2012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BD172-4750-4D24-896C-8EE211DBFC1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2EE2681-2DF9-49B5-BC9A-80946091B3F8}" type="datetimeFigureOut">
              <a:rPr lang="cs-CZ" smtClean="0"/>
              <a:t>29.1.2012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BD172-4750-4D24-896C-8EE211DBFC11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2EE2681-2DF9-49B5-BC9A-80946091B3F8}" type="datetimeFigureOut">
              <a:rPr lang="cs-CZ" smtClean="0"/>
              <a:t>29.1.2012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EEBD172-4750-4D24-896C-8EE211DBFC11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EE2681-2DF9-49B5-BC9A-80946091B3F8}" type="datetimeFigureOut">
              <a:rPr lang="cs-CZ" smtClean="0"/>
              <a:t>29.1.2012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BD172-4750-4D24-896C-8EE211DBFC1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EE2681-2DF9-49B5-BC9A-80946091B3F8}" type="datetimeFigureOut">
              <a:rPr lang="cs-CZ" smtClean="0"/>
              <a:t>29.1.2012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BD172-4750-4D24-896C-8EE211DBFC1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2EE2681-2DF9-49B5-BC9A-80946091B3F8}" type="datetimeFigureOut">
              <a:rPr lang="cs-CZ" smtClean="0"/>
              <a:t>29.1.2012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EEBD172-4750-4D24-896C-8EE211DBFC11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png"/><Relationship Id="rId4" Type="http://schemas.openxmlformats.org/officeDocument/2006/relationships/image" Target="../media/image12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koupitauto.com/file/fck/image/diesel.gif" TargetMode="External"/><Relationship Id="rId3" Type="http://schemas.openxmlformats.org/officeDocument/2006/relationships/hyperlink" Target="http://files.auto-pc.webnode.cz/200000015-1aaea1b266/cyklus%20motoru.jpg" TargetMode="External"/><Relationship Id="rId7" Type="http://schemas.openxmlformats.org/officeDocument/2006/relationships/hyperlink" Target="http://upload.wikimedia.org/wikipedia/commons/3/33/Two-Stroke_Engine.gif" TargetMode="External"/><Relationship Id="rId2" Type="http://schemas.openxmlformats.org/officeDocument/2006/relationships/hyperlink" Target="http://upload.wikimedia.org/wikipedia/commons/d/dc/4StrokeEngine_Ortho_3D_Small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otoristi.cz/assets/clanky/2008-01/clanek00185/upload/photo/dscn00169lj.jpg" TargetMode="External"/><Relationship Id="rId5" Type="http://schemas.openxmlformats.org/officeDocument/2006/relationships/hyperlink" Target="http://fyzika.webovka.eu/pictures/fyzika0003.png" TargetMode="External"/><Relationship Id="rId4" Type="http://schemas.openxmlformats.org/officeDocument/2006/relationships/hyperlink" Target="http://www.scootland.cz/img/pages/scooter-tuning-jaknato/ctyrtaktni-motor/4t_animace.gif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1000100" y="4071943"/>
            <a:ext cx="6624736" cy="1928826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8. ročníku</a:t>
            </a:r>
            <a:r>
              <a:rPr lang="cs-CZ" sz="1600" b="1" dirty="0" smtClean="0">
                <a:solidFill>
                  <a:srgbClr val="00B0F0"/>
                </a:solidFill>
              </a:rPr>
              <a:t>. Slouží k naučení nového učiva. </a:t>
            </a:r>
            <a:r>
              <a:rPr lang="cs-CZ" sz="1600" b="1" dirty="0" smtClean="0">
                <a:solidFill>
                  <a:srgbClr val="00B0F0"/>
                </a:solidFill>
              </a:rPr>
              <a:t>Charakteristika pístového spalovacího motoru. Žák se seznámí s čtyřdobým a dvoudobým zážehovým motorem. Popis a ukázka pracovních cyklů motorů. Žák umí vysvětlit, který ze spalovacích motorů je ekologicky vhodnější. Žák zná použití motorů.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736172" y="3571876"/>
            <a:ext cx="7577814" cy="428628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Pístové spalovací motory</a:t>
            </a:r>
            <a:r>
              <a:rPr kumimoji="0" lang="cs-CZ" sz="2000" b="1" i="0" u="none" strike="noStrike" kern="1200" cap="none" spc="0" normalizeH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cs-CZ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14612" y="668377"/>
            <a:ext cx="607042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01/2012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 </a:t>
            </a:r>
            <a:r>
              <a:rPr lang="cs-CZ" b="1" dirty="0" smtClean="0">
                <a:solidFill>
                  <a:srgbClr val="002060"/>
                </a:solidFill>
              </a:rPr>
              <a:t>FY.8.A.20_Fyzika </a:t>
            </a:r>
            <a:r>
              <a:rPr lang="cs-CZ" b="1" dirty="0" smtClean="0">
                <a:solidFill>
                  <a:srgbClr val="002060"/>
                </a:solidFill>
              </a:rPr>
              <a:t>pro 8. ročník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Název: </a:t>
            </a:r>
            <a:r>
              <a:rPr lang="cs-CZ" b="1" dirty="0" smtClean="0">
                <a:solidFill>
                  <a:srgbClr val="002060"/>
                </a:solidFill>
              </a:rPr>
              <a:t>Pístové spalovací motory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2610" y="524361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CC33"/>
                </a:solidFill>
              </a:rPr>
              <a:t>Pístový motor je typ motoru, přeměňující TLAKOVOU ENERGII nebo TEPELNOU ENERGII pracovní tekutiny na mechanickou energii.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CC33"/>
                </a:solidFill>
              </a:rPr>
              <a:t>Základní pohyblivou součástkou je PÍST.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CC33"/>
                </a:solidFill>
              </a:rPr>
              <a:t>Pohyb pístu vyvolává expanze plynné náplně nebo přítok náplně (kapalné nebo plynné).</a:t>
            </a:r>
            <a:endParaRPr lang="cs-CZ" sz="3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D60093"/>
                </a:solidFill>
                <a:effectLst/>
              </a:rPr>
              <a:t>Pístové spalovací motory:</a:t>
            </a:r>
            <a:endParaRPr lang="cs-CZ" sz="3600" dirty="0">
              <a:solidFill>
                <a:srgbClr val="D6009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792869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66"/>
                </a:solidFill>
              </a:rPr>
              <a:t>Jde o spalovací motor, u něhož je směs paliva a vzduchu ve válci zapálena (zažehnuta) elektrickou jiskrou.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66"/>
                </a:solidFill>
              </a:rPr>
              <a:t>Oproti vznětovému motoru má nižší účinnost (asi 30%).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66"/>
                </a:solidFill>
              </a:rPr>
              <a:t>V automobilech se dnes nejčastěji používá ZÁŽEHOVÝ ČTYŘDOBÝ MOTOR – jako palivo se v něm používá směs benzinu a vzduchu.</a:t>
            </a:r>
            <a:endParaRPr lang="cs-CZ" sz="3200" b="1" dirty="0" smtClean="0">
              <a:solidFill>
                <a:srgbClr val="660066"/>
              </a:solidFill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00FF"/>
                </a:solidFill>
                <a:effectLst/>
              </a:rPr>
              <a:t>Zážehový motor:</a:t>
            </a:r>
            <a:endParaRPr lang="cs-CZ" sz="3600" dirty="0">
              <a:solidFill>
                <a:srgbClr val="0000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43051"/>
            <a:ext cx="3257544" cy="1285883"/>
          </a:xfrm>
        </p:spPr>
        <p:txBody>
          <a:bodyPr>
            <a:normAutofit lnSpcReduction="10000"/>
          </a:bodyPr>
          <a:lstStyle/>
          <a:p>
            <a:pPr marL="624078" indent="-514350">
              <a:buAutoNum type="arabicParenR"/>
            </a:pPr>
            <a:r>
              <a:rPr lang="cs-CZ" sz="1800" b="1" dirty="0" smtClean="0">
                <a:solidFill>
                  <a:srgbClr val="990000"/>
                </a:solidFill>
              </a:rPr>
              <a:t>Sání</a:t>
            </a:r>
          </a:p>
          <a:p>
            <a:pPr marL="624078" indent="-514350">
              <a:buAutoNum type="arabicParenR"/>
            </a:pPr>
            <a:r>
              <a:rPr lang="cs-CZ" sz="1800" b="1" dirty="0" smtClean="0">
                <a:solidFill>
                  <a:srgbClr val="990000"/>
                </a:solidFill>
              </a:rPr>
              <a:t>Stlačování (komprese)</a:t>
            </a:r>
          </a:p>
          <a:p>
            <a:pPr marL="624078" indent="-514350">
              <a:buAutoNum type="arabicParenR"/>
            </a:pPr>
            <a:r>
              <a:rPr lang="cs-CZ" sz="1800" b="1" dirty="0" smtClean="0">
                <a:solidFill>
                  <a:srgbClr val="990000"/>
                </a:solidFill>
              </a:rPr>
              <a:t>Rozpínání (expanze)</a:t>
            </a:r>
          </a:p>
          <a:p>
            <a:pPr marL="624078" indent="-514350">
              <a:buAutoNum type="arabicParenR"/>
            </a:pPr>
            <a:r>
              <a:rPr lang="cs-CZ" sz="1800" b="1" dirty="0" smtClean="0">
                <a:solidFill>
                  <a:srgbClr val="990000"/>
                </a:solidFill>
              </a:rPr>
              <a:t>Výfuk</a:t>
            </a:r>
            <a:endParaRPr lang="cs-CZ" sz="1800" b="1" dirty="0">
              <a:solidFill>
                <a:srgbClr val="99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33CC33"/>
                </a:solidFill>
                <a:effectLst/>
              </a:rPr>
              <a:t>Pracovní cyklus čtyřdobého zážehového motoru:</a:t>
            </a:r>
            <a:endParaRPr lang="cs-CZ" sz="3600" dirty="0">
              <a:solidFill>
                <a:srgbClr val="33CC33"/>
              </a:solidFill>
              <a:effectLst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3000372"/>
            <a:ext cx="7298106" cy="2873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14423"/>
            <a:ext cx="8229600" cy="164307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6600"/>
                </a:solidFill>
              </a:rPr>
              <a:t>Píst jde dolů, nad ním vzniká podtlak,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6600"/>
                </a:solidFill>
              </a:rPr>
              <a:t>Otevřeným sacím ventilem vniká do válce chladná palivová směs.</a:t>
            </a:r>
            <a:endParaRPr lang="cs-CZ" sz="2800" b="1" dirty="0">
              <a:solidFill>
                <a:srgbClr val="FF66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33CC"/>
                </a:solidFill>
                <a:effectLst/>
              </a:rPr>
              <a:t>1. Fáze - SÁNÍ:</a:t>
            </a:r>
            <a:endParaRPr lang="cs-CZ" sz="4000" dirty="0">
              <a:solidFill>
                <a:srgbClr val="0033CC"/>
              </a:solidFill>
              <a:effectLst/>
            </a:endParaRPr>
          </a:p>
        </p:txBody>
      </p:sp>
      <p:pic>
        <p:nvPicPr>
          <p:cNvPr id="3077" name="Picture 5" descr="C:\Documents and Settings\radek\Plocha\4t_animac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2272115"/>
            <a:ext cx="2000264" cy="43382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600" b="1" dirty="0" smtClean="0">
                <a:solidFill>
                  <a:srgbClr val="6600CC"/>
                </a:solidFill>
              </a:rPr>
              <a:t>Píst jde nahoru a stlačuje směs, oba ventily jsou přitom uzavřené. 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 smtClean="0">
                <a:solidFill>
                  <a:srgbClr val="6600CC"/>
                </a:solidFill>
              </a:rPr>
              <a:t>Zvýší se tlak směsi i teplota.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 smtClean="0">
                <a:solidFill>
                  <a:srgbClr val="6600CC"/>
                </a:solidFill>
              </a:rPr>
              <a:t>Ve vhodném okamžiku, kdy se píst blíží své horní poloze, zapálí se stlačená palivová směs elektrickou jiskrou.</a:t>
            </a:r>
            <a:endParaRPr lang="cs-CZ" sz="3600" b="1" dirty="0">
              <a:solidFill>
                <a:srgbClr val="6600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9900"/>
                </a:solidFill>
                <a:effectLst/>
              </a:rPr>
              <a:t>2. Fáze – STLAČOVÁNÍ:</a:t>
            </a:r>
            <a:endParaRPr lang="cs-CZ" sz="40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792869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CC00"/>
                </a:solidFill>
              </a:rPr>
              <a:t>Zapálená směs hoří, zvyšuje se tlak vznikajícího plynu i teplota (asi na 2000 </a:t>
            </a:r>
            <a:r>
              <a:rPr lang="cs-CZ" sz="3200" b="1" dirty="0" smtClean="0">
                <a:solidFill>
                  <a:srgbClr val="00CC00"/>
                </a:solidFill>
                <a:latin typeface="Arial"/>
                <a:cs typeface="Arial"/>
              </a:rPr>
              <a:t>°C).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CC00"/>
                </a:solidFill>
                <a:latin typeface="Arial"/>
                <a:cs typeface="Arial"/>
              </a:rPr>
              <a:t>Oba ventily jsou uzavřené.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CC00"/>
                </a:solidFill>
                <a:latin typeface="Arial"/>
                <a:cs typeface="Arial"/>
              </a:rPr>
              <a:t>Vytvořený plyn se prudce rozpíná a tlačí píst dolů.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CC00"/>
                </a:solidFill>
                <a:latin typeface="Arial"/>
                <a:cs typeface="Arial"/>
              </a:rPr>
              <a:t>KONÁ PRÁCI a jeho vnitřní energie se zmenší, plyn se ochlazuje.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CC00"/>
                </a:solidFill>
                <a:latin typeface="Arial"/>
                <a:cs typeface="Arial"/>
              </a:rPr>
              <a:t>Část vnitřní energie plynu se přemění na pohybovou energii pístu.</a:t>
            </a:r>
          </a:p>
          <a:p>
            <a:pPr>
              <a:buNone/>
            </a:pPr>
            <a:endParaRPr lang="cs-CZ" sz="3200" b="1" dirty="0">
              <a:solidFill>
                <a:srgbClr val="00CC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CC3300"/>
                </a:solidFill>
                <a:effectLst/>
              </a:rPr>
              <a:t>3. Fáze – ROZPÍNÁNÍ (výbuch):</a:t>
            </a:r>
            <a:endParaRPr lang="cs-CZ" sz="4000" dirty="0">
              <a:solidFill>
                <a:srgbClr val="CC33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rgbClr val="CC0066"/>
                </a:solidFill>
              </a:rPr>
              <a:t>Píst jde nahoru, výfukový ventil se otevře.</a:t>
            </a: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rgbClr val="CC0066"/>
                </a:solidFill>
              </a:rPr>
              <a:t>Sací ventil zůstává uzavřen.</a:t>
            </a: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rgbClr val="CC0066"/>
                </a:solidFill>
              </a:rPr>
              <a:t>Spálené plyny jsou pohybem pístu vytlačeny výfukovým ventilem z </a:t>
            </a:r>
            <a:r>
              <a:rPr lang="cs-CZ" sz="4000" b="1" smtClean="0">
                <a:solidFill>
                  <a:srgbClr val="CC0066"/>
                </a:solidFill>
              </a:rPr>
              <a:t>válce.</a:t>
            </a:r>
            <a:endParaRPr lang="cs-CZ" sz="4000" b="1" dirty="0" smtClean="0">
              <a:solidFill>
                <a:srgbClr val="CC00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0099"/>
                </a:solidFill>
                <a:effectLst/>
              </a:rPr>
              <a:t>4. Fáze – VÝFUK:</a:t>
            </a:r>
            <a:endParaRPr lang="cs-CZ" sz="4000" dirty="0">
              <a:solidFill>
                <a:srgbClr val="000099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FF"/>
                </a:solidFill>
                <a:effectLst/>
              </a:rPr>
              <a:t>Sání, stlačování, výbuch, výfuk:</a:t>
            </a:r>
            <a:endParaRPr lang="cs-CZ" sz="3200" dirty="0">
              <a:solidFill>
                <a:srgbClr val="0000FF"/>
              </a:solidFill>
              <a:effectLst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285860"/>
            <a:ext cx="7577708" cy="459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00FF"/>
                </a:solidFill>
              </a:rPr>
              <a:t>Ekologicky nešetrné.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00FF"/>
                </a:solidFill>
              </a:rPr>
              <a:t>V důsledku nedokonalého spalování pohonné směsi, která obsahuje i olej, uniká výfukem do ovzduší mnohem více škodlivých látek než u čtyřdobých motorů.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00FF"/>
                </a:solidFill>
              </a:rPr>
              <a:t>Spotřeba palivové směsi je větší.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00FF"/>
                </a:solidFill>
              </a:rPr>
              <a:t>Použití u malých motocyklů, travních sekaček apod.</a:t>
            </a:r>
            <a:endParaRPr lang="cs-CZ" sz="3200" b="1" dirty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C0000"/>
                </a:solidFill>
                <a:effectLst/>
              </a:rPr>
              <a:t>Dvoudobé motory:</a:t>
            </a:r>
            <a:endParaRPr lang="cs-CZ" sz="3600" dirty="0">
              <a:solidFill>
                <a:srgbClr val="CC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0099"/>
                </a:solidFill>
              </a:rPr>
              <a:t>Nemá sací a výfukový ventil.</a:t>
            </a:r>
          </a:p>
          <a:p>
            <a:pPr>
              <a:buNone/>
            </a:pPr>
            <a:r>
              <a:rPr lang="cs-CZ" sz="2800" b="1" u="sng" dirty="0" smtClean="0">
                <a:solidFill>
                  <a:srgbClr val="000099"/>
                </a:solidFill>
              </a:rPr>
              <a:t>Pracovní cyklus:</a:t>
            </a:r>
          </a:p>
          <a:p>
            <a:pPr marL="624078" indent="-514350">
              <a:buNone/>
            </a:pPr>
            <a:r>
              <a:rPr lang="cs-CZ" sz="3200" b="1" u="sng" dirty="0" smtClean="0">
                <a:solidFill>
                  <a:srgbClr val="CC0066"/>
                </a:solidFill>
              </a:rPr>
              <a:t>1) Sání a stlačování: </a:t>
            </a:r>
          </a:p>
          <a:p>
            <a:pPr marL="624078" indent="-514350"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99"/>
                </a:solidFill>
              </a:rPr>
              <a:t>Píst jde nahoru, palivová směs se nasává do prostoru pod pístem. </a:t>
            </a:r>
          </a:p>
          <a:p>
            <a:pPr marL="624078" indent="-514350"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99"/>
                </a:solidFill>
              </a:rPr>
              <a:t>Současně probíhá stlačování směsi, která je pod pístem. </a:t>
            </a:r>
          </a:p>
          <a:p>
            <a:pPr marL="624078" indent="-514350"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99"/>
                </a:solidFill>
              </a:rPr>
              <a:t>Na konci stlačování je směs nad pístem zapálena elektrickou jiskrou.</a:t>
            </a:r>
            <a:endParaRPr lang="cs-CZ" sz="2800" b="1" dirty="0">
              <a:solidFill>
                <a:srgbClr val="00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Zážehový dvoudobý motor: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b="1" u="sng" dirty="0" smtClean="0">
                <a:solidFill>
                  <a:srgbClr val="CC0066"/>
                </a:solidFill>
              </a:rPr>
              <a:t>2) Rozpínání a výfuk: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99"/>
                </a:solidFill>
              </a:rPr>
              <a:t>Nad pístem se rozpínají plyny vzniklé shořením palivové směsi a tlačí píst dolů.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99"/>
                </a:solidFill>
              </a:rPr>
              <a:t>Současně se přepouští kanálkem nová palivová směs z prostoru pod pístem do válce nad píst.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99"/>
                </a:solidFill>
              </a:rPr>
              <a:t>Nová směs přitom pomáhá vytlačit plyny vzniklé předchozím spálením výfukovým otvorem.</a:t>
            </a:r>
            <a:endParaRPr lang="cs-CZ" sz="2800" b="1" dirty="0">
              <a:solidFill>
                <a:srgbClr val="00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Zážehový dvoudobý motor:</a:t>
            </a:r>
            <a:endParaRPr lang="cs-CZ" sz="3600" b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rgbClr val="6600CC"/>
                </a:solidFill>
                <a:effectLst/>
              </a:rPr>
              <a:t>Animace dvoudobého zážehového motoru:</a:t>
            </a:r>
            <a:endParaRPr lang="cs-CZ" sz="4000" dirty="0">
              <a:solidFill>
                <a:srgbClr val="6600CC"/>
              </a:solidFill>
              <a:effectLst/>
            </a:endParaRPr>
          </a:p>
        </p:txBody>
      </p:sp>
      <p:pic>
        <p:nvPicPr>
          <p:cNvPr id="5124" name="Picture 4" descr="C:\Documents and Settings\radek\Plocha\Two-Stroke_Engin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1571612"/>
            <a:ext cx="2793300" cy="4858650"/>
          </a:xfrm>
          <a:prstGeom prst="rect">
            <a:avLst/>
          </a:prstGeom>
          <a:noFill/>
        </p:spPr>
      </p:pic>
      <p:pic>
        <p:nvPicPr>
          <p:cNvPr id="5125" name="Picture 5" descr="C:\Documents and Settings\radek\Local Settings\Temporary Internet Files\Content.IE5\C1EZKPMV\MC90028632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928670"/>
            <a:ext cx="1825142" cy="1814170"/>
          </a:xfrm>
          <a:prstGeom prst="rect">
            <a:avLst/>
          </a:prstGeom>
          <a:noFill/>
        </p:spPr>
      </p:pic>
      <p:pic>
        <p:nvPicPr>
          <p:cNvPr id="5126" name="Picture 6" descr="C:\Documents and Settings\radek\Local Settings\Temporary Internet Files\Content.IE5\OL6JGX2N\MC90021554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928934"/>
            <a:ext cx="2391624" cy="1649240"/>
          </a:xfrm>
          <a:prstGeom prst="rect">
            <a:avLst/>
          </a:prstGeom>
          <a:noFill/>
        </p:spPr>
      </p:pic>
      <p:pic>
        <p:nvPicPr>
          <p:cNvPr id="5127" name="Picture 7" descr="C:\Documents and Settings\radek\Local Settings\Temporary Internet Files\Content.IE5\C1EZKPMV\MC900233463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14546" y="4572008"/>
            <a:ext cx="2234697" cy="16673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07862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66"/>
                </a:solidFill>
              </a:rPr>
              <a:t>Obdobná konstrukce jako zážehový čtyřdobý motor,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66"/>
                </a:solidFill>
              </a:rPr>
              <a:t>NEPOTŘEBUJE však elektrické zapalování směsi.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66"/>
                </a:solidFill>
              </a:rPr>
              <a:t>Do válce se nasává vzduch z vnějšího prostoru.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66"/>
                </a:solidFill>
              </a:rPr>
              <a:t>Ve válci se prudce stlačí, a tím se zvýší jeho teplota asi na 600 </a:t>
            </a:r>
            <a:r>
              <a:rPr lang="cs-CZ" sz="2800" b="1" dirty="0" smtClean="0">
                <a:solidFill>
                  <a:srgbClr val="CC0066"/>
                </a:solidFill>
                <a:latin typeface="Arial"/>
                <a:cs typeface="Arial"/>
              </a:rPr>
              <a:t>°C.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66"/>
                </a:solidFill>
                <a:latin typeface="Arial"/>
                <a:cs typeface="Arial"/>
              </a:rPr>
              <a:t>Do horkého vzduchu se vstřikuje palivo, které se vznítí a hoří ve válci během třetí pracovní doby.</a:t>
            </a:r>
            <a:endParaRPr lang="cs-CZ" sz="2800" b="1" dirty="0">
              <a:solidFill>
                <a:srgbClr val="CC00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Vznětový čtyřdobý motor (Dieselův):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CC00"/>
                </a:solidFill>
              </a:rPr>
              <a:t>Jako palivo se nejčastěji používá motorová nafta.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CC00"/>
                </a:solidFill>
              </a:rPr>
              <a:t>Účinnost tohoto motoru je asi 40 %.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CC00"/>
                </a:solidFill>
              </a:rPr>
              <a:t>Mají menší spotřebu paliva.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CC00"/>
                </a:solidFill>
              </a:rPr>
              <a:t>Motor je masivnější, a proto se používá hlavně v nákladních automobilech, lodích a lokomotivách…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CC00"/>
                </a:solidFill>
              </a:rPr>
              <a:t>a stále častěji v osobních automobilech.</a:t>
            </a:r>
            <a:endParaRPr lang="cs-CZ" sz="3200" b="1" dirty="0">
              <a:solidFill>
                <a:srgbClr val="00CC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33CC"/>
                </a:solidFill>
                <a:effectLst/>
              </a:rPr>
              <a:t>Vznětový čtyřdobý motor (Dieselův):</a:t>
            </a:r>
            <a:endParaRPr lang="cs-CZ" sz="3600" dirty="0">
              <a:solidFill>
                <a:srgbClr val="0033CC"/>
              </a:solidFill>
              <a:effectLst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CC0066"/>
                </a:solidFill>
                <a:effectLst/>
              </a:rPr>
              <a:t>Vznětový čtyřdobý motor (Dieselův):</a:t>
            </a:r>
            <a:endParaRPr lang="cs-CZ" sz="3600" dirty="0">
              <a:solidFill>
                <a:srgbClr val="CC0066"/>
              </a:solidFill>
              <a:effectLst/>
            </a:endParaRPr>
          </a:p>
        </p:txBody>
      </p:sp>
      <p:pic>
        <p:nvPicPr>
          <p:cNvPr id="6146" name="Picture 2" descr="C:\Documents and Settings\radek\Plocha\diesel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14810" y="1357298"/>
            <a:ext cx="3300970" cy="5159499"/>
          </a:xfrm>
          <a:prstGeom prst="rect">
            <a:avLst/>
          </a:prstGeom>
          <a:noFill/>
        </p:spPr>
      </p:pic>
      <p:pic>
        <p:nvPicPr>
          <p:cNvPr id="6149" name="Picture 5" descr="C:\Documents and Settings\radek\Local Settings\Temporary Internet Files\Content.IE5\G5AJ81U3\MC90039852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786058"/>
            <a:ext cx="1928826" cy="1231206"/>
          </a:xfrm>
          <a:prstGeom prst="rect">
            <a:avLst/>
          </a:prstGeom>
          <a:noFill/>
        </p:spPr>
      </p:pic>
      <p:pic>
        <p:nvPicPr>
          <p:cNvPr id="6150" name="Picture 6" descr="C:\Documents and Settings\radek\Local Settings\Temporary Internet Files\Content.IE5\OL6JGX2N\MC900233481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214422"/>
            <a:ext cx="2815628" cy="1305208"/>
          </a:xfrm>
          <a:prstGeom prst="rect">
            <a:avLst/>
          </a:prstGeom>
          <a:noFill/>
        </p:spPr>
      </p:pic>
      <p:pic>
        <p:nvPicPr>
          <p:cNvPr id="6151" name="Picture 7" descr="C:\Documents and Settings\radek\Local Settings\Temporary Internet Files\Content.IE5\OL6JGX2N\MC900441736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4143380"/>
            <a:ext cx="1928826" cy="1928826"/>
          </a:xfrm>
          <a:prstGeom prst="rect">
            <a:avLst/>
          </a:prstGeom>
          <a:noFill/>
        </p:spPr>
      </p:pic>
      <p:pic>
        <p:nvPicPr>
          <p:cNvPr id="6152" name="Picture 8" descr="C:\Documents and Settings\radek\Local Settings\Temporary Internet Files\Content.IE5\C1EZKPMV\MC900311916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71736" y="3857628"/>
            <a:ext cx="1766621" cy="18251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400" b="1" dirty="0" smtClean="0">
                <a:solidFill>
                  <a:srgbClr val="0070C0"/>
                </a:solidFill>
              </a:rPr>
              <a:t>galerie office</a:t>
            </a:r>
          </a:p>
          <a:p>
            <a:pPr>
              <a:buNone/>
            </a:pPr>
            <a:r>
              <a:rPr lang="cs-CZ" sz="1400" b="1" dirty="0" smtClean="0">
                <a:solidFill>
                  <a:srgbClr val="0070C0"/>
                </a:solidFill>
              </a:rPr>
              <a:t>doc. RNDr. Růžena  Kolářová, CSc., PaedDr. Jiří Bohuněk, Fyzika pro 8. ročník základní školy, nakladatelství Prometheus, 2004, ISBN 80-7196-149-3.</a:t>
            </a:r>
          </a:p>
          <a:p>
            <a:pPr>
              <a:buNone/>
            </a:pPr>
            <a:r>
              <a:rPr lang="en-US" sz="1400" b="1" dirty="0" smtClean="0">
                <a:solidFill>
                  <a:srgbClr val="0070C0"/>
                </a:solidFill>
                <a:hlinkClick r:id="rId2"/>
              </a:rPr>
              <a:t>http</a:t>
            </a:r>
            <a:r>
              <a:rPr lang="en-US" sz="1400" b="1" dirty="0" smtClean="0">
                <a:solidFill>
                  <a:srgbClr val="0070C0"/>
                </a:solidFill>
                <a:hlinkClick r:id="rId2"/>
              </a:rPr>
              <a:t>://</a:t>
            </a:r>
            <a:r>
              <a:rPr lang="en-US" sz="1400" b="1" dirty="0" smtClean="0">
                <a:solidFill>
                  <a:srgbClr val="0070C0"/>
                </a:solidFill>
                <a:hlinkClick r:id="rId2"/>
              </a:rPr>
              <a:t>upload.wikimedia.org/wikipedia/commons/d/dc/4StrokeEngine_Ortho_3D_Small.gif</a:t>
            </a:r>
            <a:r>
              <a:rPr lang="cs-CZ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</a:rPr>
              <a:t>[</a:t>
            </a:r>
            <a:r>
              <a:rPr lang="cs-CZ" sz="1400" b="1" dirty="0" smtClean="0">
                <a:solidFill>
                  <a:srgbClr val="0070C0"/>
                </a:solidFill>
              </a:rPr>
              <a:t>cit: </a:t>
            </a:r>
            <a:r>
              <a:rPr lang="cs-CZ" sz="1400" b="1" dirty="0" smtClean="0">
                <a:solidFill>
                  <a:srgbClr val="0070C0"/>
                </a:solidFill>
              </a:rPr>
              <a:t>2012-01-30</a:t>
            </a:r>
            <a:r>
              <a:rPr lang="en-US" sz="1400" b="1" dirty="0" smtClean="0">
                <a:solidFill>
                  <a:srgbClr val="0070C0"/>
                </a:solidFill>
              </a:rPr>
              <a:t>]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70C0"/>
                </a:solidFill>
                <a:hlinkClick r:id="rId3"/>
              </a:rPr>
              <a:t>http://</a:t>
            </a:r>
            <a:r>
              <a:rPr lang="en-US" sz="1400" b="1" dirty="0" smtClean="0">
                <a:solidFill>
                  <a:srgbClr val="0070C0"/>
                </a:solidFill>
                <a:hlinkClick r:id="rId3"/>
              </a:rPr>
              <a:t>files.auto-pc.webnode.cz/200000015-1aaea1b266/cyklus%20motoru.jpg</a:t>
            </a:r>
            <a:r>
              <a:rPr lang="cs-CZ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</a:rPr>
              <a:t>[</a:t>
            </a:r>
            <a:r>
              <a:rPr lang="cs-CZ" sz="1400" b="1" dirty="0" smtClean="0">
                <a:solidFill>
                  <a:srgbClr val="0070C0"/>
                </a:solidFill>
              </a:rPr>
              <a:t>cit: </a:t>
            </a:r>
            <a:r>
              <a:rPr lang="cs-CZ" sz="1400" b="1" dirty="0" smtClean="0">
                <a:solidFill>
                  <a:srgbClr val="0070C0"/>
                </a:solidFill>
              </a:rPr>
              <a:t>2012-01-30</a:t>
            </a:r>
            <a:r>
              <a:rPr lang="en-US" sz="1400" b="1" dirty="0" smtClean="0">
                <a:solidFill>
                  <a:srgbClr val="0070C0"/>
                </a:solidFill>
              </a:rPr>
              <a:t>]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70C0"/>
                </a:solidFill>
                <a:hlinkClick r:id="rId4"/>
              </a:rPr>
              <a:t>http://</a:t>
            </a:r>
            <a:r>
              <a:rPr lang="en-US" sz="1400" b="1" dirty="0" smtClean="0">
                <a:solidFill>
                  <a:srgbClr val="0070C0"/>
                </a:solidFill>
                <a:hlinkClick r:id="rId4"/>
              </a:rPr>
              <a:t>www.scootland.cz/img/pages/scooter-tuning-jaknato/ctyrtaktni-motor/4t_animace.gif</a:t>
            </a:r>
            <a:r>
              <a:rPr lang="cs-CZ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</a:rPr>
              <a:t>[</a:t>
            </a:r>
            <a:r>
              <a:rPr lang="cs-CZ" sz="1400" b="1" dirty="0" smtClean="0">
                <a:solidFill>
                  <a:srgbClr val="0070C0"/>
                </a:solidFill>
              </a:rPr>
              <a:t>cit: </a:t>
            </a:r>
            <a:r>
              <a:rPr lang="cs-CZ" sz="1400" b="1" dirty="0" smtClean="0">
                <a:solidFill>
                  <a:srgbClr val="0070C0"/>
                </a:solidFill>
              </a:rPr>
              <a:t>2012-01-30</a:t>
            </a:r>
            <a:r>
              <a:rPr lang="en-US" sz="1400" b="1" dirty="0" smtClean="0">
                <a:solidFill>
                  <a:srgbClr val="0070C0"/>
                </a:solidFill>
              </a:rPr>
              <a:t>]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70C0"/>
                </a:solidFill>
                <a:hlinkClick r:id="rId5"/>
              </a:rPr>
              <a:t>http://</a:t>
            </a:r>
            <a:r>
              <a:rPr lang="en-US" sz="1400" b="1" dirty="0" smtClean="0">
                <a:solidFill>
                  <a:srgbClr val="0070C0"/>
                </a:solidFill>
                <a:hlinkClick r:id="rId5"/>
              </a:rPr>
              <a:t>fyzika.webovka.eu/pictures/fyzika0003.png</a:t>
            </a:r>
            <a:r>
              <a:rPr lang="cs-CZ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</a:rPr>
              <a:t>[</a:t>
            </a:r>
            <a:r>
              <a:rPr lang="cs-CZ" sz="1400" b="1" dirty="0" smtClean="0">
                <a:solidFill>
                  <a:srgbClr val="0070C0"/>
                </a:solidFill>
              </a:rPr>
              <a:t>cit: 2012-01-30</a:t>
            </a:r>
            <a:r>
              <a:rPr lang="en-US" sz="1400" b="1" dirty="0" smtClean="0">
                <a:solidFill>
                  <a:srgbClr val="0070C0"/>
                </a:solidFill>
              </a:rPr>
              <a:t>]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70C0"/>
                </a:solidFill>
                <a:hlinkClick r:id="rId6"/>
              </a:rPr>
              <a:t>http://</a:t>
            </a:r>
            <a:r>
              <a:rPr lang="en-US" sz="1400" b="1" dirty="0" smtClean="0">
                <a:solidFill>
                  <a:srgbClr val="0070C0"/>
                </a:solidFill>
                <a:hlinkClick r:id="rId6"/>
              </a:rPr>
              <a:t>www.motoristi.cz/assets/clanky/2008-01/clanek00185/upload/photo/dscn00169lj.jpg</a:t>
            </a:r>
            <a:r>
              <a:rPr lang="cs-CZ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</a:rPr>
              <a:t>[</a:t>
            </a:r>
            <a:r>
              <a:rPr lang="cs-CZ" sz="1400" b="1" dirty="0" smtClean="0">
                <a:solidFill>
                  <a:srgbClr val="0070C0"/>
                </a:solidFill>
              </a:rPr>
              <a:t>cit: 2012-01-30</a:t>
            </a:r>
            <a:r>
              <a:rPr lang="en-US" sz="1400" b="1" dirty="0" smtClean="0">
                <a:solidFill>
                  <a:srgbClr val="0070C0"/>
                </a:solidFill>
              </a:rPr>
              <a:t>]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70C0"/>
                </a:solidFill>
                <a:hlinkClick r:id="rId7"/>
              </a:rPr>
              <a:t>http://</a:t>
            </a:r>
            <a:r>
              <a:rPr lang="en-US" sz="1400" b="1" dirty="0" smtClean="0">
                <a:solidFill>
                  <a:srgbClr val="0070C0"/>
                </a:solidFill>
                <a:hlinkClick r:id="rId7"/>
              </a:rPr>
              <a:t>upload.wikimedia.org/wikipedia/commons/3/33/Two-Stroke_Engine.gif</a:t>
            </a:r>
            <a:r>
              <a:rPr lang="cs-CZ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</a:rPr>
              <a:t>[</a:t>
            </a:r>
            <a:r>
              <a:rPr lang="cs-CZ" sz="1400" b="1" dirty="0" smtClean="0">
                <a:solidFill>
                  <a:srgbClr val="0070C0"/>
                </a:solidFill>
              </a:rPr>
              <a:t>cit: 2012-01-30</a:t>
            </a:r>
            <a:r>
              <a:rPr lang="en-US" sz="1400" b="1" dirty="0" smtClean="0">
                <a:solidFill>
                  <a:srgbClr val="0070C0"/>
                </a:solidFill>
              </a:rPr>
              <a:t>]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70C0"/>
                </a:solidFill>
                <a:hlinkClick r:id="rId8"/>
              </a:rPr>
              <a:t>http://</a:t>
            </a:r>
            <a:r>
              <a:rPr lang="en-US" sz="1400" b="1" dirty="0" smtClean="0">
                <a:solidFill>
                  <a:srgbClr val="0070C0"/>
                </a:solidFill>
                <a:hlinkClick r:id="rId8"/>
              </a:rPr>
              <a:t>koupitauto.com/file/fck/image/diesel.gif</a:t>
            </a:r>
            <a:r>
              <a:rPr lang="cs-CZ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</a:rPr>
              <a:t>[</a:t>
            </a:r>
            <a:r>
              <a:rPr lang="cs-CZ" sz="1400" b="1" dirty="0" smtClean="0">
                <a:solidFill>
                  <a:srgbClr val="0070C0"/>
                </a:solidFill>
              </a:rPr>
              <a:t>cit: 2012-01-30</a:t>
            </a:r>
            <a:r>
              <a:rPr lang="en-US" sz="1400" b="1" dirty="0" smtClean="0">
                <a:solidFill>
                  <a:srgbClr val="0070C0"/>
                </a:solidFill>
              </a:rPr>
              <a:t>]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600" b="1" dirty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Použité zdroje: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B0F0"/>
                </a:solidFill>
              </a:rPr>
              <a:t>Charakteristika </a:t>
            </a:r>
            <a:r>
              <a:rPr lang="cs-CZ" sz="2800" b="1" dirty="0" smtClean="0">
                <a:solidFill>
                  <a:srgbClr val="00B0F0"/>
                </a:solidFill>
              </a:rPr>
              <a:t>pístového spalovacího motoru. </a:t>
            </a:r>
            <a:endParaRPr lang="cs-CZ" sz="2800" b="1" dirty="0" smtClean="0">
              <a:solidFill>
                <a:srgbClr val="00B0F0"/>
              </a:solidFill>
            </a:endParaRP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B0F0"/>
                </a:solidFill>
              </a:rPr>
              <a:t>Žák </a:t>
            </a:r>
            <a:r>
              <a:rPr lang="cs-CZ" sz="2800" b="1" dirty="0" smtClean="0">
                <a:solidFill>
                  <a:srgbClr val="00B0F0"/>
                </a:solidFill>
              </a:rPr>
              <a:t>se seznámí s čtyřdobým a dvoudobým zážehovým motorem. </a:t>
            </a:r>
            <a:endParaRPr lang="cs-CZ" sz="2800" b="1" dirty="0" smtClean="0">
              <a:solidFill>
                <a:srgbClr val="00B0F0"/>
              </a:solidFill>
            </a:endParaRP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B0F0"/>
                </a:solidFill>
              </a:rPr>
              <a:t>Popis </a:t>
            </a:r>
            <a:r>
              <a:rPr lang="cs-CZ" sz="2800" b="1" dirty="0" smtClean="0">
                <a:solidFill>
                  <a:srgbClr val="00B0F0"/>
                </a:solidFill>
              </a:rPr>
              <a:t>a ukázka pracovních cyklů motorů. </a:t>
            </a:r>
            <a:endParaRPr lang="cs-CZ" sz="2800" b="1" dirty="0" smtClean="0">
              <a:solidFill>
                <a:srgbClr val="00B0F0"/>
              </a:solidFill>
            </a:endParaRP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B0F0"/>
                </a:solidFill>
              </a:rPr>
              <a:t>Žák </a:t>
            </a:r>
            <a:r>
              <a:rPr lang="cs-CZ" sz="2800" b="1" dirty="0" smtClean="0">
                <a:solidFill>
                  <a:srgbClr val="00B0F0"/>
                </a:solidFill>
              </a:rPr>
              <a:t>umí vysvětlit, který ze spalovacích motorů je ekologicky vhodnější. </a:t>
            </a:r>
            <a:endParaRPr lang="cs-CZ" sz="2800" b="1" dirty="0" smtClean="0">
              <a:solidFill>
                <a:srgbClr val="00B0F0"/>
              </a:solidFill>
            </a:endParaRP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B0F0"/>
                </a:solidFill>
              </a:rPr>
              <a:t>Žák </a:t>
            </a:r>
            <a:r>
              <a:rPr lang="cs-CZ" sz="2800" b="1" dirty="0" smtClean="0">
                <a:solidFill>
                  <a:srgbClr val="00B0F0"/>
                </a:solidFill>
              </a:rPr>
              <a:t>zná použití motorů</a:t>
            </a:r>
            <a:r>
              <a:rPr lang="cs-CZ" sz="2800" b="1" dirty="0" smtClean="0">
                <a:solidFill>
                  <a:srgbClr val="00B0F0"/>
                </a:solidFill>
              </a:rPr>
              <a:t>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B0F0"/>
                </a:solidFill>
              </a:rPr>
              <a:t>Žák vysvětlí, čím se odlišují vznětové a zážehové spalovací motory.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Metodika prezentace:</a:t>
            </a:r>
            <a:endParaRPr lang="cs-CZ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280</TotalTime>
  <Words>777</Words>
  <Application>Microsoft Office PowerPoint</Application>
  <PresentationFormat>Předvádění na obrazovce (4:3)</PresentationFormat>
  <Paragraphs>85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Shluk</vt:lpstr>
      <vt:lpstr>Snímek 1</vt:lpstr>
      <vt:lpstr>Pístové spalovací motory:</vt:lpstr>
      <vt:lpstr>Zážehový motor:</vt:lpstr>
      <vt:lpstr>Pracovní cyklus čtyřdobého zážehového motoru:</vt:lpstr>
      <vt:lpstr>1. Fáze - SÁNÍ:</vt:lpstr>
      <vt:lpstr>2. Fáze – STLAČOVÁNÍ:</vt:lpstr>
      <vt:lpstr>3. Fáze – ROZPÍNÁNÍ (výbuch):</vt:lpstr>
      <vt:lpstr>4. Fáze – VÝFUK:</vt:lpstr>
      <vt:lpstr>Sání, stlačování, výbuch, výfuk:</vt:lpstr>
      <vt:lpstr>Dvoudobé motory:</vt:lpstr>
      <vt:lpstr>Zážehový dvoudobý motor:</vt:lpstr>
      <vt:lpstr>Zážehový dvoudobý motor:</vt:lpstr>
      <vt:lpstr>Animace dvoudobého zážehového motoru:</vt:lpstr>
      <vt:lpstr>Vznětový čtyřdobý motor (Dieselův):</vt:lpstr>
      <vt:lpstr>Vznětový čtyřdobý motor (Dieselův):</vt:lpstr>
      <vt:lpstr>Vznětový čtyřdobý motor (Dieselův):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Radlena</cp:lastModifiedBy>
  <cp:revision>17</cp:revision>
  <dcterms:created xsi:type="dcterms:W3CDTF">2012-01-29T15:05:36Z</dcterms:created>
  <dcterms:modified xsi:type="dcterms:W3CDTF">2012-01-29T19:46:00Z</dcterms:modified>
</cp:coreProperties>
</file>