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67" autoAdjust="0"/>
    <p:restoredTop sz="94660"/>
  </p:normalViewPr>
  <p:slideViewPr>
    <p:cSldViewPr>
      <p:cViewPr varScale="1">
        <p:scale>
          <a:sx n="100" d="100"/>
          <a:sy n="100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C002E2-A46F-4367-9B26-4FBC9700D1A2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81ACF-AAB0-4AAA-AB36-213F38F96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36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942B-85B6-42DA-A39E-E0A7FDD3B69E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3EC45-9451-45E7-BAAE-D4E3ADF5C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6405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35727-D0F0-418D-AA20-FF52F8CFFCAF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56D534-11CC-4426-96D7-5B176E3BEC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5474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A7799-C405-4691-BEEF-1F5747C9DC16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FA6C60-BC7C-4652-B4C4-CC369ABB6E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932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62B04-2053-4726-956B-60200A39EAE0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7861E-E1F5-402C-AD51-2F5B348A6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280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A67B1-D86D-456C-8EC2-C9A87510A4FC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7294A-1E2B-4E14-AAFF-716C23B359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048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3D62A-B5F1-44B8-9D9C-5261FAC39E98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FCE8E-957F-4375-A555-1938453B5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486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7DF5F5-CFDF-4315-AE87-C47F2A9762FC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9DFA1-60F0-48E9-8F86-C3DDA0F86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782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B5947-A851-42C7-AF25-2F025379F1B9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4640C-A2B3-45F5-8BF7-6B89C1626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0948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3C430-66BB-4A44-875B-C49EA909FBC1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208E0-2E4E-4AA9-9A8D-7927506D5E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020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97294-621E-41BF-9381-A5C14F915C18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985A9-D9AD-479C-B441-D5A79C614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265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1201B33-848C-455D-9CF7-F4E4222C1534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D13CF1A-303C-4C8D-9BBC-594DC96D79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14470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Matematika a její aplikace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Číslo a proměnná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Celá čísla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Mgr. </a:t>
                      </a:r>
                      <a:r>
                        <a:rPr lang="cs-CZ" sz="1400" kern="50" dirty="0" smtClean="0">
                          <a:effectLst/>
                        </a:rPr>
                        <a:t>Karel Hradil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leden </a:t>
                      </a:r>
                      <a:r>
                        <a:rPr lang="cs-CZ" sz="1400" kern="50" dirty="0">
                          <a:effectLst/>
                        </a:rPr>
                        <a:t>2012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Žák pochopí pravidla a postupy při sčítání celých čísel a na příkladech si tento postup </a:t>
                      </a:r>
                      <a:r>
                        <a:rPr lang="cs-CZ" sz="1400" kern="50" smtClean="0">
                          <a:effectLst/>
                        </a:rPr>
                        <a:t>samostatně procvičí.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  <p:sp>
        <p:nvSpPr>
          <p:cNvPr id="2080" name="Rectangle 3"/>
          <p:cNvSpPr txBox="1">
            <a:spLocks noChangeArrowheads="1"/>
          </p:cNvSpPr>
          <p:nvPr/>
        </p:nvSpPr>
        <p:spPr bwMode="auto">
          <a:xfrm>
            <a:off x="2051050" y="1773238"/>
            <a:ext cx="4471988" cy="431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cs-CZ" dirty="0" smtClean="0"/>
              <a:t>VY_32_INOVACE_2.14.M.7</a:t>
            </a:r>
            <a:endParaRPr lang="cs-CZ" dirty="0"/>
          </a:p>
        </p:txBody>
      </p:sp>
      <p:sp>
        <p:nvSpPr>
          <p:cNvPr id="2081" name="Rectangle 2"/>
          <p:cNvSpPr txBox="1">
            <a:spLocks noChangeArrowheads="1"/>
          </p:cNvSpPr>
          <p:nvPr/>
        </p:nvSpPr>
        <p:spPr bwMode="auto">
          <a:xfrm>
            <a:off x="684213" y="2349500"/>
            <a:ext cx="7772400" cy="503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z="2800" dirty="0" smtClean="0"/>
              <a:t>Celá čísla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358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5839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SČÍTÁNÍ CELÝCH ČÍSEL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4820" y="781253"/>
            <a:ext cx="3743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Význam znamének </a:t>
            </a:r>
            <a:r>
              <a:rPr lang="cs-CZ" b="1" dirty="0" smtClean="0">
                <a:solidFill>
                  <a:srgbClr val="7030A0"/>
                </a:solidFill>
              </a:rPr>
              <a:t>+</a:t>
            </a:r>
            <a:r>
              <a:rPr lang="cs-CZ" b="1" dirty="0" smtClean="0"/>
              <a:t> a </a:t>
            </a:r>
            <a:r>
              <a:rPr lang="cs-CZ" b="1" dirty="0" smtClean="0">
                <a:solidFill>
                  <a:srgbClr val="7030A0"/>
                </a:solidFill>
              </a:rPr>
              <a:t>–</a:t>
            </a:r>
            <a:r>
              <a:rPr lang="cs-CZ" b="1" dirty="0" smtClean="0"/>
              <a:t>  u čísel: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8426" y="1154033"/>
            <a:ext cx="8052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Znaménku </a:t>
            </a:r>
            <a:r>
              <a:rPr lang="cs-CZ" b="1" dirty="0" smtClean="0">
                <a:solidFill>
                  <a:srgbClr val="7030A0"/>
                </a:solidFill>
              </a:rPr>
              <a:t>+</a:t>
            </a:r>
            <a:r>
              <a:rPr lang="cs-CZ" dirty="0" smtClean="0"/>
              <a:t> přiřazujeme význam </a:t>
            </a:r>
            <a:r>
              <a:rPr lang="cs-CZ" b="1" dirty="0" smtClean="0"/>
              <a:t>přírůstku</a:t>
            </a:r>
            <a:r>
              <a:rPr lang="cs-CZ" dirty="0" smtClean="0"/>
              <a:t> (zvětšování) a na číselné ose </a:t>
            </a:r>
          </a:p>
          <a:p>
            <a:r>
              <a:rPr lang="cs-CZ" dirty="0" smtClean="0"/>
              <a:t>    znamená posun směrem </a:t>
            </a:r>
            <a:r>
              <a:rPr lang="cs-CZ" b="1" dirty="0" smtClean="0"/>
              <a:t>doprava</a:t>
            </a:r>
            <a:r>
              <a:rPr lang="cs-CZ" dirty="0" smtClean="0"/>
              <a:t> (směrem k větším číslům).</a:t>
            </a:r>
          </a:p>
          <a:p>
            <a:r>
              <a:rPr lang="cs-CZ" dirty="0" smtClean="0"/>
              <a:t>2. Znaménku </a:t>
            </a:r>
            <a:r>
              <a:rPr lang="cs-CZ" b="1" dirty="0" smtClean="0">
                <a:solidFill>
                  <a:srgbClr val="7030A0"/>
                </a:solidFill>
              </a:rPr>
              <a:t>–</a:t>
            </a:r>
            <a:r>
              <a:rPr lang="cs-CZ" dirty="0" smtClean="0"/>
              <a:t> přisuzujeme význam </a:t>
            </a:r>
            <a:r>
              <a:rPr lang="cs-CZ" b="1" dirty="0" smtClean="0"/>
              <a:t>úbytku</a:t>
            </a:r>
            <a:r>
              <a:rPr lang="cs-CZ" dirty="0" smtClean="0"/>
              <a:t> (zmenšování) a na číselné ose</a:t>
            </a:r>
          </a:p>
          <a:p>
            <a:r>
              <a:rPr lang="cs-CZ" dirty="0"/>
              <a:t> </a:t>
            </a:r>
            <a:r>
              <a:rPr lang="cs-CZ" dirty="0" smtClean="0"/>
              <a:t>   znamená posun směrem </a:t>
            </a:r>
            <a:r>
              <a:rPr lang="cs-CZ" b="1" dirty="0" smtClean="0"/>
              <a:t>doleva</a:t>
            </a:r>
            <a:r>
              <a:rPr lang="cs-CZ" dirty="0" smtClean="0"/>
              <a:t> (směrem k menším číslům).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1189" y="2520729"/>
            <a:ext cx="4160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Sčítání čísel se stejným znaménkem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8653" y="2919772"/>
            <a:ext cx="7394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Schematicky lze znázornit:     (+)  +  (+) =                              (</a:t>
            </a:r>
            <a:r>
              <a:rPr lang="cs-CZ" dirty="0" smtClean="0">
                <a:latin typeface="Calibri"/>
                <a:cs typeface="Calibri"/>
              </a:rPr>
              <a:t>‒</a:t>
            </a:r>
            <a:r>
              <a:rPr lang="cs-CZ" dirty="0" smtClean="0"/>
              <a:t>)  +  (</a:t>
            </a:r>
            <a:r>
              <a:rPr lang="cs-CZ" dirty="0" smtClean="0">
                <a:latin typeface="Calibri"/>
                <a:cs typeface="Calibri"/>
              </a:rPr>
              <a:t>‒</a:t>
            </a:r>
            <a:r>
              <a:rPr lang="cs-CZ" dirty="0" smtClean="0"/>
              <a:t>) =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55157" y="3445549"/>
            <a:ext cx="113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kladné číslo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15324" y="3445548"/>
            <a:ext cx="113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kladné číslo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36835" y="3445548"/>
            <a:ext cx="12490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záporné číslo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06567" y="3445548"/>
            <a:ext cx="12490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záporné číslo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0398" y="3805588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znak sčítání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01547" y="3799028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znak sčítání</a:t>
            </a:r>
            <a:endParaRPr lang="cs-CZ" sz="1400" dirty="0"/>
          </a:p>
        </p:txBody>
      </p:sp>
      <p:cxnSp>
        <p:nvCxnSpPr>
          <p:cNvPr id="14" name="Přímá spojnice se šipkou 13"/>
          <p:cNvCxnSpPr>
            <a:stCxn id="7" idx="0"/>
          </p:cNvCxnSpPr>
          <p:nvPr/>
        </p:nvCxnSpPr>
        <p:spPr>
          <a:xfrm flipV="1">
            <a:off x="3520376" y="3229525"/>
            <a:ext cx="259536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1" idx="0"/>
          </p:cNvCxnSpPr>
          <p:nvPr/>
        </p:nvCxnSpPr>
        <p:spPr>
          <a:xfrm flipV="1">
            <a:off x="4160426" y="3229525"/>
            <a:ext cx="0" cy="5760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0"/>
          </p:cNvCxnSpPr>
          <p:nvPr/>
        </p:nvCxnSpPr>
        <p:spPr>
          <a:xfrm flipH="1" flipV="1">
            <a:off x="4535996" y="3229525"/>
            <a:ext cx="344547" cy="21602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6532573" y="3289103"/>
            <a:ext cx="259536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7667910" y="3273912"/>
            <a:ext cx="344547" cy="21602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2" idx="0"/>
          </p:cNvCxnSpPr>
          <p:nvPr/>
        </p:nvCxnSpPr>
        <p:spPr>
          <a:xfrm flipH="1" flipV="1">
            <a:off x="7219880" y="3222964"/>
            <a:ext cx="51695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642853" y="4130263"/>
            <a:ext cx="84048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obou případech se </a:t>
            </a:r>
            <a:r>
              <a:rPr lang="cs-CZ" b="1" dirty="0" smtClean="0"/>
              <a:t>výsledné číslo</a:t>
            </a:r>
            <a:r>
              <a:rPr lang="cs-CZ" dirty="0" smtClean="0"/>
              <a:t> posune na číselné ose dál od nuly směrem</a:t>
            </a:r>
          </a:p>
          <a:p>
            <a:r>
              <a:rPr lang="cs-CZ" dirty="0" smtClean="0"/>
              <a:t>doprava nebo doleva, tedy se zvětší jeho absolutní hodnota a </a:t>
            </a:r>
            <a:r>
              <a:rPr lang="cs-CZ" b="1" dirty="0" smtClean="0"/>
              <a:t>bude se rovnat </a:t>
            </a:r>
          </a:p>
          <a:p>
            <a:r>
              <a:rPr lang="cs-CZ" b="1" dirty="0" smtClean="0"/>
              <a:t>součtu absolutních hodnot sčítaných čísel.</a:t>
            </a:r>
            <a:endParaRPr lang="cs-CZ" b="1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582565" y="6072688"/>
            <a:ext cx="81776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4277574" y="5980072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Levá složená závorka 32"/>
          <p:cNvSpPr/>
          <p:nvPr/>
        </p:nvSpPr>
        <p:spPr>
          <a:xfrm rot="16200000">
            <a:off x="2343691" y="4607981"/>
            <a:ext cx="345768" cy="352199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Levá složená závorka 33"/>
          <p:cNvSpPr/>
          <p:nvPr/>
        </p:nvSpPr>
        <p:spPr>
          <a:xfrm rot="16200000">
            <a:off x="6208711" y="4290144"/>
            <a:ext cx="345768" cy="4157674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296615" y="6550223"/>
            <a:ext cx="2545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absolutní hodnota výsledku</a:t>
            </a:r>
            <a:endParaRPr lang="cs-CZ" sz="1400" b="1" u="sng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91511" y="6550223"/>
            <a:ext cx="2545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absolutní hodnota výsledku</a:t>
            </a:r>
            <a:endParaRPr lang="cs-CZ" sz="1400" b="1" u="sng" dirty="0"/>
          </a:p>
        </p:txBody>
      </p:sp>
      <p:sp>
        <p:nvSpPr>
          <p:cNvPr id="38" name="Levá složená závorka 37"/>
          <p:cNvSpPr/>
          <p:nvPr/>
        </p:nvSpPr>
        <p:spPr>
          <a:xfrm rot="5400000" flipV="1">
            <a:off x="3063770" y="4766269"/>
            <a:ext cx="345768" cy="2081837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evá složená závorka 38"/>
          <p:cNvSpPr/>
          <p:nvPr/>
        </p:nvSpPr>
        <p:spPr>
          <a:xfrm rot="5400000" flipV="1">
            <a:off x="1302773" y="5082611"/>
            <a:ext cx="345768" cy="1440159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Levá složená závorka 39"/>
          <p:cNvSpPr/>
          <p:nvPr/>
        </p:nvSpPr>
        <p:spPr>
          <a:xfrm rot="5400000" flipV="1">
            <a:off x="5006750" y="4937227"/>
            <a:ext cx="345768" cy="1781321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Levá složená závorka 40"/>
          <p:cNvSpPr/>
          <p:nvPr/>
        </p:nvSpPr>
        <p:spPr>
          <a:xfrm rot="5400000" flipV="1">
            <a:off x="7098691" y="4597847"/>
            <a:ext cx="345768" cy="2377714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2223731" y="5239033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1. čísla</a:t>
            </a:r>
            <a:endParaRPr lang="cs-CZ" sz="1200" b="1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315324" y="5249595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1. čísla</a:t>
            </a:r>
            <a:endParaRPr lang="cs-CZ" sz="1200" b="1" u="sng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0822" y="5250947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2. čísla</a:t>
            </a:r>
            <a:endParaRPr lang="cs-CZ" sz="1200" b="1" u="sng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77164" y="5232236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2. čísla</a:t>
            </a:r>
            <a:endParaRPr lang="cs-CZ" sz="12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269034" y="5863411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29649" y="5526594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968764" y="5509235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126061" y="5896987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+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37420" y="5527946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+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993358" y="5532803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+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5" name="Přímá spojnice 54"/>
          <p:cNvCxnSpPr/>
          <p:nvPr/>
        </p:nvCxnSpPr>
        <p:spPr>
          <a:xfrm>
            <a:off x="251520" y="2420888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77164" y="5157192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2195735" y="5988510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6070295" y="5975575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55575" y="5980072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8460432" y="5975575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18590" y="61915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29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7" grpId="0"/>
      <p:bldP spid="33" grpId="0" animBg="1"/>
      <p:bldP spid="34" grpId="0" animBg="1"/>
      <p:bldP spid="35" grpId="0"/>
      <p:bldP spid="36" grpId="0"/>
      <p:bldP spid="38" grpId="0" animBg="1"/>
      <p:bldP spid="39" grpId="0" animBg="1"/>
      <p:bldP spid="40" grpId="0" animBg="1"/>
      <p:bldP spid="41" grpId="0" animBg="1"/>
      <p:bldP spid="42" grpId="0"/>
      <p:bldP spid="43" grpId="0"/>
      <p:bldP spid="44" grpId="0"/>
      <p:bldP spid="45" grpId="0"/>
      <p:bldP spid="47" grpId="0"/>
      <p:bldP spid="48" grpId="0"/>
      <p:bldP spid="49" grpId="0"/>
      <p:bldP spid="50" grpId="0"/>
      <p:bldP spid="52" grpId="0"/>
      <p:bldP spid="53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620688"/>
            <a:ext cx="770485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539552" y="620688"/>
            <a:ext cx="7750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Čísla se stejným znaménkem sčítáme tak, že sečteme jejich absolutní</a:t>
            </a:r>
          </a:p>
          <a:p>
            <a:r>
              <a:rPr lang="cs-CZ" dirty="0" smtClean="0"/>
              <a:t>hodnoty a k výsledku připíšeme stejné znaménko jako mají sčítaná čísla.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44824"/>
            <a:ext cx="6877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(+8) + (+3) = </a:t>
            </a:r>
            <a:r>
              <a:rPr lang="cs-CZ" u="dbl" dirty="0" smtClean="0"/>
              <a:t>+11</a:t>
            </a:r>
            <a:r>
              <a:rPr lang="cs-CZ" dirty="0" smtClean="0"/>
              <a:t>		 	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7) + 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5) = </a:t>
            </a:r>
            <a:r>
              <a:rPr lang="cs-CZ" u="dbl" dirty="0" smtClean="0">
                <a:latin typeface="Calibri"/>
                <a:cs typeface="Calibri"/>
              </a:rPr>
              <a:t>–12</a:t>
            </a:r>
            <a:r>
              <a:rPr lang="cs-CZ" dirty="0" smtClean="0">
                <a:latin typeface="Calibri"/>
                <a:cs typeface="Calibri"/>
              </a:rPr>
              <a:t> </a:t>
            </a:r>
          </a:p>
          <a:p>
            <a:r>
              <a:rPr lang="cs-CZ" dirty="0" smtClean="0"/>
              <a:t>(+4) </a:t>
            </a:r>
            <a:r>
              <a:rPr lang="cs-CZ" dirty="0"/>
              <a:t>+ </a:t>
            </a:r>
            <a:r>
              <a:rPr lang="cs-CZ" dirty="0" smtClean="0"/>
              <a:t>(+7) + (+5) </a:t>
            </a:r>
            <a:r>
              <a:rPr lang="cs-CZ" dirty="0"/>
              <a:t>+ </a:t>
            </a:r>
            <a:r>
              <a:rPr lang="cs-CZ" dirty="0" smtClean="0"/>
              <a:t>(+6) </a:t>
            </a:r>
            <a:r>
              <a:rPr lang="cs-CZ" dirty="0"/>
              <a:t>= </a:t>
            </a:r>
            <a:r>
              <a:rPr lang="cs-CZ" u="dbl" dirty="0" smtClean="0"/>
              <a:t>+22</a:t>
            </a:r>
            <a:r>
              <a:rPr lang="cs-CZ" dirty="0" smtClean="0"/>
              <a:t> 	(</a:t>
            </a:r>
            <a:r>
              <a:rPr lang="cs-CZ" dirty="0" smtClean="0">
                <a:latin typeface="Calibri"/>
                <a:cs typeface="Calibri"/>
              </a:rPr>
              <a:t>–3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</a:t>
            </a:r>
            <a:r>
              <a:rPr lang="cs-CZ" dirty="0" smtClean="0"/>
              <a:t>) + (</a:t>
            </a:r>
            <a:r>
              <a:rPr lang="cs-CZ" dirty="0" smtClean="0">
                <a:latin typeface="Calibri"/>
                <a:cs typeface="Calibri"/>
              </a:rPr>
              <a:t>–2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–8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>
                <a:latin typeface="Calibri"/>
                <a:cs typeface="Calibri"/>
              </a:rPr>
              <a:t>–</a:t>
            </a:r>
            <a:r>
              <a:rPr lang="cs-CZ" u="dbl" dirty="0" smtClean="0">
                <a:latin typeface="Calibri"/>
                <a:cs typeface="Calibri"/>
              </a:rPr>
              <a:t>14</a:t>
            </a:r>
            <a:r>
              <a:rPr lang="cs-CZ" dirty="0" smtClean="0">
                <a:latin typeface="Calibri"/>
                <a:cs typeface="Calibri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7888" y="2491155"/>
            <a:ext cx="7699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>
                <a:latin typeface="Calibri"/>
                <a:cs typeface="Calibri"/>
              </a:rPr>
              <a:t>Pozn.:</a:t>
            </a:r>
            <a:r>
              <a:rPr lang="cs-CZ" dirty="0">
                <a:latin typeface="Calibri"/>
                <a:cs typeface="Calibri"/>
              </a:rPr>
              <a:t> V zápisu </a:t>
            </a:r>
            <a:r>
              <a:rPr lang="cs-CZ" b="1" dirty="0">
                <a:latin typeface="Calibri"/>
                <a:cs typeface="Calibri"/>
              </a:rPr>
              <a:t>musíme</a:t>
            </a:r>
            <a:r>
              <a:rPr lang="cs-CZ" dirty="0">
                <a:latin typeface="Calibri"/>
                <a:cs typeface="Calibri"/>
              </a:rPr>
              <a:t> užívat závorku pro oddělení dvou znamének. V ostatních</a:t>
            </a:r>
          </a:p>
          <a:p>
            <a:r>
              <a:rPr lang="cs-CZ" dirty="0">
                <a:latin typeface="Calibri"/>
                <a:cs typeface="Calibri"/>
              </a:rPr>
              <a:t>            případech </a:t>
            </a:r>
            <a:r>
              <a:rPr lang="cs-CZ" b="1" dirty="0">
                <a:latin typeface="Calibri"/>
                <a:cs typeface="Calibri"/>
              </a:rPr>
              <a:t>můžeme</a:t>
            </a:r>
            <a:r>
              <a:rPr lang="cs-CZ" dirty="0">
                <a:latin typeface="Calibri"/>
                <a:cs typeface="Calibri"/>
              </a:rPr>
              <a:t> závorku vynechat</a:t>
            </a:r>
            <a:r>
              <a:rPr lang="cs-CZ" dirty="0" smtClean="0">
                <a:latin typeface="Calibri"/>
                <a:cs typeface="Calibri"/>
              </a:rPr>
              <a:t>.</a:t>
            </a:r>
            <a:endParaRPr lang="cs-CZ" dirty="0">
              <a:latin typeface="Calibri"/>
              <a:cs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888" y="3356992"/>
            <a:ext cx="6319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+9 + (+7) + (+12) = </a:t>
            </a:r>
            <a:r>
              <a:rPr lang="cs-CZ" u="dbl" dirty="0"/>
              <a:t>+</a:t>
            </a:r>
            <a:r>
              <a:rPr lang="cs-CZ" u="dbl" dirty="0" smtClean="0"/>
              <a:t>28</a:t>
            </a:r>
            <a:r>
              <a:rPr lang="cs-CZ" dirty="0" smtClean="0"/>
              <a:t> 		</a:t>
            </a:r>
            <a:r>
              <a:rPr lang="cs-CZ" dirty="0"/>
              <a:t> </a:t>
            </a:r>
            <a:r>
              <a:rPr lang="cs-CZ" dirty="0" smtClean="0">
                <a:latin typeface="Calibri"/>
                <a:cs typeface="Calibri"/>
              </a:rPr>
              <a:t>–5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–11</a:t>
            </a:r>
            <a:r>
              <a:rPr lang="cs-CZ" dirty="0"/>
              <a:t>) 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–7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>
                <a:latin typeface="Calibri"/>
                <a:cs typeface="Calibri"/>
              </a:rPr>
              <a:t>–12</a:t>
            </a:r>
            <a:r>
              <a:rPr lang="cs-CZ" dirty="0">
                <a:latin typeface="Calibri"/>
                <a:cs typeface="Calibri"/>
              </a:rPr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23528" y="3861048"/>
            <a:ext cx="8424936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19105" y="4077072"/>
            <a:ext cx="326243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+14 </a:t>
            </a:r>
            <a:r>
              <a:rPr lang="cs-CZ" dirty="0"/>
              <a:t>+ </a:t>
            </a:r>
            <a:r>
              <a:rPr lang="cs-CZ" dirty="0" smtClean="0"/>
              <a:t>(+2) </a:t>
            </a:r>
            <a:r>
              <a:rPr lang="cs-CZ" dirty="0"/>
              <a:t>+ </a:t>
            </a:r>
            <a:r>
              <a:rPr lang="cs-CZ" dirty="0" smtClean="0"/>
              <a:t>(+6) = </a:t>
            </a:r>
            <a:endParaRPr lang="cs-CZ" u="dbl" dirty="0" smtClean="0"/>
          </a:p>
          <a:p>
            <a:r>
              <a:rPr lang="cs-CZ" dirty="0" smtClean="0"/>
              <a:t>+3 </a:t>
            </a:r>
            <a:r>
              <a:rPr lang="cs-CZ" dirty="0"/>
              <a:t>+ </a:t>
            </a:r>
            <a:r>
              <a:rPr lang="cs-CZ" dirty="0" smtClean="0"/>
              <a:t>(+9) </a:t>
            </a:r>
            <a:r>
              <a:rPr lang="cs-CZ" dirty="0"/>
              <a:t>+ </a:t>
            </a:r>
            <a:r>
              <a:rPr lang="cs-CZ" dirty="0" smtClean="0"/>
              <a:t>(+2) </a:t>
            </a:r>
            <a:r>
              <a:rPr lang="cs-CZ" dirty="0"/>
              <a:t>+ </a:t>
            </a:r>
            <a:r>
              <a:rPr lang="cs-CZ" dirty="0" smtClean="0"/>
              <a:t>(+4) =</a:t>
            </a:r>
            <a:endParaRPr lang="cs-CZ" u="dbl" dirty="0" smtClean="0"/>
          </a:p>
          <a:p>
            <a:r>
              <a:rPr lang="cs-CZ" dirty="0" smtClean="0"/>
              <a:t>+15 </a:t>
            </a:r>
            <a:r>
              <a:rPr lang="cs-CZ" dirty="0"/>
              <a:t>+ </a:t>
            </a:r>
            <a:r>
              <a:rPr lang="cs-CZ" dirty="0" smtClean="0"/>
              <a:t>(+12) = </a:t>
            </a:r>
            <a:endParaRPr lang="cs-CZ" u="dbl" dirty="0" smtClean="0"/>
          </a:p>
          <a:p>
            <a:r>
              <a:rPr lang="cs-CZ" dirty="0" smtClean="0"/>
              <a:t>+13 </a:t>
            </a:r>
            <a:r>
              <a:rPr lang="cs-CZ" dirty="0"/>
              <a:t>+ </a:t>
            </a:r>
            <a:r>
              <a:rPr lang="cs-CZ" dirty="0" smtClean="0"/>
              <a:t>(+24) = </a:t>
            </a:r>
            <a:endParaRPr lang="cs-CZ" u="dbl" dirty="0" smtClean="0"/>
          </a:p>
          <a:p>
            <a:r>
              <a:rPr lang="cs-CZ" dirty="0" smtClean="0"/>
              <a:t>+25 </a:t>
            </a:r>
            <a:r>
              <a:rPr lang="cs-CZ" dirty="0"/>
              <a:t>+ </a:t>
            </a:r>
            <a:r>
              <a:rPr lang="cs-CZ" dirty="0" smtClean="0"/>
              <a:t>(+16) = </a:t>
            </a:r>
            <a:endParaRPr lang="cs-CZ" u="dbl" dirty="0" smtClean="0"/>
          </a:p>
          <a:p>
            <a:r>
              <a:rPr lang="cs-CZ" dirty="0" smtClean="0"/>
              <a:t>+30 + (+12) + (+20) = </a:t>
            </a:r>
            <a:endParaRPr lang="cs-CZ" u="dbl" dirty="0" smtClean="0"/>
          </a:p>
          <a:p>
            <a:r>
              <a:rPr lang="cs-CZ" dirty="0" smtClean="0"/>
              <a:t>+23 </a:t>
            </a:r>
            <a:r>
              <a:rPr lang="cs-CZ" dirty="0"/>
              <a:t>+ </a:t>
            </a:r>
            <a:r>
              <a:rPr lang="cs-CZ" dirty="0" smtClean="0"/>
              <a:t>(+26) </a:t>
            </a:r>
            <a:r>
              <a:rPr lang="cs-CZ" dirty="0"/>
              <a:t>+ </a:t>
            </a:r>
            <a:r>
              <a:rPr lang="cs-CZ" dirty="0" smtClean="0"/>
              <a:t>(+31) </a:t>
            </a:r>
            <a:r>
              <a:rPr lang="cs-CZ" dirty="0"/>
              <a:t>+ </a:t>
            </a:r>
            <a:r>
              <a:rPr lang="cs-CZ" dirty="0" smtClean="0"/>
              <a:t>(+14) </a:t>
            </a:r>
            <a:r>
              <a:rPr lang="cs-CZ" dirty="0"/>
              <a:t>= </a:t>
            </a:r>
            <a:endParaRPr lang="cs-CZ" u="dbl" dirty="0" smtClean="0"/>
          </a:p>
          <a:p>
            <a:r>
              <a:rPr lang="cs-CZ" dirty="0" smtClean="0"/>
              <a:t>+46 </a:t>
            </a:r>
            <a:r>
              <a:rPr lang="cs-CZ" dirty="0"/>
              <a:t>+ </a:t>
            </a:r>
            <a:r>
              <a:rPr lang="cs-CZ" dirty="0" smtClean="0"/>
              <a:t>(+52) </a:t>
            </a:r>
            <a:r>
              <a:rPr lang="cs-CZ" dirty="0"/>
              <a:t>+ </a:t>
            </a:r>
            <a:r>
              <a:rPr lang="cs-CZ" dirty="0" smtClean="0"/>
              <a:t>(+74) =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2517" y="4077072"/>
            <a:ext cx="326403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–12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–3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–4</a:t>
            </a:r>
            <a:r>
              <a:rPr lang="cs-CZ" dirty="0" smtClean="0"/>
              <a:t>) =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–5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–7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–4</a:t>
            </a:r>
            <a:r>
              <a:rPr lang="cs-CZ" dirty="0" smtClean="0"/>
              <a:t>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–8</a:t>
            </a:r>
            <a:r>
              <a:rPr lang="cs-CZ" dirty="0"/>
              <a:t>) = 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–18</a:t>
            </a:r>
            <a:r>
              <a:rPr lang="cs-CZ" dirty="0" smtClean="0"/>
              <a:t>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17</a:t>
            </a:r>
            <a:r>
              <a:rPr lang="cs-CZ" dirty="0" smtClean="0"/>
              <a:t>) =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–14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–27</a:t>
            </a:r>
            <a:r>
              <a:rPr lang="cs-CZ" dirty="0" smtClean="0"/>
              <a:t>) = 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–23</a:t>
            </a:r>
            <a:r>
              <a:rPr lang="cs-CZ" dirty="0" smtClean="0"/>
              <a:t>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19</a:t>
            </a:r>
            <a:r>
              <a:rPr lang="cs-CZ" dirty="0" smtClean="0"/>
              <a:t>) = 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–20</a:t>
            </a:r>
            <a:r>
              <a:rPr lang="cs-CZ" dirty="0" smtClean="0"/>
              <a:t>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18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–40</a:t>
            </a:r>
            <a:r>
              <a:rPr lang="cs-CZ" dirty="0" smtClean="0"/>
              <a:t>) = 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–34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–25</a:t>
            </a:r>
            <a:r>
              <a:rPr lang="cs-CZ" dirty="0" smtClean="0"/>
              <a:t>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21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–18</a:t>
            </a:r>
            <a:r>
              <a:rPr lang="cs-CZ" dirty="0"/>
              <a:t>) = 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–48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–63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–57</a:t>
            </a:r>
            <a:r>
              <a:rPr lang="cs-CZ" dirty="0" smtClean="0"/>
              <a:t>) = </a:t>
            </a:r>
            <a:endParaRPr lang="cs-CZ" dirty="0">
              <a:latin typeface="Calibri"/>
              <a:cs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24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7508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Čísla se stejným znaménkem sčítáme tak, že sečteme jejich absolutní</a:t>
            </a:r>
          </a:p>
          <a:p>
            <a:r>
              <a:rPr lang="cs-CZ" dirty="0" smtClean="0"/>
              <a:t>hodnoty a k výsledku připíšeme stejné znaménko jako mají sčítaná čísla. 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620688"/>
            <a:ext cx="7704856" cy="64633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844824"/>
            <a:ext cx="68772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(+8) + (+3) = </a:t>
            </a:r>
            <a:r>
              <a:rPr lang="cs-CZ" u="dbl" dirty="0" smtClean="0"/>
              <a:t>+11</a:t>
            </a:r>
            <a:r>
              <a:rPr lang="cs-CZ" dirty="0" smtClean="0"/>
              <a:t>		 	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7) + 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5) = </a:t>
            </a:r>
            <a:r>
              <a:rPr lang="cs-CZ" u="dbl" dirty="0" smtClean="0">
                <a:latin typeface="Calibri"/>
                <a:cs typeface="Calibri"/>
              </a:rPr>
              <a:t>–12</a:t>
            </a:r>
            <a:r>
              <a:rPr lang="cs-CZ" dirty="0" smtClean="0">
                <a:latin typeface="Calibri"/>
                <a:cs typeface="Calibri"/>
              </a:rPr>
              <a:t> </a:t>
            </a:r>
          </a:p>
          <a:p>
            <a:r>
              <a:rPr lang="cs-CZ" dirty="0" smtClean="0"/>
              <a:t>(+4) </a:t>
            </a:r>
            <a:r>
              <a:rPr lang="cs-CZ" dirty="0"/>
              <a:t>+ </a:t>
            </a:r>
            <a:r>
              <a:rPr lang="cs-CZ" dirty="0" smtClean="0"/>
              <a:t>(+7) + (+5) </a:t>
            </a:r>
            <a:r>
              <a:rPr lang="cs-CZ" dirty="0"/>
              <a:t>+ </a:t>
            </a:r>
            <a:r>
              <a:rPr lang="cs-CZ" dirty="0" smtClean="0"/>
              <a:t>(+6) </a:t>
            </a:r>
            <a:r>
              <a:rPr lang="cs-CZ" dirty="0"/>
              <a:t>= </a:t>
            </a:r>
            <a:r>
              <a:rPr lang="cs-CZ" u="dbl" dirty="0" smtClean="0"/>
              <a:t>+22</a:t>
            </a:r>
            <a:r>
              <a:rPr lang="cs-CZ" dirty="0" smtClean="0"/>
              <a:t> 	(</a:t>
            </a:r>
            <a:r>
              <a:rPr lang="cs-CZ" dirty="0" smtClean="0">
                <a:latin typeface="Calibri"/>
                <a:cs typeface="Calibri"/>
              </a:rPr>
              <a:t>–3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</a:t>
            </a:r>
            <a:r>
              <a:rPr lang="cs-CZ" dirty="0" smtClean="0"/>
              <a:t>) + (</a:t>
            </a:r>
            <a:r>
              <a:rPr lang="cs-CZ" dirty="0" smtClean="0">
                <a:latin typeface="Calibri"/>
                <a:cs typeface="Calibri"/>
              </a:rPr>
              <a:t>–2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–8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>
                <a:latin typeface="Calibri"/>
                <a:cs typeface="Calibri"/>
              </a:rPr>
              <a:t>–</a:t>
            </a:r>
            <a:r>
              <a:rPr lang="cs-CZ" u="dbl" dirty="0" smtClean="0">
                <a:latin typeface="Calibri"/>
                <a:cs typeface="Calibri"/>
              </a:rPr>
              <a:t>14</a:t>
            </a:r>
            <a:r>
              <a:rPr lang="cs-CZ" dirty="0" smtClean="0">
                <a:latin typeface="Calibri"/>
                <a:cs typeface="Calibri"/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7888" y="2491155"/>
            <a:ext cx="76997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>
                <a:latin typeface="Calibri"/>
                <a:cs typeface="Calibri"/>
              </a:rPr>
              <a:t>Pozn.:</a:t>
            </a:r>
            <a:r>
              <a:rPr lang="cs-CZ" dirty="0">
                <a:latin typeface="Calibri"/>
                <a:cs typeface="Calibri"/>
              </a:rPr>
              <a:t> V zápisu </a:t>
            </a:r>
            <a:r>
              <a:rPr lang="cs-CZ" b="1" dirty="0">
                <a:latin typeface="Calibri"/>
                <a:cs typeface="Calibri"/>
              </a:rPr>
              <a:t>musíme</a:t>
            </a:r>
            <a:r>
              <a:rPr lang="cs-CZ" dirty="0">
                <a:latin typeface="Calibri"/>
                <a:cs typeface="Calibri"/>
              </a:rPr>
              <a:t> užívat závorku pro oddělení dvou znamének. V ostatních</a:t>
            </a:r>
          </a:p>
          <a:p>
            <a:r>
              <a:rPr lang="cs-CZ" dirty="0">
                <a:latin typeface="Calibri"/>
                <a:cs typeface="Calibri"/>
              </a:rPr>
              <a:t>            případech </a:t>
            </a:r>
            <a:r>
              <a:rPr lang="cs-CZ" b="1" dirty="0">
                <a:latin typeface="Calibri"/>
                <a:cs typeface="Calibri"/>
              </a:rPr>
              <a:t>můžeme</a:t>
            </a:r>
            <a:r>
              <a:rPr lang="cs-CZ" dirty="0">
                <a:latin typeface="Calibri"/>
                <a:cs typeface="Calibri"/>
              </a:rPr>
              <a:t> závorku vynechat</a:t>
            </a:r>
            <a:r>
              <a:rPr lang="cs-CZ" dirty="0" smtClean="0">
                <a:latin typeface="Calibri"/>
                <a:cs typeface="Calibri"/>
              </a:rPr>
              <a:t>.</a:t>
            </a:r>
            <a:endParaRPr lang="cs-CZ" dirty="0">
              <a:latin typeface="Calibri"/>
              <a:cs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888" y="3356992"/>
            <a:ext cx="6319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+9 + (+7) + (+12) = </a:t>
            </a:r>
            <a:r>
              <a:rPr lang="cs-CZ" u="dbl" dirty="0"/>
              <a:t>+</a:t>
            </a:r>
            <a:r>
              <a:rPr lang="cs-CZ" u="dbl" dirty="0" smtClean="0"/>
              <a:t>28</a:t>
            </a:r>
            <a:r>
              <a:rPr lang="cs-CZ" dirty="0" smtClean="0"/>
              <a:t> 		</a:t>
            </a:r>
            <a:r>
              <a:rPr lang="cs-CZ" dirty="0"/>
              <a:t> </a:t>
            </a:r>
            <a:r>
              <a:rPr lang="cs-CZ" dirty="0" smtClean="0">
                <a:latin typeface="Calibri"/>
                <a:cs typeface="Calibri"/>
              </a:rPr>
              <a:t>–5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–11</a:t>
            </a:r>
            <a:r>
              <a:rPr lang="cs-CZ" dirty="0"/>
              <a:t>) 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–7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>
                <a:latin typeface="Calibri"/>
                <a:cs typeface="Calibri"/>
              </a:rPr>
              <a:t>–12</a:t>
            </a:r>
            <a:r>
              <a:rPr lang="cs-CZ" dirty="0">
                <a:latin typeface="Calibri"/>
                <a:cs typeface="Calibri"/>
              </a:rPr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23528" y="3861048"/>
            <a:ext cx="8424936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11560" y="4077072"/>
            <a:ext cx="365356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+14 </a:t>
            </a:r>
            <a:r>
              <a:rPr lang="cs-CZ" dirty="0"/>
              <a:t>+ </a:t>
            </a:r>
            <a:r>
              <a:rPr lang="cs-CZ" dirty="0" smtClean="0"/>
              <a:t>(+2) </a:t>
            </a:r>
            <a:r>
              <a:rPr lang="cs-CZ" dirty="0"/>
              <a:t>+ </a:t>
            </a:r>
            <a:r>
              <a:rPr lang="cs-CZ" dirty="0" smtClean="0"/>
              <a:t>(+6) = </a:t>
            </a:r>
            <a:r>
              <a:rPr lang="cs-CZ" u="dbl" dirty="0"/>
              <a:t>+</a:t>
            </a:r>
            <a:r>
              <a:rPr lang="cs-CZ" u="dbl" dirty="0" smtClean="0"/>
              <a:t>22</a:t>
            </a:r>
          </a:p>
          <a:p>
            <a:r>
              <a:rPr lang="cs-CZ" dirty="0" smtClean="0"/>
              <a:t>+3 </a:t>
            </a:r>
            <a:r>
              <a:rPr lang="cs-CZ" dirty="0"/>
              <a:t>+ </a:t>
            </a:r>
            <a:r>
              <a:rPr lang="cs-CZ" dirty="0" smtClean="0"/>
              <a:t>(+9) </a:t>
            </a:r>
            <a:r>
              <a:rPr lang="cs-CZ" dirty="0"/>
              <a:t>+ </a:t>
            </a:r>
            <a:r>
              <a:rPr lang="cs-CZ" dirty="0" smtClean="0"/>
              <a:t>(+2) </a:t>
            </a:r>
            <a:r>
              <a:rPr lang="cs-CZ" dirty="0"/>
              <a:t>+ </a:t>
            </a:r>
            <a:r>
              <a:rPr lang="cs-CZ" dirty="0" smtClean="0"/>
              <a:t>(+4) </a:t>
            </a:r>
            <a:r>
              <a:rPr lang="cs-CZ" dirty="0"/>
              <a:t>= </a:t>
            </a:r>
            <a:r>
              <a:rPr lang="cs-CZ" u="dbl" dirty="0" smtClean="0"/>
              <a:t>+18</a:t>
            </a:r>
          </a:p>
          <a:p>
            <a:r>
              <a:rPr lang="cs-CZ" dirty="0" smtClean="0"/>
              <a:t>+15 </a:t>
            </a:r>
            <a:r>
              <a:rPr lang="cs-CZ" dirty="0"/>
              <a:t>+ </a:t>
            </a:r>
            <a:r>
              <a:rPr lang="cs-CZ" dirty="0" smtClean="0"/>
              <a:t>(+12) = </a:t>
            </a:r>
            <a:r>
              <a:rPr lang="cs-CZ" u="dbl" dirty="0"/>
              <a:t>+</a:t>
            </a:r>
            <a:r>
              <a:rPr lang="cs-CZ" u="dbl" dirty="0" smtClean="0"/>
              <a:t>27</a:t>
            </a:r>
          </a:p>
          <a:p>
            <a:r>
              <a:rPr lang="cs-CZ" dirty="0" smtClean="0"/>
              <a:t>+13 </a:t>
            </a:r>
            <a:r>
              <a:rPr lang="cs-CZ" dirty="0"/>
              <a:t>+ </a:t>
            </a:r>
            <a:r>
              <a:rPr lang="cs-CZ" dirty="0" smtClean="0"/>
              <a:t>(+24) = </a:t>
            </a:r>
            <a:r>
              <a:rPr lang="cs-CZ" u="dbl" dirty="0" smtClean="0"/>
              <a:t>+37</a:t>
            </a:r>
          </a:p>
          <a:p>
            <a:r>
              <a:rPr lang="cs-CZ" dirty="0" smtClean="0"/>
              <a:t>+25 </a:t>
            </a:r>
            <a:r>
              <a:rPr lang="cs-CZ" dirty="0"/>
              <a:t>+ </a:t>
            </a:r>
            <a:r>
              <a:rPr lang="cs-CZ" dirty="0" smtClean="0"/>
              <a:t>(+16) = </a:t>
            </a:r>
            <a:r>
              <a:rPr lang="cs-CZ" u="dbl" dirty="0" smtClean="0"/>
              <a:t>+41</a:t>
            </a:r>
          </a:p>
          <a:p>
            <a:r>
              <a:rPr lang="cs-CZ" dirty="0" smtClean="0"/>
              <a:t>+30 + (+12) + (+20) = </a:t>
            </a:r>
            <a:r>
              <a:rPr lang="cs-CZ" u="dbl" dirty="0" smtClean="0"/>
              <a:t>+62</a:t>
            </a:r>
          </a:p>
          <a:p>
            <a:r>
              <a:rPr lang="cs-CZ" dirty="0" smtClean="0"/>
              <a:t>+23 </a:t>
            </a:r>
            <a:r>
              <a:rPr lang="cs-CZ" dirty="0"/>
              <a:t>+ </a:t>
            </a:r>
            <a:r>
              <a:rPr lang="cs-CZ" dirty="0" smtClean="0"/>
              <a:t>(+26) </a:t>
            </a:r>
            <a:r>
              <a:rPr lang="cs-CZ" dirty="0"/>
              <a:t>+ </a:t>
            </a:r>
            <a:r>
              <a:rPr lang="cs-CZ" dirty="0" smtClean="0"/>
              <a:t>(+31) </a:t>
            </a:r>
            <a:r>
              <a:rPr lang="cs-CZ" dirty="0"/>
              <a:t>+ </a:t>
            </a:r>
            <a:r>
              <a:rPr lang="cs-CZ" dirty="0" smtClean="0"/>
              <a:t>(+14) </a:t>
            </a:r>
            <a:r>
              <a:rPr lang="cs-CZ" dirty="0"/>
              <a:t>= </a:t>
            </a:r>
            <a:r>
              <a:rPr lang="cs-CZ" u="dbl" dirty="0" smtClean="0"/>
              <a:t>+94</a:t>
            </a:r>
          </a:p>
          <a:p>
            <a:r>
              <a:rPr lang="cs-CZ" dirty="0" smtClean="0"/>
              <a:t>+46 </a:t>
            </a:r>
            <a:r>
              <a:rPr lang="cs-CZ" dirty="0"/>
              <a:t>+ </a:t>
            </a:r>
            <a:r>
              <a:rPr lang="cs-CZ" dirty="0" smtClean="0"/>
              <a:t>(+52) </a:t>
            </a:r>
            <a:r>
              <a:rPr lang="cs-CZ" dirty="0"/>
              <a:t>+ </a:t>
            </a:r>
            <a:r>
              <a:rPr lang="cs-CZ" dirty="0" smtClean="0"/>
              <a:t>(+74) = </a:t>
            </a:r>
            <a:r>
              <a:rPr lang="cs-CZ" u="dbl" dirty="0" smtClean="0"/>
              <a:t>+172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14972" y="4077072"/>
            <a:ext cx="349807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–12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–3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–4</a:t>
            </a:r>
            <a:r>
              <a:rPr lang="cs-CZ" dirty="0" smtClean="0"/>
              <a:t>) = </a:t>
            </a:r>
            <a:r>
              <a:rPr lang="cs-CZ" u="dbl" dirty="0">
                <a:latin typeface="Calibri"/>
                <a:cs typeface="Calibri"/>
              </a:rPr>
              <a:t>–</a:t>
            </a:r>
            <a:r>
              <a:rPr lang="cs-CZ" u="dbl" dirty="0" smtClean="0">
                <a:latin typeface="Calibri"/>
                <a:cs typeface="Calibri"/>
              </a:rPr>
              <a:t>19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–5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–7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–4</a:t>
            </a:r>
            <a:r>
              <a:rPr lang="cs-CZ" dirty="0" smtClean="0"/>
              <a:t>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–8</a:t>
            </a:r>
            <a:r>
              <a:rPr lang="cs-CZ" dirty="0"/>
              <a:t>) = </a:t>
            </a:r>
            <a:r>
              <a:rPr lang="cs-CZ" u="dbl" dirty="0" smtClean="0">
                <a:latin typeface="Calibri"/>
                <a:cs typeface="Calibri"/>
              </a:rPr>
              <a:t>–24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–18</a:t>
            </a:r>
            <a:r>
              <a:rPr lang="cs-CZ" dirty="0" smtClean="0"/>
              <a:t>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17</a:t>
            </a:r>
            <a:r>
              <a:rPr lang="cs-CZ" dirty="0" smtClean="0"/>
              <a:t>) = </a:t>
            </a:r>
            <a:r>
              <a:rPr lang="cs-CZ" u="dbl" dirty="0" smtClean="0">
                <a:latin typeface="Calibri"/>
                <a:cs typeface="Calibri"/>
              </a:rPr>
              <a:t>–35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–14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–27</a:t>
            </a:r>
            <a:r>
              <a:rPr lang="cs-CZ" dirty="0" smtClean="0"/>
              <a:t>) = </a:t>
            </a:r>
            <a:r>
              <a:rPr lang="cs-CZ" u="dbl" dirty="0" smtClean="0">
                <a:latin typeface="Calibri"/>
                <a:cs typeface="Calibri"/>
              </a:rPr>
              <a:t>–41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–23</a:t>
            </a:r>
            <a:r>
              <a:rPr lang="cs-CZ" dirty="0" smtClean="0"/>
              <a:t>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19</a:t>
            </a:r>
            <a:r>
              <a:rPr lang="cs-CZ" dirty="0" smtClean="0"/>
              <a:t>) = </a:t>
            </a:r>
            <a:r>
              <a:rPr lang="cs-CZ" u="dbl" dirty="0" smtClean="0">
                <a:latin typeface="Calibri"/>
                <a:cs typeface="Calibri"/>
              </a:rPr>
              <a:t>–42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–20</a:t>
            </a:r>
            <a:r>
              <a:rPr lang="cs-CZ" dirty="0" smtClean="0"/>
              <a:t>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18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–40</a:t>
            </a:r>
            <a:r>
              <a:rPr lang="cs-CZ" dirty="0" smtClean="0"/>
              <a:t>) = </a:t>
            </a:r>
            <a:r>
              <a:rPr lang="cs-CZ" u="dbl" dirty="0" smtClean="0">
                <a:latin typeface="Calibri"/>
                <a:cs typeface="Calibri"/>
              </a:rPr>
              <a:t>–78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–34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–25</a:t>
            </a:r>
            <a:r>
              <a:rPr lang="cs-CZ" dirty="0" smtClean="0"/>
              <a:t>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 smtClean="0">
                <a:latin typeface="Calibri"/>
                <a:cs typeface="Calibri"/>
              </a:rPr>
              <a:t>21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–18</a:t>
            </a:r>
            <a:r>
              <a:rPr lang="cs-CZ" dirty="0"/>
              <a:t>) = </a:t>
            </a:r>
            <a:r>
              <a:rPr lang="cs-CZ" u="dbl" dirty="0" smtClean="0">
                <a:latin typeface="Calibri"/>
                <a:cs typeface="Calibri"/>
              </a:rPr>
              <a:t>–98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–48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–63</a:t>
            </a:r>
            <a:r>
              <a:rPr lang="cs-CZ" dirty="0" smtClean="0"/>
              <a:t>) </a:t>
            </a:r>
            <a:r>
              <a:rPr lang="cs-CZ" dirty="0"/>
              <a:t>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–57</a:t>
            </a:r>
            <a:r>
              <a:rPr lang="cs-CZ" dirty="0" smtClean="0"/>
              <a:t>) = </a:t>
            </a:r>
            <a:r>
              <a:rPr lang="cs-CZ" u="dbl" dirty="0" smtClean="0">
                <a:latin typeface="Calibri"/>
                <a:cs typeface="Calibri"/>
              </a:rPr>
              <a:t>–168</a:t>
            </a:r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>
              <a:latin typeface="Calibri"/>
              <a:cs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721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4779" y="476672"/>
            <a:ext cx="3980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Sčítání čísel s různým znaménkem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52041" y="1804989"/>
            <a:ext cx="1345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(–)  +  (+)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3828" y="2497777"/>
            <a:ext cx="113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kladné číslo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3995" y="2497776"/>
            <a:ext cx="12490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záporné číslo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85995" y="2511838"/>
            <a:ext cx="124906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záporné číslo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55727" y="2511838"/>
            <a:ext cx="11304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kladné číslo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9069" y="2857816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znak sčítání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50707" y="2865318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znak sčítání</a:t>
            </a:r>
            <a:endParaRPr lang="cs-CZ" sz="1400" dirty="0"/>
          </a:p>
        </p:txBody>
      </p:sp>
      <p:cxnSp>
        <p:nvCxnSpPr>
          <p:cNvPr id="10" name="Přímá spojnice se šipkou 9"/>
          <p:cNvCxnSpPr>
            <a:stCxn id="4" idx="0"/>
          </p:cNvCxnSpPr>
          <p:nvPr/>
        </p:nvCxnSpPr>
        <p:spPr>
          <a:xfrm flipV="1">
            <a:off x="1879047" y="2281753"/>
            <a:ext cx="259536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8" idx="0"/>
          </p:cNvCxnSpPr>
          <p:nvPr/>
        </p:nvCxnSpPr>
        <p:spPr>
          <a:xfrm flipV="1">
            <a:off x="2519097" y="2281753"/>
            <a:ext cx="0" cy="5760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5" idx="0"/>
          </p:cNvCxnSpPr>
          <p:nvPr/>
        </p:nvCxnSpPr>
        <p:spPr>
          <a:xfrm flipH="1" flipV="1">
            <a:off x="2894673" y="2281754"/>
            <a:ext cx="403852" cy="21602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5081733" y="2355393"/>
            <a:ext cx="259536" cy="2160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6217070" y="2340202"/>
            <a:ext cx="344547" cy="21602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9" idx="0"/>
          </p:cNvCxnSpPr>
          <p:nvPr/>
        </p:nvCxnSpPr>
        <p:spPr>
          <a:xfrm flipH="1" flipV="1">
            <a:off x="5769040" y="2289254"/>
            <a:ext cx="51695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74778" y="3861048"/>
            <a:ext cx="836639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obou případech se </a:t>
            </a:r>
            <a:r>
              <a:rPr lang="cs-CZ" b="1" dirty="0" smtClean="0"/>
              <a:t>výsledné číslo</a:t>
            </a:r>
            <a:r>
              <a:rPr lang="cs-CZ" dirty="0" smtClean="0"/>
              <a:t> posune na číselné ose proti směru posunu</a:t>
            </a:r>
          </a:p>
          <a:p>
            <a:r>
              <a:rPr lang="cs-CZ" dirty="0" smtClean="0"/>
              <a:t>prvního sčítaného čísla a jeho absolutní hodnota a </a:t>
            </a:r>
            <a:r>
              <a:rPr lang="cs-CZ" b="1" dirty="0" smtClean="0"/>
              <a:t>bude se rovnat rozdílu </a:t>
            </a:r>
          </a:p>
          <a:p>
            <a:r>
              <a:rPr lang="cs-CZ" b="1" dirty="0" smtClean="0"/>
              <a:t>absolutních hodnot sčítaných čísel.</a:t>
            </a:r>
          </a:p>
          <a:p>
            <a:endParaRPr lang="cs-CZ" b="1" dirty="0" smtClean="0"/>
          </a:p>
          <a:p>
            <a:r>
              <a:rPr lang="cs-CZ" dirty="0" smtClean="0"/>
              <a:t>Znaménko výsledku bude záležet na tom, do které části číselné osy se výsledek</a:t>
            </a:r>
          </a:p>
          <a:p>
            <a:r>
              <a:rPr lang="cs-CZ" dirty="0" smtClean="0"/>
              <a:t>posune.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83568" y="1124744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Schematicky lze znázornit: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1943667" y="1804989"/>
            <a:ext cx="1409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(+)  +  (–) = </a:t>
            </a:r>
          </a:p>
        </p:txBody>
      </p:sp>
    </p:spTree>
    <p:extLst>
      <p:ext uri="{BB962C8B-B14F-4D97-AF65-F5344CB8AC3E}">
        <p14:creationId xmlns:p14="http://schemas.microsoft.com/office/powerpoint/2010/main" val="149709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827584" y="5373216"/>
            <a:ext cx="81776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" name="Přímá spojnice 2"/>
          <p:cNvCxnSpPr/>
          <p:nvPr/>
        </p:nvCxnSpPr>
        <p:spPr>
          <a:xfrm>
            <a:off x="4522593" y="5280600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Levá složená závorka 3"/>
          <p:cNvSpPr/>
          <p:nvPr/>
        </p:nvSpPr>
        <p:spPr>
          <a:xfrm rot="5400000" flipV="1">
            <a:off x="3526629" y="4315586"/>
            <a:ext cx="345768" cy="1625662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26568" y="4550123"/>
            <a:ext cx="2545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absolutní hodnota výsledku</a:t>
            </a:r>
            <a:endParaRPr lang="cs-CZ" sz="1400" b="1" u="sng" dirty="0"/>
          </a:p>
        </p:txBody>
      </p:sp>
      <p:sp>
        <p:nvSpPr>
          <p:cNvPr id="6" name="Levá složená závorka 5"/>
          <p:cNvSpPr/>
          <p:nvPr/>
        </p:nvSpPr>
        <p:spPr>
          <a:xfrm rot="16200000">
            <a:off x="5357231" y="3021576"/>
            <a:ext cx="345768" cy="5286871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 rot="5400000" flipV="1">
            <a:off x="6183326" y="3306199"/>
            <a:ext cx="345768" cy="3644434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21360" y="4550123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1. čísla</a:t>
            </a:r>
            <a:endParaRPr lang="cs-CZ" sz="12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08986" y="5933407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2. čísla</a:t>
            </a:r>
            <a:endParaRPr lang="cs-CZ" sz="1200" b="1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1360" y="5209656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8854" y="4828474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+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8178427" y="5276103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886679" y="5276103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022188" y="3763847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wavyHeavy" dirty="0" smtClean="0"/>
              <a:t>2. možnost</a:t>
            </a:r>
            <a:endParaRPr lang="cs-CZ" u="wavyHeavy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889" y="54431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62741" y="4811254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640700" y="2030962"/>
            <a:ext cx="81776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335709" y="1938346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Levá složená závorka 38"/>
          <p:cNvSpPr/>
          <p:nvPr/>
        </p:nvSpPr>
        <p:spPr>
          <a:xfrm rot="16200000">
            <a:off x="4959977" y="1555287"/>
            <a:ext cx="345768" cy="1543935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3354420" y="2557732"/>
            <a:ext cx="2545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absolutní hodnota výsledku</a:t>
            </a:r>
            <a:endParaRPr lang="cs-CZ" sz="1400" b="1" u="sng" dirty="0"/>
          </a:p>
        </p:txBody>
      </p:sp>
      <p:sp>
        <p:nvSpPr>
          <p:cNvPr id="41" name="Levá složená závorka 40"/>
          <p:cNvSpPr/>
          <p:nvPr/>
        </p:nvSpPr>
        <p:spPr>
          <a:xfrm rot="16200000">
            <a:off x="6772863" y="1281839"/>
            <a:ext cx="345768" cy="2081837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Levá složená závorka 41"/>
          <p:cNvSpPr/>
          <p:nvPr/>
        </p:nvSpPr>
        <p:spPr>
          <a:xfrm rot="5400000" flipV="1">
            <a:off x="5996442" y="-36055"/>
            <a:ext cx="345768" cy="3644434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134476" y="1207869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1. čísla</a:t>
            </a:r>
            <a:endParaRPr lang="cs-CZ" sz="1200" b="1" u="sng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425018" y="2588510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2. čísla</a:t>
            </a:r>
            <a:endParaRPr lang="cs-CZ" sz="1200" b="1" u="sng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695809" y="1843738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890647" y="1840163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+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931970" y="1486220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+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48" name="Přímá spojnice 47"/>
          <p:cNvCxnSpPr/>
          <p:nvPr/>
        </p:nvCxnSpPr>
        <p:spPr>
          <a:xfrm>
            <a:off x="7991543" y="1933849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896297" y="1933849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467544" y="404664"/>
            <a:ext cx="3038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I. schéma         </a:t>
            </a:r>
            <a:r>
              <a:rPr lang="cs-CZ" b="1" u="sng" dirty="0"/>
              <a:t>(+)  +  (–) =</a:t>
            </a:r>
            <a:r>
              <a:rPr lang="cs-CZ" b="1" u="sng" dirty="0" smtClean="0"/>
              <a:t> </a:t>
            </a:r>
            <a:endParaRPr lang="cs-CZ" b="1" u="sng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835304" y="773996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wavyHeavy" dirty="0" smtClean="0"/>
              <a:t>1. možnost</a:t>
            </a:r>
            <a:endParaRPr lang="cs-CZ" u="wavyHeavy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169005" y="2100899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53" name="Přímá spojnice 52"/>
          <p:cNvCxnSpPr/>
          <p:nvPr/>
        </p:nvCxnSpPr>
        <p:spPr>
          <a:xfrm>
            <a:off x="268261" y="3284984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7717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 animBg="1"/>
      <p:bldP spid="8" grpId="0"/>
      <p:bldP spid="9" grpId="0"/>
      <p:bldP spid="10" grpId="0"/>
      <p:bldP spid="12" grpId="0"/>
      <p:bldP spid="15" grpId="0"/>
      <p:bldP spid="16" grpId="0"/>
      <p:bldP spid="17" grpId="0"/>
      <p:bldP spid="39" grpId="0" animBg="1"/>
      <p:bldP spid="40" grpId="0"/>
      <p:bldP spid="41" grpId="0" animBg="1"/>
      <p:bldP spid="42" grpId="0" animBg="1"/>
      <p:bldP spid="43" grpId="0"/>
      <p:bldP spid="44" grpId="0"/>
      <p:bldP spid="45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Přímá spojnice 16"/>
          <p:cNvCxnSpPr/>
          <p:nvPr/>
        </p:nvCxnSpPr>
        <p:spPr>
          <a:xfrm>
            <a:off x="533374" y="5401094"/>
            <a:ext cx="81776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28383" y="5308478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Levá složená závorka 18"/>
          <p:cNvSpPr/>
          <p:nvPr/>
        </p:nvSpPr>
        <p:spPr>
          <a:xfrm rot="5400000" flipV="1">
            <a:off x="4828552" y="4408052"/>
            <a:ext cx="345768" cy="1518772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053178" y="4588617"/>
            <a:ext cx="2545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absolutní hodnota výsledku</a:t>
            </a:r>
            <a:endParaRPr lang="cs-CZ" sz="1400" b="1" u="sng" dirty="0"/>
          </a:p>
        </p:txBody>
      </p:sp>
      <p:sp>
        <p:nvSpPr>
          <p:cNvPr id="21" name="Levá složená závorka 20"/>
          <p:cNvSpPr/>
          <p:nvPr/>
        </p:nvSpPr>
        <p:spPr>
          <a:xfrm rot="16200000">
            <a:off x="3126679" y="3208989"/>
            <a:ext cx="345768" cy="492251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Levá složená závorka 21"/>
          <p:cNvSpPr/>
          <p:nvPr/>
        </p:nvSpPr>
        <p:spPr>
          <a:xfrm rot="5400000" flipV="1">
            <a:off x="2353568" y="3491477"/>
            <a:ext cx="345768" cy="3351922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486743" y="4588617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1. čísla</a:t>
            </a:r>
            <a:endParaRPr lang="cs-CZ" sz="1200" b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95170" y="5949280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2. čísla</a:t>
            </a:r>
            <a:endParaRPr lang="cs-CZ" sz="1200" b="1" u="sng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91515" y="4856771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81730" y="5237223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+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832013" y="5293082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760820" y="5281339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41763" y="3980984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wavyHeavy" dirty="0" smtClean="0"/>
              <a:t>2. možnost</a:t>
            </a:r>
            <a:endParaRPr lang="cs-CZ" u="wavyHeavy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061679" y="547103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759222" y="4896394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+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>
            <a:off x="499640" y="2304639"/>
            <a:ext cx="81776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194649" y="2212023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6" name="Levá složená závorka 35"/>
          <p:cNvSpPr/>
          <p:nvPr/>
        </p:nvSpPr>
        <p:spPr>
          <a:xfrm rot="16200000">
            <a:off x="3377059" y="1934173"/>
            <a:ext cx="345768" cy="1289418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B05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2793014" y="2817876"/>
            <a:ext cx="25458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u="sng" dirty="0" smtClean="0"/>
              <a:t>absolutní hodnota výsledku</a:t>
            </a:r>
            <a:endParaRPr lang="cs-CZ" sz="1400" b="1" u="sng" dirty="0"/>
          </a:p>
        </p:txBody>
      </p:sp>
      <p:sp>
        <p:nvSpPr>
          <p:cNvPr id="38" name="Levá složená závorka 37"/>
          <p:cNvSpPr/>
          <p:nvPr/>
        </p:nvSpPr>
        <p:spPr>
          <a:xfrm rot="16200000">
            <a:off x="1672604" y="1532874"/>
            <a:ext cx="345768" cy="2081837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Levá složená závorka 38"/>
          <p:cNvSpPr/>
          <p:nvPr/>
        </p:nvSpPr>
        <p:spPr>
          <a:xfrm rot="5400000" flipV="1">
            <a:off x="2319834" y="395022"/>
            <a:ext cx="345768" cy="3351922"/>
          </a:xfrm>
          <a:prstGeom prst="leftBrace">
            <a:avLst>
              <a:gd name="adj1" fmla="val 239739"/>
              <a:gd name="adj2" fmla="val 50000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453009" y="1492162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1. čísla</a:t>
            </a:r>
            <a:endParaRPr lang="cs-CZ" sz="1200" b="1" u="sng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98279" y="2848654"/>
            <a:ext cx="20794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u="sng" dirty="0" smtClean="0"/>
              <a:t>absolutní hodnota 2. čísla</a:t>
            </a:r>
            <a:endParaRPr lang="cs-CZ" sz="1200" b="1" u="sng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257781" y="1760316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600412" y="2113840"/>
            <a:ext cx="484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+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798279" y="2196627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895179" y="2212023"/>
            <a:ext cx="0" cy="2160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340269" y="515197"/>
            <a:ext cx="3038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II. schéma         </a:t>
            </a:r>
            <a:r>
              <a:rPr lang="cs-CZ" b="1" u="sng" dirty="0"/>
              <a:t>(–)  +  (+) =</a:t>
            </a:r>
          </a:p>
          <a:p>
            <a:endParaRPr lang="cs-CZ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08029" y="884529"/>
            <a:ext cx="1313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wavyHeavy" dirty="0" smtClean="0"/>
              <a:t>1. možnost</a:t>
            </a:r>
            <a:endParaRPr lang="cs-CZ" u="wavyHeavy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027945" y="23745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298465" y="2074104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 </a:t>
            </a:r>
            <a:r>
              <a:rPr lang="cs-CZ" sz="4000" dirty="0" smtClean="0">
                <a:solidFill>
                  <a:srgbClr val="00B050"/>
                </a:solidFill>
                <a:latin typeface="Calibri"/>
                <a:cs typeface="Calibri"/>
              </a:rPr>
              <a:t>̶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50" name="Přímá spojnice 49"/>
          <p:cNvCxnSpPr/>
          <p:nvPr/>
        </p:nvCxnSpPr>
        <p:spPr>
          <a:xfrm>
            <a:off x="324948" y="3573016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869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/>
      <p:bldP spid="21" grpId="0" animBg="1"/>
      <p:bldP spid="22" grpId="0" animBg="1"/>
      <p:bldP spid="23" grpId="0"/>
      <p:bldP spid="24" grpId="0"/>
      <p:bldP spid="25" grpId="0"/>
      <p:bldP spid="26" grpId="0"/>
      <p:bldP spid="29" grpId="0"/>
      <p:bldP spid="30" grpId="0"/>
      <p:bldP spid="32" grpId="0"/>
      <p:bldP spid="36" grpId="0" animBg="1"/>
      <p:bldP spid="37" grpId="0"/>
      <p:bldP spid="38" grpId="0" animBg="1"/>
      <p:bldP spid="39" grpId="0" animBg="1"/>
      <p:bldP spid="40" grpId="0"/>
      <p:bldP spid="41" grpId="0"/>
      <p:bldP spid="42" grpId="0"/>
      <p:bldP spid="43" grpId="0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79" y="694276"/>
            <a:ext cx="8774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(+9)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/>
              <a:t>5) </a:t>
            </a:r>
            <a:r>
              <a:rPr lang="cs-CZ" dirty="0" smtClean="0"/>
              <a:t>= </a:t>
            </a:r>
            <a:r>
              <a:rPr lang="cs-CZ" u="dbl" dirty="0" smtClean="0">
                <a:latin typeface="Calibri"/>
                <a:cs typeface="Calibri"/>
              </a:rPr>
              <a:t>+4</a:t>
            </a:r>
            <a:r>
              <a:rPr lang="cs-CZ" dirty="0" smtClean="0">
                <a:latin typeface="Calibri"/>
                <a:cs typeface="Calibri"/>
              </a:rPr>
              <a:t>     </a:t>
            </a:r>
            <a:r>
              <a:rPr lang="cs-CZ" sz="1600" dirty="0" smtClean="0">
                <a:latin typeface="Calibri"/>
                <a:cs typeface="Calibri"/>
              </a:rPr>
              <a:t>počítáme |+9|–|–5|= 9 – 5 = 4 , výsledek je </a:t>
            </a:r>
            <a:r>
              <a:rPr lang="cs-CZ" sz="1600" b="1" dirty="0" smtClean="0">
                <a:latin typeface="Calibri"/>
                <a:cs typeface="Calibri"/>
              </a:rPr>
              <a:t>kladný</a:t>
            </a:r>
            <a:r>
              <a:rPr lang="cs-CZ" sz="1600" dirty="0" smtClean="0">
                <a:latin typeface="Calibri"/>
                <a:cs typeface="Calibri"/>
              </a:rPr>
              <a:t>, protože 9 v zadání je kladná</a:t>
            </a:r>
            <a:endParaRPr lang="cs-CZ" sz="1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79" y="1126324"/>
            <a:ext cx="936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(+9) 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–13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 smtClean="0">
                <a:latin typeface="Calibri"/>
                <a:cs typeface="Calibri"/>
              </a:rPr>
              <a:t>–4</a:t>
            </a:r>
            <a:r>
              <a:rPr lang="cs-CZ" dirty="0" smtClean="0">
                <a:latin typeface="Calibri"/>
                <a:cs typeface="Calibri"/>
              </a:rPr>
              <a:t>   </a:t>
            </a:r>
            <a:r>
              <a:rPr lang="cs-CZ" sz="1600" dirty="0" smtClean="0">
                <a:latin typeface="Calibri"/>
                <a:cs typeface="Calibri"/>
              </a:rPr>
              <a:t>počítáme |–</a:t>
            </a:r>
            <a:r>
              <a:rPr lang="cs-CZ" sz="1600" dirty="0">
                <a:latin typeface="Calibri"/>
                <a:cs typeface="Calibri"/>
              </a:rPr>
              <a:t>13 </a:t>
            </a:r>
            <a:r>
              <a:rPr lang="cs-CZ" sz="1600" dirty="0" smtClean="0">
                <a:latin typeface="Calibri"/>
                <a:cs typeface="Calibri"/>
              </a:rPr>
              <a:t>|–|+9|= 13 </a:t>
            </a:r>
            <a:r>
              <a:rPr lang="cs-CZ" sz="1600" dirty="0">
                <a:latin typeface="Calibri"/>
                <a:cs typeface="Calibri"/>
              </a:rPr>
              <a:t>– </a:t>
            </a:r>
            <a:r>
              <a:rPr lang="cs-CZ" sz="1600" dirty="0" smtClean="0">
                <a:latin typeface="Calibri"/>
                <a:cs typeface="Calibri"/>
              </a:rPr>
              <a:t>9 </a:t>
            </a:r>
            <a:r>
              <a:rPr lang="cs-CZ" sz="1600" dirty="0">
                <a:latin typeface="Calibri"/>
                <a:cs typeface="Calibri"/>
              </a:rPr>
              <a:t>= 4 , výsledek je </a:t>
            </a:r>
            <a:r>
              <a:rPr lang="cs-CZ" sz="1600" b="1" dirty="0" smtClean="0">
                <a:latin typeface="Calibri"/>
                <a:cs typeface="Calibri"/>
              </a:rPr>
              <a:t>záporný</a:t>
            </a:r>
            <a:r>
              <a:rPr lang="cs-CZ" sz="1600" dirty="0">
                <a:latin typeface="Calibri"/>
                <a:cs typeface="Calibri"/>
              </a:rPr>
              <a:t>, protože </a:t>
            </a:r>
            <a:r>
              <a:rPr lang="cs-CZ" sz="1600" dirty="0" smtClean="0">
                <a:latin typeface="Calibri"/>
                <a:cs typeface="Calibri"/>
              </a:rPr>
              <a:t>13 </a:t>
            </a:r>
            <a:r>
              <a:rPr lang="cs-CZ" sz="1600" dirty="0">
                <a:latin typeface="Calibri"/>
                <a:cs typeface="Calibri"/>
              </a:rPr>
              <a:t>v zadání je </a:t>
            </a:r>
            <a:r>
              <a:rPr lang="cs-CZ" sz="1600" dirty="0" smtClean="0">
                <a:latin typeface="Calibri"/>
                <a:cs typeface="Calibri"/>
              </a:rPr>
              <a:t>záporná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77" y="1606255"/>
            <a:ext cx="890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9) </a:t>
            </a:r>
            <a:r>
              <a:rPr lang="cs-CZ" dirty="0"/>
              <a:t>+ </a:t>
            </a:r>
            <a:r>
              <a:rPr lang="cs-CZ" dirty="0" smtClean="0"/>
              <a:t>(+5</a:t>
            </a:r>
            <a:r>
              <a:rPr lang="cs-CZ" dirty="0"/>
              <a:t>) </a:t>
            </a:r>
            <a:r>
              <a:rPr lang="cs-CZ" dirty="0" smtClean="0"/>
              <a:t>= </a:t>
            </a:r>
            <a:r>
              <a:rPr lang="cs-CZ" u="dbl" dirty="0" smtClean="0">
                <a:latin typeface="Calibri"/>
                <a:cs typeface="Calibri"/>
              </a:rPr>
              <a:t>–4</a:t>
            </a:r>
            <a:r>
              <a:rPr lang="cs-CZ" dirty="0" smtClean="0">
                <a:latin typeface="Calibri"/>
                <a:cs typeface="Calibri"/>
              </a:rPr>
              <a:t>     </a:t>
            </a:r>
            <a:r>
              <a:rPr lang="cs-CZ" sz="1600" dirty="0" smtClean="0">
                <a:latin typeface="Calibri"/>
                <a:cs typeface="Calibri"/>
              </a:rPr>
              <a:t>počítáme |–9|–|+5|= 9 – 5 = 4 , výsledek je </a:t>
            </a:r>
            <a:r>
              <a:rPr lang="cs-CZ" sz="1600" b="1" dirty="0" smtClean="0">
                <a:latin typeface="Calibri"/>
                <a:cs typeface="Calibri"/>
              </a:rPr>
              <a:t>záporný</a:t>
            </a:r>
            <a:r>
              <a:rPr lang="cs-CZ" sz="1600" dirty="0" smtClean="0">
                <a:latin typeface="Calibri"/>
                <a:cs typeface="Calibri"/>
              </a:rPr>
              <a:t>, protože 9 v zadání je záporná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19028" y="2038303"/>
            <a:ext cx="917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/>
              <a:t>9) + </a:t>
            </a:r>
            <a:r>
              <a:rPr lang="cs-CZ" dirty="0" smtClean="0"/>
              <a:t>(+13) </a:t>
            </a:r>
            <a:r>
              <a:rPr lang="cs-CZ" dirty="0"/>
              <a:t>= </a:t>
            </a:r>
            <a:r>
              <a:rPr lang="cs-CZ" u="dbl" dirty="0" smtClean="0"/>
              <a:t>+</a:t>
            </a:r>
            <a:r>
              <a:rPr lang="cs-CZ" u="dbl" dirty="0" smtClean="0">
                <a:latin typeface="Calibri"/>
                <a:cs typeface="Calibri"/>
              </a:rPr>
              <a:t>4</a:t>
            </a:r>
            <a:r>
              <a:rPr lang="cs-CZ" dirty="0" smtClean="0">
                <a:latin typeface="Calibri"/>
                <a:cs typeface="Calibri"/>
              </a:rPr>
              <a:t>   </a:t>
            </a:r>
            <a:r>
              <a:rPr lang="cs-CZ" sz="1600" dirty="0" smtClean="0">
                <a:latin typeface="Calibri"/>
                <a:cs typeface="Calibri"/>
              </a:rPr>
              <a:t>počítáme |+13 |–|–9|= 13 </a:t>
            </a:r>
            <a:r>
              <a:rPr lang="cs-CZ" sz="1600" dirty="0">
                <a:latin typeface="Calibri"/>
                <a:cs typeface="Calibri"/>
              </a:rPr>
              <a:t>– </a:t>
            </a:r>
            <a:r>
              <a:rPr lang="cs-CZ" sz="1600" dirty="0" smtClean="0">
                <a:latin typeface="Calibri"/>
                <a:cs typeface="Calibri"/>
              </a:rPr>
              <a:t>9 </a:t>
            </a:r>
            <a:r>
              <a:rPr lang="cs-CZ" sz="1600" dirty="0">
                <a:latin typeface="Calibri"/>
                <a:cs typeface="Calibri"/>
              </a:rPr>
              <a:t>= 4 , výsledek je </a:t>
            </a:r>
            <a:r>
              <a:rPr lang="cs-CZ" sz="1600" b="1" dirty="0" smtClean="0">
                <a:latin typeface="Calibri"/>
                <a:cs typeface="Calibri"/>
              </a:rPr>
              <a:t>kladný</a:t>
            </a:r>
            <a:r>
              <a:rPr lang="cs-CZ" sz="1600" dirty="0">
                <a:latin typeface="Calibri"/>
                <a:cs typeface="Calibri"/>
              </a:rPr>
              <a:t>, protože </a:t>
            </a:r>
            <a:r>
              <a:rPr lang="cs-CZ" sz="1600" dirty="0" smtClean="0">
                <a:latin typeface="Calibri"/>
                <a:cs typeface="Calibri"/>
              </a:rPr>
              <a:t>13 </a:t>
            </a:r>
            <a:r>
              <a:rPr lang="cs-CZ" sz="1600" dirty="0">
                <a:latin typeface="Calibri"/>
                <a:cs typeface="Calibri"/>
              </a:rPr>
              <a:t>v zadání je </a:t>
            </a:r>
            <a:r>
              <a:rPr lang="cs-CZ" sz="1600" dirty="0" smtClean="0">
                <a:latin typeface="Calibri"/>
                <a:cs typeface="Calibri"/>
              </a:rPr>
              <a:t>kladná</a:t>
            </a:r>
            <a:endParaRPr lang="cs-CZ" sz="16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68261" y="2636912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99592" y="2944763"/>
            <a:ext cx="179408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(–7)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(+12)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(–24)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(–24)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(+30)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(–35)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27046" y="2924944"/>
            <a:ext cx="179408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(+16)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(–17</a:t>
            </a:r>
            <a:r>
              <a:rPr lang="cs-CZ" dirty="0">
                <a:latin typeface="Arial" pitchFamily="34" charset="0"/>
                <a:cs typeface="Arial" pitchFamily="34" charset="0"/>
              </a:rPr>
              <a:t>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(+15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(–33)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(+25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(–6)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endParaRPr lang="cs-CZ" u="dbl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(+22)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(–37)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</a:p>
        </p:txBody>
      </p:sp>
    </p:spTree>
    <p:extLst>
      <p:ext uri="{BB962C8B-B14F-4D97-AF65-F5344CB8AC3E}">
        <p14:creationId xmlns:p14="http://schemas.microsoft.com/office/powerpoint/2010/main" val="50429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  <p:bldP spid="4" grpId="0"/>
      <p:bldP spid="5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>
            <a:off x="268261" y="2636912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99592" y="2944763"/>
            <a:ext cx="21788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(–7)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+4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(+12)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+8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(–24)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–9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(–24)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(+30)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+6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(–35)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–21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–6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7046" y="2924944"/>
            <a:ext cx="21788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(+16)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+7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(–17</a:t>
            </a:r>
            <a:r>
              <a:rPr lang="cs-CZ" dirty="0">
                <a:latin typeface="Arial" pitchFamily="34" charset="0"/>
                <a:cs typeface="Arial" pitchFamily="34" charset="0"/>
              </a:rPr>
              <a:t>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(+15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–2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(–33)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(+25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–8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(–6)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+7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+11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(+22)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(–37)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>
                <a:latin typeface="Arial" pitchFamily="34" charset="0"/>
                <a:cs typeface="Arial" pitchFamily="34" charset="0"/>
              </a:rPr>
              <a:t>–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68261" y="4941168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5157192"/>
            <a:ext cx="320472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(–3)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</a:t>
            </a:r>
            <a:r>
              <a:rPr lang="cs-CZ" dirty="0">
                <a:latin typeface="Arial" pitchFamily="34" charset="0"/>
                <a:cs typeface="Arial" pitchFamily="34" charset="0"/>
              </a:rPr>
              <a:t>) + (–2)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(+8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(+5) </a:t>
            </a:r>
            <a:r>
              <a:rPr lang="cs-CZ" dirty="0">
                <a:latin typeface="Arial" pitchFamily="34" charset="0"/>
                <a:cs typeface="Arial" pitchFamily="34" charset="0"/>
              </a:rPr>
              <a:t>+ (–1)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(–7)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(+2)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(–10)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(+7)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(+8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229200"/>
            <a:ext cx="34504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(–12</a:t>
            </a:r>
            <a:r>
              <a:rPr lang="cs-CZ" dirty="0">
                <a:latin typeface="Arial" pitchFamily="34" charset="0"/>
                <a:cs typeface="Arial" pitchFamily="34" charset="0"/>
              </a:rPr>
              <a:t>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(–20)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(+14) </a:t>
            </a:r>
            <a:r>
              <a:rPr lang="cs-CZ" dirty="0">
                <a:latin typeface="Arial" pitchFamily="34" charset="0"/>
                <a:cs typeface="Arial" pitchFamily="34" charset="0"/>
              </a:rPr>
              <a:t>+ (–2)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(+12)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(+23</a:t>
            </a:r>
            <a:r>
              <a:rPr lang="cs-CZ" dirty="0">
                <a:latin typeface="Arial" pitchFamily="34" charset="0"/>
                <a:cs typeface="Arial" pitchFamily="34" charset="0"/>
              </a:rPr>
              <a:t>) + (–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19)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9" y="694276"/>
            <a:ext cx="8774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(+9)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/>
              <a:t>5) </a:t>
            </a:r>
            <a:r>
              <a:rPr lang="cs-CZ" dirty="0" smtClean="0"/>
              <a:t>= </a:t>
            </a:r>
            <a:r>
              <a:rPr lang="cs-CZ" u="dbl" dirty="0" smtClean="0">
                <a:latin typeface="Calibri"/>
                <a:cs typeface="Calibri"/>
              </a:rPr>
              <a:t>+4</a:t>
            </a:r>
            <a:r>
              <a:rPr lang="cs-CZ" dirty="0" smtClean="0">
                <a:latin typeface="Calibri"/>
                <a:cs typeface="Calibri"/>
              </a:rPr>
              <a:t>     </a:t>
            </a:r>
            <a:r>
              <a:rPr lang="cs-CZ" sz="1600" dirty="0" smtClean="0">
                <a:latin typeface="Calibri"/>
                <a:cs typeface="Calibri"/>
              </a:rPr>
              <a:t>počítáme |+9|–|–5|= 9 – 5 = 4 , výsledek je </a:t>
            </a:r>
            <a:r>
              <a:rPr lang="cs-CZ" sz="1600" b="1" dirty="0" smtClean="0">
                <a:latin typeface="Calibri"/>
                <a:cs typeface="Calibri"/>
              </a:rPr>
              <a:t>kladný</a:t>
            </a:r>
            <a:r>
              <a:rPr lang="cs-CZ" sz="1600" dirty="0" smtClean="0">
                <a:latin typeface="Calibri"/>
                <a:cs typeface="Calibri"/>
              </a:rPr>
              <a:t>, protože 9 v zadání je kladná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9" y="1126324"/>
            <a:ext cx="936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(+9) 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–13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 smtClean="0">
                <a:latin typeface="Calibri"/>
                <a:cs typeface="Calibri"/>
              </a:rPr>
              <a:t>–4</a:t>
            </a:r>
            <a:r>
              <a:rPr lang="cs-CZ" dirty="0" smtClean="0">
                <a:latin typeface="Calibri"/>
                <a:cs typeface="Calibri"/>
              </a:rPr>
              <a:t>   </a:t>
            </a:r>
            <a:r>
              <a:rPr lang="cs-CZ" sz="1600" dirty="0" smtClean="0">
                <a:latin typeface="Calibri"/>
                <a:cs typeface="Calibri"/>
              </a:rPr>
              <a:t>počítáme |–</a:t>
            </a:r>
            <a:r>
              <a:rPr lang="cs-CZ" sz="1600" dirty="0">
                <a:latin typeface="Calibri"/>
                <a:cs typeface="Calibri"/>
              </a:rPr>
              <a:t>13 </a:t>
            </a:r>
            <a:r>
              <a:rPr lang="cs-CZ" sz="1600" dirty="0" smtClean="0">
                <a:latin typeface="Calibri"/>
                <a:cs typeface="Calibri"/>
              </a:rPr>
              <a:t>|–|+9|= 13 </a:t>
            </a:r>
            <a:r>
              <a:rPr lang="cs-CZ" sz="1600" dirty="0">
                <a:latin typeface="Calibri"/>
                <a:cs typeface="Calibri"/>
              </a:rPr>
              <a:t>– </a:t>
            </a:r>
            <a:r>
              <a:rPr lang="cs-CZ" sz="1600" dirty="0" smtClean="0">
                <a:latin typeface="Calibri"/>
                <a:cs typeface="Calibri"/>
              </a:rPr>
              <a:t>9 </a:t>
            </a:r>
            <a:r>
              <a:rPr lang="cs-CZ" sz="1600" dirty="0">
                <a:latin typeface="Calibri"/>
                <a:cs typeface="Calibri"/>
              </a:rPr>
              <a:t>= 4 , výsledek je </a:t>
            </a:r>
            <a:r>
              <a:rPr lang="cs-CZ" sz="1600" b="1" dirty="0" smtClean="0">
                <a:latin typeface="Calibri"/>
                <a:cs typeface="Calibri"/>
              </a:rPr>
              <a:t>záporný</a:t>
            </a:r>
            <a:r>
              <a:rPr lang="cs-CZ" sz="1600" dirty="0">
                <a:latin typeface="Calibri"/>
                <a:cs typeface="Calibri"/>
              </a:rPr>
              <a:t>, protože </a:t>
            </a:r>
            <a:r>
              <a:rPr lang="cs-CZ" sz="1600" dirty="0" smtClean="0">
                <a:latin typeface="Calibri"/>
                <a:cs typeface="Calibri"/>
              </a:rPr>
              <a:t>13 </a:t>
            </a:r>
            <a:r>
              <a:rPr lang="cs-CZ" sz="1600" dirty="0">
                <a:latin typeface="Calibri"/>
                <a:cs typeface="Calibri"/>
              </a:rPr>
              <a:t>v zadání je </a:t>
            </a:r>
            <a:r>
              <a:rPr lang="cs-CZ" sz="1600" dirty="0" smtClean="0">
                <a:latin typeface="Calibri"/>
                <a:cs typeface="Calibri"/>
              </a:rPr>
              <a:t>záporná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77" y="1606255"/>
            <a:ext cx="890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9) </a:t>
            </a:r>
            <a:r>
              <a:rPr lang="cs-CZ" dirty="0"/>
              <a:t>+ </a:t>
            </a:r>
            <a:r>
              <a:rPr lang="cs-CZ" dirty="0" smtClean="0"/>
              <a:t>(+5</a:t>
            </a:r>
            <a:r>
              <a:rPr lang="cs-CZ" dirty="0"/>
              <a:t>) </a:t>
            </a:r>
            <a:r>
              <a:rPr lang="cs-CZ" dirty="0" smtClean="0"/>
              <a:t>= </a:t>
            </a:r>
            <a:r>
              <a:rPr lang="cs-CZ" u="dbl" dirty="0" smtClean="0">
                <a:latin typeface="Calibri"/>
                <a:cs typeface="Calibri"/>
              </a:rPr>
              <a:t>–4</a:t>
            </a:r>
            <a:r>
              <a:rPr lang="cs-CZ" dirty="0" smtClean="0">
                <a:latin typeface="Calibri"/>
                <a:cs typeface="Calibri"/>
              </a:rPr>
              <a:t>     </a:t>
            </a:r>
            <a:r>
              <a:rPr lang="cs-CZ" sz="1600" dirty="0" smtClean="0">
                <a:latin typeface="Calibri"/>
                <a:cs typeface="Calibri"/>
              </a:rPr>
              <a:t>počítáme |–9|–|+5|= 9 – 5 = 4 , výsledek je </a:t>
            </a:r>
            <a:r>
              <a:rPr lang="cs-CZ" sz="1600" b="1" dirty="0" smtClean="0">
                <a:latin typeface="Calibri"/>
                <a:cs typeface="Calibri"/>
              </a:rPr>
              <a:t>záporný</a:t>
            </a:r>
            <a:r>
              <a:rPr lang="cs-CZ" sz="1600" dirty="0" smtClean="0">
                <a:latin typeface="Calibri"/>
                <a:cs typeface="Calibri"/>
              </a:rPr>
              <a:t>, protože 9 v zadání je záporná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-19028" y="2038303"/>
            <a:ext cx="917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/>
              <a:t>9) + </a:t>
            </a:r>
            <a:r>
              <a:rPr lang="cs-CZ" dirty="0" smtClean="0"/>
              <a:t>(+13) </a:t>
            </a:r>
            <a:r>
              <a:rPr lang="cs-CZ" dirty="0"/>
              <a:t>= </a:t>
            </a:r>
            <a:r>
              <a:rPr lang="cs-CZ" u="dbl" dirty="0" smtClean="0"/>
              <a:t>+</a:t>
            </a:r>
            <a:r>
              <a:rPr lang="cs-CZ" u="dbl" dirty="0" smtClean="0">
                <a:latin typeface="Calibri"/>
                <a:cs typeface="Calibri"/>
              </a:rPr>
              <a:t>4</a:t>
            </a:r>
            <a:r>
              <a:rPr lang="cs-CZ" dirty="0" smtClean="0">
                <a:latin typeface="Calibri"/>
                <a:cs typeface="Calibri"/>
              </a:rPr>
              <a:t>   </a:t>
            </a:r>
            <a:r>
              <a:rPr lang="cs-CZ" sz="1600" dirty="0" smtClean="0">
                <a:latin typeface="Calibri"/>
                <a:cs typeface="Calibri"/>
              </a:rPr>
              <a:t>počítáme |+13 |–|–9|= 13 </a:t>
            </a:r>
            <a:r>
              <a:rPr lang="cs-CZ" sz="1600" dirty="0">
                <a:latin typeface="Calibri"/>
                <a:cs typeface="Calibri"/>
              </a:rPr>
              <a:t>– </a:t>
            </a:r>
            <a:r>
              <a:rPr lang="cs-CZ" sz="1600" dirty="0" smtClean="0">
                <a:latin typeface="Calibri"/>
                <a:cs typeface="Calibri"/>
              </a:rPr>
              <a:t>9 </a:t>
            </a:r>
            <a:r>
              <a:rPr lang="cs-CZ" sz="1600" dirty="0">
                <a:latin typeface="Calibri"/>
                <a:cs typeface="Calibri"/>
              </a:rPr>
              <a:t>= 4 , výsledek je </a:t>
            </a:r>
            <a:r>
              <a:rPr lang="cs-CZ" sz="1600" b="1" dirty="0" smtClean="0">
                <a:latin typeface="Calibri"/>
                <a:cs typeface="Calibri"/>
              </a:rPr>
              <a:t>kladný</a:t>
            </a:r>
            <a:r>
              <a:rPr lang="cs-CZ" sz="1600" dirty="0">
                <a:latin typeface="Calibri"/>
                <a:cs typeface="Calibri"/>
              </a:rPr>
              <a:t>, protože </a:t>
            </a:r>
            <a:r>
              <a:rPr lang="cs-CZ" sz="1600" dirty="0" smtClean="0">
                <a:latin typeface="Calibri"/>
                <a:cs typeface="Calibri"/>
              </a:rPr>
              <a:t>13 </a:t>
            </a:r>
            <a:r>
              <a:rPr lang="cs-CZ" sz="1600" dirty="0">
                <a:latin typeface="Calibri"/>
                <a:cs typeface="Calibri"/>
              </a:rPr>
              <a:t>v zadání je </a:t>
            </a:r>
            <a:r>
              <a:rPr lang="cs-CZ" sz="1600" dirty="0" smtClean="0">
                <a:latin typeface="Calibri"/>
                <a:cs typeface="Calibri"/>
              </a:rPr>
              <a:t>kladná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5219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Přímá spojnice 5"/>
          <p:cNvCxnSpPr/>
          <p:nvPr/>
        </p:nvCxnSpPr>
        <p:spPr>
          <a:xfrm>
            <a:off x="268261" y="2636912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99592" y="2944763"/>
            <a:ext cx="21788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(–7)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+4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(+12)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+8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(–24)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–9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(–24)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(+30)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+6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(–35)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–21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–6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7046" y="2924944"/>
            <a:ext cx="2178802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(+16)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+7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(–17</a:t>
            </a:r>
            <a:r>
              <a:rPr lang="cs-CZ" dirty="0">
                <a:latin typeface="Arial" pitchFamily="34" charset="0"/>
                <a:cs typeface="Arial" pitchFamily="34" charset="0"/>
              </a:rPr>
              <a:t>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(+15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–2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(–33)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(+25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–8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(–6)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+7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+11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(+22)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(–37)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>
                <a:latin typeface="Arial" pitchFamily="34" charset="0"/>
                <a:cs typeface="Arial" pitchFamily="34" charset="0"/>
              </a:rPr>
              <a:t>–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68261" y="4941168"/>
            <a:ext cx="8508664" cy="0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76" y="5157192"/>
            <a:ext cx="34660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(–3)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</a:t>
            </a:r>
            <a:r>
              <a:rPr lang="cs-CZ" dirty="0">
                <a:latin typeface="Arial" pitchFamily="34" charset="0"/>
                <a:cs typeface="Arial" pitchFamily="34" charset="0"/>
              </a:rPr>
              <a:t>) + (–2)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(+8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(+5) </a:t>
            </a:r>
            <a:r>
              <a:rPr lang="cs-CZ" dirty="0">
                <a:latin typeface="Arial" pitchFamily="34" charset="0"/>
                <a:cs typeface="Arial" pitchFamily="34" charset="0"/>
              </a:rPr>
              <a:t>+ (–1)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(–7)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(+2)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>
                <a:latin typeface="Arial" pitchFamily="34" charset="0"/>
                <a:cs typeface="Arial" pitchFamily="34" charset="0"/>
              </a:rPr>
              <a:t>–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(–10)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(–4)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–6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(+7)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(+8</a:t>
            </a:r>
            <a:r>
              <a:rPr lang="cs-CZ" dirty="0">
                <a:latin typeface="Arial" pitchFamily="34" charset="0"/>
                <a:cs typeface="Arial" pitchFamily="34" charset="0"/>
              </a:rPr>
              <a:t>) 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+3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229200"/>
            <a:ext cx="35899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(+13)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(–9)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+1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(–8)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(–12</a:t>
            </a:r>
            <a:r>
              <a:rPr lang="cs-CZ" dirty="0">
                <a:latin typeface="Arial" pitchFamily="34" charset="0"/>
                <a:cs typeface="Arial" pitchFamily="34" charset="0"/>
              </a:rPr>
              <a:t>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(+7)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–2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(–20)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(+14) </a:t>
            </a:r>
            <a:r>
              <a:rPr lang="cs-CZ" dirty="0">
                <a:latin typeface="Arial" pitchFamily="34" charset="0"/>
                <a:cs typeface="Arial" pitchFamily="34" charset="0"/>
              </a:rPr>
              <a:t>+ (–2) 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(+12)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+4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(+23</a:t>
            </a:r>
            <a:r>
              <a:rPr lang="cs-CZ" dirty="0">
                <a:latin typeface="Arial" pitchFamily="34" charset="0"/>
                <a:cs typeface="Arial" pitchFamily="34" charset="0"/>
              </a:rPr>
              <a:t>) + (–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19)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(–15) </a:t>
            </a:r>
            <a:r>
              <a:rPr lang="cs-CZ" dirty="0">
                <a:latin typeface="Arial" pitchFamily="34" charset="0"/>
                <a:cs typeface="Arial" pitchFamily="34" charset="0"/>
              </a:rPr>
              <a:t>+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(+11) </a:t>
            </a:r>
            <a:r>
              <a:rPr lang="cs-CZ" dirty="0">
                <a:latin typeface="Arial" pitchFamily="34" charset="0"/>
                <a:cs typeface="Arial" pitchFamily="34" charset="0"/>
              </a:rPr>
              <a:t>= </a:t>
            </a:r>
            <a:r>
              <a:rPr lang="cs-CZ" u="dbl" dirty="0" smtClean="0">
                <a:latin typeface="Arial" pitchFamily="34" charset="0"/>
                <a:cs typeface="Arial" pitchFamily="34" charset="0"/>
              </a:rPr>
              <a:t>0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79" y="694276"/>
            <a:ext cx="87746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(+9) </a:t>
            </a:r>
            <a:r>
              <a:rPr lang="cs-CZ" dirty="0"/>
              <a:t>+ 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/>
              <a:t>5) </a:t>
            </a:r>
            <a:r>
              <a:rPr lang="cs-CZ" dirty="0" smtClean="0"/>
              <a:t>= </a:t>
            </a:r>
            <a:r>
              <a:rPr lang="cs-CZ" u="dbl" dirty="0" smtClean="0">
                <a:latin typeface="Calibri"/>
                <a:cs typeface="Calibri"/>
              </a:rPr>
              <a:t>+4</a:t>
            </a:r>
            <a:r>
              <a:rPr lang="cs-CZ" dirty="0" smtClean="0">
                <a:latin typeface="Calibri"/>
                <a:cs typeface="Calibri"/>
              </a:rPr>
              <a:t>     </a:t>
            </a:r>
            <a:r>
              <a:rPr lang="cs-CZ" sz="1600" dirty="0" smtClean="0">
                <a:latin typeface="Calibri"/>
                <a:cs typeface="Calibri"/>
              </a:rPr>
              <a:t>počítáme |+9|–|–5|= 9 – 5 = 4 , výsledek je </a:t>
            </a:r>
            <a:r>
              <a:rPr lang="cs-CZ" sz="1600" b="1" dirty="0" smtClean="0">
                <a:latin typeface="Calibri"/>
                <a:cs typeface="Calibri"/>
              </a:rPr>
              <a:t>kladný</a:t>
            </a:r>
            <a:r>
              <a:rPr lang="cs-CZ" sz="1600" dirty="0" smtClean="0">
                <a:latin typeface="Calibri"/>
                <a:cs typeface="Calibri"/>
              </a:rPr>
              <a:t>, protože 9 v zadání je kladná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9" y="1126324"/>
            <a:ext cx="936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(+9) + </a:t>
            </a:r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–13</a:t>
            </a:r>
            <a:r>
              <a:rPr lang="cs-CZ" dirty="0" smtClean="0"/>
              <a:t>) </a:t>
            </a:r>
            <a:r>
              <a:rPr lang="cs-CZ" dirty="0"/>
              <a:t>= </a:t>
            </a:r>
            <a:r>
              <a:rPr lang="cs-CZ" u="dbl" dirty="0" smtClean="0">
                <a:latin typeface="Calibri"/>
                <a:cs typeface="Calibri"/>
              </a:rPr>
              <a:t>–4</a:t>
            </a:r>
            <a:r>
              <a:rPr lang="cs-CZ" dirty="0" smtClean="0">
                <a:latin typeface="Calibri"/>
                <a:cs typeface="Calibri"/>
              </a:rPr>
              <a:t>   </a:t>
            </a:r>
            <a:r>
              <a:rPr lang="cs-CZ" sz="1600" dirty="0" smtClean="0">
                <a:latin typeface="Calibri"/>
                <a:cs typeface="Calibri"/>
              </a:rPr>
              <a:t>počítáme |–</a:t>
            </a:r>
            <a:r>
              <a:rPr lang="cs-CZ" sz="1600" dirty="0">
                <a:latin typeface="Calibri"/>
                <a:cs typeface="Calibri"/>
              </a:rPr>
              <a:t>13 </a:t>
            </a:r>
            <a:r>
              <a:rPr lang="cs-CZ" sz="1600" dirty="0" smtClean="0">
                <a:latin typeface="Calibri"/>
                <a:cs typeface="Calibri"/>
              </a:rPr>
              <a:t>|–|+9|= 13 </a:t>
            </a:r>
            <a:r>
              <a:rPr lang="cs-CZ" sz="1600" dirty="0">
                <a:latin typeface="Calibri"/>
                <a:cs typeface="Calibri"/>
              </a:rPr>
              <a:t>– </a:t>
            </a:r>
            <a:r>
              <a:rPr lang="cs-CZ" sz="1600" dirty="0" smtClean="0">
                <a:latin typeface="Calibri"/>
                <a:cs typeface="Calibri"/>
              </a:rPr>
              <a:t>9 </a:t>
            </a:r>
            <a:r>
              <a:rPr lang="cs-CZ" sz="1600" dirty="0">
                <a:latin typeface="Calibri"/>
                <a:cs typeface="Calibri"/>
              </a:rPr>
              <a:t>= 4 , výsledek je </a:t>
            </a:r>
            <a:r>
              <a:rPr lang="cs-CZ" sz="1600" b="1" dirty="0" smtClean="0">
                <a:latin typeface="Calibri"/>
                <a:cs typeface="Calibri"/>
              </a:rPr>
              <a:t>záporný</a:t>
            </a:r>
            <a:r>
              <a:rPr lang="cs-CZ" sz="1600" dirty="0">
                <a:latin typeface="Calibri"/>
                <a:cs typeface="Calibri"/>
              </a:rPr>
              <a:t>, protože </a:t>
            </a:r>
            <a:r>
              <a:rPr lang="cs-CZ" sz="1600" dirty="0" smtClean="0">
                <a:latin typeface="Calibri"/>
                <a:cs typeface="Calibri"/>
              </a:rPr>
              <a:t>13 </a:t>
            </a:r>
            <a:r>
              <a:rPr lang="cs-CZ" sz="1600" dirty="0">
                <a:latin typeface="Calibri"/>
                <a:cs typeface="Calibri"/>
              </a:rPr>
              <a:t>v zadání je </a:t>
            </a:r>
            <a:r>
              <a:rPr lang="cs-CZ" sz="1600" dirty="0" smtClean="0">
                <a:latin typeface="Calibri"/>
                <a:cs typeface="Calibri"/>
              </a:rPr>
              <a:t>záporná</a:t>
            </a:r>
            <a:endParaRPr lang="cs-CZ" sz="1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77" y="1606255"/>
            <a:ext cx="890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 smtClean="0">
                <a:latin typeface="Calibri"/>
                <a:cs typeface="Calibri"/>
              </a:rPr>
              <a:t>–</a:t>
            </a:r>
            <a:r>
              <a:rPr lang="cs-CZ" dirty="0" smtClean="0"/>
              <a:t>9) </a:t>
            </a:r>
            <a:r>
              <a:rPr lang="cs-CZ" dirty="0"/>
              <a:t>+ </a:t>
            </a:r>
            <a:r>
              <a:rPr lang="cs-CZ" dirty="0" smtClean="0"/>
              <a:t>(+5</a:t>
            </a:r>
            <a:r>
              <a:rPr lang="cs-CZ" dirty="0"/>
              <a:t>) </a:t>
            </a:r>
            <a:r>
              <a:rPr lang="cs-CZ" dirty="0" smtClean="0"/>
              <a:t>= </a:t>
            </a:r>
            <a:r>
              <a:rPr lang="cs-CZ" u="dbl" dirty="0" smtClean="0">
                <a:latin typeface="Calibri"/>
                <a:cs typeface="Calibri"/>
              </a:rPr>
              <a:t>–4</a:t>
            </a:r>
            <a:r>
              <a:rPr lang="cs-CZ" dirty="0" smtClean="0">
                <a:latin typeface="Calibri"/>
                <a:cs typeface="Calibri"/>
              </a:rPr>
              <a:t>     </a:t>
            </a:r>
            <a:r>
              <a:rPr lang="cs-CZ" sz="1600" dirty="0" smtClean="0">
                <a:latin typeface="Calibri"/>
                <a:cs typeface="Calibri"/>
              </a:rPr>
              <a:t>počítáme |–9|–|+5|= 9 – 5 = 4 , výsledek je </a:t>
            </a:r>
            <a:r>
              <a:rPr lang="cs-CZ" sz="1600" b="1" dirty="0" smtClean="0">
                <a:latin typeface="Calibri"/>
                <a:cs typeface="Calibri"/>
              </a:rPr>
              <a:t>záporný</a:t>
            </a:r>
            <a:r>
              <a:rPr lang="cs-CZ" sz="1600" dirty="0" smtClean="0">
                <a:latin typeface="Calibri"/>
                <a:cs typeface="Calibri"/>
              </a:rPr>
              <a:t>, protože 9 v zadání je záporná</a:t>
            </a:r>
            <a:endParaRPr lang="cs-CZ" sz="1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-19028" y="2038303"/>
            <a:ext cx="9175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</a:t>
            </a:r>
            <a:r>
              <a:rPr lang="cs-CZ" dirty="0">
                <a:latin typeface="Calibri"/>
                <a:cs typeface="Calibri"/>
              </a:rPr>
              <a:t>–</a:t>
            </a:r>
            <a:r>
              <a:rPr lang="cs-CZ" dirty="0"/>
              <a:t>9) + </a:t>
            </a:r>
            <a:r>
              <a:rPr lang="cs-CZ" dirty="0" smtClean="0"/>
              <a:t>(+13) </a:t>
            </a:r>
            <a:r>
              <a:rPr lang="cs-CZ" dirty="0"/>
              <a:t>= </a:t>
            </a:r>
            <a:r>
              <a:rPr lang="cs-CZ" u="dbl" dirty="0" smtClean="0"/>
              <a:t>+</a:t>
            </a:r>
            <a:r>
              <a:rPr lang="cs-CZ" u="dbl" dirty="0" smtClean="0">
                <a:latin typeface="Calibri"/>
                <a:cs typeface="Calibri"/>
              </a:rPr>
              <a:t>4</a:t>
            </a:r>
            <a:r>
              <a:rPr lang="cs-CZ" dirty="0" smtClean="0">
                <a:latin typeface="Calibri"/>
                <a:cs typeface="Calibri"/>
              </a:rPr>
              <a:t>   </a:t>
            </a:r>
            <a:r>
              <a:rPr lang="cs-CZ" sz="1600" dirty="0" smtClean="0">
                <a:latin typeface="Calibri"/>
                <a:cs typeface="Calibri"/>
              </a:rPr>
              <a:t>počítáme |+13 |–|–9|= 13 </a:t>
            </a:r>
            <a:r>
              <a:rPr lang="cs-CZ" sz="1600" dirty="0">
                <a:latin typeface="Calibri"/>
                <a:cs typeface="Calibri"/>
              </a:rPr>
              <a:t>– </a:t>
            </a:r>
            <a:r>
              <a:rPr lang="cs-CZ" sz="1600" dirty="0" smtClean="0">
                <a:latin typeface="Calibri"/>
                <a:cs typeface="Calibri"/>
              </a:rPr>
              <a:t>9 </a:t>
            </a:r>
            <a:r>
              <a:rPr lang="cs-CZ" sz="1600" dirty="0">
                <a:latin typeface="Calibri"/>
                <a:cs typeface="Calibri"/>
              </a:rPr>
              <a:t>= 4 , výsledek je </a:t>
            </a:r>
            <a:r>
              <a:rPr lang="cs-CZ" sz="1600" b="1" dirty="0" smtClean="0">
                <a:latin typeface="Calibri"/>
                <a:cs typeface="Calibri"/>
              </a:rPr>
              <a:t>kladný</a:t>
            </a:r>
            <a:r>
              <a:rPr lang="cs-CZ" sz="1600" dirty="0">
                <a:latin typeface="Calibri"/>
                <a:cs typeface="Calibri"/>
              </a:rPr>
              <a:t>, protože </a:t>
            </a:r>
            <a:r>
              <a:rPr lang="cs-CZ" sz="1600" dirty="0" smtClean="0">
                <a:latin typeface="Calibri"/>
                <a:cs typeface="Calibri"/>
              </a:rPr>
              <a:t>13 </a:t>
            </a:r>
            <a:r>
              <a:rPr lang="cs-CZ" sz="1600" dirty="0">
                <a:latin typeface="Calibri"/>
                <a:cs typeface="Calibri"/>
              </a:rPr>
              <a:t>v zadání je </a:t>
            </a:r>
            <a:r>
              <a:rPr lang="cs-CZ" sz="1600" dirty="0" smtClean="0">
                <a:latin typeface="Calibri"/>
                <a:cs typeface="Calibri"/>
              </a:rPr>
              <a:t>kladná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30198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</TotalTime>
  <Words>1890</Words>
  <Application>Microsoft Office PowerPoint</Application>
  <PresentationFormat>Předvádění na obrazovce (4:3)</PresentationFormat>
  <Paragraphs>209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rodina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sourozenci</dc:creator>
  <cp:lastModifiedBy>kantor</cp:lastModifiedBy>
  <cp:revision>62</cp:revision>
  <dcterms:created xsi:type="dcterms:W3CDTF">2011-09-21T19:28:20Z</dcterms:created>
  <dcterms:modified xsi:type="dcterms:W3CDTF">2012-06-06T08:59:39Z</dcterms:modified>
</cp:coreProperties>
</file>