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9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6E3A3-EA81-428B-B303-A847089AC831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0C198-CD6E-4B8F-9B2D-A643EA2306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907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6E3A3-EA81-428B-B303-A847089AC831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0C198-CD6E-4B8F-9B2D-A643EA2306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244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6E3A3-EA81-428B-B303-A847089AC831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0C198-CD6E-4B8F-9B2D-A643EA2306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392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6E3A3-EA81-428B-B303-A847089AC831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0C198-CD6E-4B8F-9B2D-A643EA2306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739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6E3A3-EA81-428B-B303-A847089AC831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0C198-CD6E-4B8F-9B2D-A643EA2306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039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6E3A3-EA81-428B-B303-A847089AC831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0C198-CD6E-4B8F-9B2D-A643EA2306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143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6E3A3-EA81-428B-B303-A847089AC831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0C198-CD6E-4B8F-9B2D-A643EA2306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548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6E3A3-EA81-428B-B303-A847089AC831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0C198-CD6E-4B8F-9B2D-A643EA2306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1202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6E3A3-EA81-428B-B303-A847089AC831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0C198-CD6E-4B8F-9B2D-A643EA2306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10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6E3A3-EA81-428B-B303-A847089AC831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0C198-CD6E-4B8F-9B2D-A643EA2306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987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6E3A3-EA81-428B-B303-A847089AC831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0C198-CD6E-4B8F-9B2D-A643EA2306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967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F6E3A3-EA81-428B-B303-A847089AC831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F0C198-CD6E-4B8F-9B2D-A643EA2306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426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404813"/>
            <a:ext cx="566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1989245"/>
              </p:ext>
            </p:extLst>
          </p:nvPr>
        </p:nvGraphicFramePr>
        <p:xfrm>
          <a:off x="1720850" y="3128963"/>
          <a:ext cx="5697538" cy="327660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384612"/>
                <a:gridCol w="4312926"/>
              </a:tblGrid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Číslo a proměnná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39624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Celá čísla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Mgr. </a:t>
                      </a:r>
                      <a:r>
                        <a:rPr lang="cs-CZ" sz="1400" kern="50" dirty="0" smtClean="0">
                          <a:effectLst/>
                        </a:rPr>
                        <a:t>Karel Hradil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leden </a:t>
                      </a:r>
                      <a:r>
                        <a:rPr lang="cs-CZ" sz="1400" kern="50" dirty="0">
                          <a:effectLst/>
                        </a:rPr>
                        <a:t>2012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85344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Žák pochopí význam pojmu celé číslo, umí rozlišit a na číselné ose zobrazit kladná a záporná čísla. Na příkladech si procvičí porovnávání celých </a:t>
                      </a:r>
                      <a:r>
                        <a:rPr lang="cs-CZ" sz="1400" kern="50" smtClean="0">
                          <a:effectLst/>
                        </a:rPr>
                        <a:t>čísel.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</a:tbl>
          </a:graphicData>
        </a:graphic>
      </p:graphicFrame>
      <p:sp>
        <p:nvSpPr>
          <p:cNvPr id="2080" name="Rectangle 3"/>
          <p:cNvSpPr txBox="1">
            <a:spLocks noChangeArrowheads="1"/>
          </p:cNvSpPr>
          <p:nvPr/>
        </p:nvSpPr>
        <p:spPr bwMode="auto">
          <a:xfrm>
            <a:off x="2051050" y="1773238"/>
            <a:ext cx="4471988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cs-CZ" dirty="0" smtClean="0"/>
              <a:t>VY_32_INOVACE_2.13.M.7</a:t>
            </a:r>
            <a:endParaRPr lang="cs-CZ" dirty="0"/>
          </a:p>
        </p:txBody>
      </p:sp>
      <p:sp>
        <p:nvSpPr>
          <p:cNvPr id="2081" name="Rectangle 2"/>
          <p:cNvSpPr txBox="1">
            <a:spLocks noChangeArrowheads="1"/>
          </p:cNvSpPr>
          <p:nvPr/>
        </p:nvSpPr>
        <p:spPr bwMode="auto">
          <a:xfrm>
            <a:off x="684213" y="2349500"/>
            <a:ext cx="7772400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sz="2800" smtClean="0"/>
              <a:t>Celá čísla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358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C E L Á     Č Í S L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1" y="1052736"/>
            <a:ext cx="78488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Číselná osa </a:t>
            </a:r>
            <a:r>
              <a:rPr lang="cs-CZ" dirty="0" smtClean="0"/>
              <a:t>je polopřímka, na které jsou od počátku znázorněny body ve stejných vzdálenostech od sebe. Bodům jsou postupně přiřazena přirozená čísla od jedničky, počátek má přiřazeno číslo nula.</a:t>
            </a:r>
            <a:endParaRPr lang="cs-CZ" dirty="0">
              <a:solidFill>
                <a:srgbClr val="92D05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899592" y="2420888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899592" y="2384884"/>
            <a:ext cx="0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907704" y="2384884"/>
            <a:ext cx="0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907704" y="2420888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907704" y="2384884"/>
            <a:ext cx="0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915816" y="2384884"/>
            <a:ext cx="0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915816" y="2420764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915816" y="2386422"/>
            <a:ext cx="0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923928" y="2386422"/>
            <a:ext cx="0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923928" y="2420888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23928" y="2384884"/>
            <a:ext cx="0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932040" y="2384884"/>
            <a:ext cx="0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932040" y="2419077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932040" y="2386422"/>
            <a:ext cx="0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940152" y="2386422"/>
            <a:ext cx="0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946979" y="2419077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940152" y="2387117"/>
            <a:ext cx="0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948264" y="2387117"/>
            <a:ext cx="0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948264" y="2420888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948264" y="2384884"/>
            <a:ext cx="0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956376" y="2384884"/>
            <a:ext cx="0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956376" y="242076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756008" y="242312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834210" y="2447177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764973" y="242408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855349" y="2424089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781197" y="244717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789309" y="242312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804248" y="242312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805533" y="244717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50314" y="2994672"/>
            <a:ext cx="79101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Jestliže k této polopřímce sestrojíme polopřímku opačnou a na ní opět znázorníme body ve stejných vzdálenostech od sebe, dostaneme novou číselnou osu.</a:t>
            </a:r>
            <a:endParaRPr lang="cs-CZ" dirty="0"/>
          </a:p>
        </p:txBody>
      </p:sp>
      <p:grpSp>
        <p:nvGrpSpPr>
          <p:cNvPr id="110" name="Skupina 109"/>
          <p:cNvGrpSpPr/>
          <p:nvPr/>
        </p:nvGrpSpPr>
        <p:grpSpPr>
          <a:xfrm>
            <a:off x="4254425" y="3861902"/>
            <a:ext cx="3885543" cy="75689"/>
            <a:chOff x="4250853" y="4365104"/>
            <a:chExt cx="3885543" cy="75689"/>
          </a:xfrm>
        </p:grpSpPr>
        <p:grpSp>
          <p:nvGrpSpPr>
            <p:cNvPr id="74" name="Skupina 73"/>
            <p:cNvGrpSpPr/>
            <p:nvPr/>
          </p:nvGrpSpPr>
          <p:grpSpPr>
            <a:xfrm>
              <a:off x="4250853" y="4365104"/>
              <a:ext cx="530344" cy="72008"/>
              <a:chOff x="4250853" y="4365104"/>
              <a:chExt cx="530344" cy="72008"/>
            </a:xfrm>
          </p:grpSpPr>
          <p:cxnSp>
            <p:nvCxnSpPr>
              <p:cNvPr id="66" name="Přímá spojnice 65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nice 71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3" name="Přímá spojnice 72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75" name="Skupina 74"/>
            <p:cNvGrpSpPr/>
            <p:nvPr/>
          </p:nvGrpSpPr>
          <p:grpSpPr>
            <a:xfrm>
              <a:off x="4781073" y="4365662"/>
              <a:ext cx="530344" cy="72008"/>
              <a:chOff x="4250853" y="4365104"/>
              <a:chExt cx="530344" cy="72008"/>
            </a:xfrm>
          </p:grpSpPr>
          <p:cxnSp>
            <p:nvCxnSpPr>
              <p:cNvPr id="76" name="Přímá spojnice 75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7" name="Přímá spojnice 76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nice 77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79" name="Skupina 78"/>
            <p:cNvGrpSpPr/>
            <p:nvPr/>
          </p:nvGrpSpPr>
          <p:grpSpPr>
            <a:xfrm>
              <a:off x="5311045" y="4365104"/>
              <a:ext cx="530344" cy="72008"/>
              <a:chOff x="4250853" y="4365104"/>
              <a:chExt cx="530344" cy="72008"/>
            </a:xfrm>
          </p:grpSpPr>
          <p:cxnSp>
            <p:nvCxnSpPr>
              <p:cNvPr id="80" name="Přímá spojnice 79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1" name="Přímá spojnice 80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2" name="Přímá spojnice 81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83" name="Skupina 82"/>
            <p:cNvGrpSpPr/>
            <p:nvPr/>
          </p:nvGrpSpPr>
          <p:grpSpPr>
            <a:xfrm>
              <a:off x="5841637" y="4368043"/>
              <a:ext cx="530344" cy="72008"/>
              <a:chOff x="4250853" y="4365104"/>
              <a:chExt cx="530344" cy="72008"/>
            </a:xfrm>
          </p:grpSpPr>
          <p:cxnSp>
            <p:nvCxnSpPr>
              <p:cNvPr id="84" name="Přímá spojnice 83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5" name="Přímá spojnice 84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6" name="Přímá spojnice 85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87" name="Skupina 86"/>
            <p:cNvGrpSpPr/>
            <p:nvPr/>
          </p:nvGrpSpPr>
          <p:grpSpPr>
            <a:xfrm>
              <a:off x="6371857" y="4367931"/>
              <a:ext cx="530344" cy="72008"/>
              <a:chOff x="4250853" y="4365104"/>
              <a:chExt cx="530344" cy="72008"/>
            </a:xfrm>
          </p:grpSpPr>
          <p:cxnSp>
            <p:nvCxnSpPr>
              <p:cNvPr id="88" name="Přímá spojnice 87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9" name="Přímá spojnice 88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0" name="Přímá spojnice 89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91" name="Skupina 90"/>
            <p:cNvGrpSpPr/>
            <p:nvPr/>
          </p:nvGrpSpPr>
          <p:grpSpPr>
            <a:xfrm>
              <a:off x="6902325" y="4368601"/>
              <a:ext cx="530344" cy="72008"/>
              <a:chOff x="4250853" y="4365104"/>
              <a:chExt cx="530344" cy="72008"/>
            </a:xfrm>
          </p:grpSpPr>
          <p:cxnSp>
            <p:nvCxnSpPr>
              <p:cNvPr id="92" name="Přímá spojnice 91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3" name="Přímá spojnice 92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4" name="Přímá spojnice 93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95" name="Skupina 94"/>
            <p:cNvGrpSpPr/>
            <p:nvPr/>
          </p:nvGrpSpPr>
          <p:grpSpPr>
            <a:xfrm>
              <a:off x="7432545" y="4368785"/>
              <a:ext cx="530344" cy="72008"/>
              <a:chOff x="4250853" y="4365104"/>
              <a:chExt cx="530344" cy="72008"/>
            </a:xfrm>
          </p:grpSpPr>
          <p:cxnSp>
            <p:nvCxnSpPr>
              <p:cNvPr id="96" name="Přímá spojnice 95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7" name="Přímá spojnice 96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8" name="Přímá spojnice 97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100" name="Přímá spojnice 99"/>
            <p:cNvCxnSpPr/>
            <p:nvPr/>
          </p:nvCxnSpPr>
          <p:spPr>
            <a:xfrm>
              <a:off x="7930377" y="4404789"/>
              <a:ext cx="2060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02" name="TextovéPole 101"/>
          <p:cNvSpPr txBox="1"/>
          <p:nvPr/>
        </p:nvSpPr>
        <p:spPr>
          <a:xfrm>
            <a:off x="4103582" y="38984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4633802" y="38984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5163774" y="38979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5694366" y="38979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7285274" y="38979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7815494" y="38984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6754806" y="38984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6225995" y="38979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grpSp>
        <p:nvGrpSpPr>
          <p:cNvPr id="111" name="Skupina 110"/>
          <p:cNvGrpSpPr/>
          <p:nvPr/>
        </p:nvGrpSpPr>
        <p:grpSpPr>
          <a:xfrm flipH="1">
            <a:off x="370396" y="3861048"/>
            <a:ext cx="3885543" cy="75689"/>
            <a:chOff x="4250853" y="4365104"/>
            <a:chExt cx="3885543" cy="75689"/>
          </a:xfrm>
        </p:grpSpPr>
        <p:grpSp>
          <p:nvGrpSpPr>
            <p:cNvPr id="112" name="Skupina 111"/>
            <p:cNvGrpSpPr/>
            <p:nvPr/>
          </p:nvGrpSpPr>
          <p:grpSpPr>
            <a:xfrm>
              <a:off x="4250853" y="4365104"/>
              <a:ext cx="530344" cy="72008"/>
              <a:chOff x="4250853" y="4365104"/>
              <a:chExt cx="530344" cy="72008"/>
            </a:xfrm>
          </p:grpSpPr>
          <p:cxnSp>
            <p:nvCxnSpPr>
              <p:cNvPr id="138" name="Přímá spojnice 137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9" name="Přímá spojnice 138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0" name="Přímá spojnice 139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13" name="Skupina 112"/>
            <p:cNvGrpSpPr/>
            <p:nvPr/>
          </p:nvGrpSpPr>
          <p:grpSpPr>
            <a:xfrm>
              <a:off x="4781073" y="4365662"/>
              <a:ext cx="530344" cy="72008"/>
              <a:chOff x="4250853" y="4365104"/>
              <a:chExt cx="530344" cy="72008"/>
            </a:xfrm>
          </p:grpSpPr>
          <p:cxnSp>
            <p:nvCxnSpPr>
              <p:cNvPr id="135" name="Přímá spojnice 134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6" name="Přímá spojnice 135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7" name="Přímá spojnice 136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14" name="Skupina 113"/>
            <p:cNvGrpSpPr/>
            <p:nvPr/>
          </p:nvGrpSpPr>
          <p:grpSpPr>
            <a:xfrm>
              <a:off x="5311045" y="4365104"/>
              <a:ext cx="530344" cy="72008"/>
              <a:chOff x="4250853" y="4365104"/>
              <a:chExt cx="530344" cy="72008"/>
            </a:xfrm>
          </p:grpSpPr>
          <p:cxnSp>
            <p:nvCxnSpPr>
              <p:cNvPr id="132" name="Přímá spojnice 131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3" name="Přímá spojnice 132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4" name="Přímá spojnice 133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15" name="Skupina 114"/>
            <p:cNvGrpSpPr/>
            <p:nvPr/>
          </p:nvGrpSpPr>
          <p:grpSpPr>
            <a:xfrm>
              <a:off x="5841637" y="4368043"/>
              <a:ext cx="530344" cy="72008"/>
              <a:chOff x="4250853" y="4365104"/>
              <a:chExt cx="530344" cy="72008"/>
            </a:xfrm>
          </p:grpSpPr>
          <p:cxnSp>
            <p:nvCxnSpPr>
              <p:cNvPr id="129" name="Přímá spojnice 128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0" name="Přímá spojnice 129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1" name="Přímá spojnice 130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16" name="Skupina 115"/>
            <p:cNvGrpSpPr/>
            <p:nvPr/>
          </p:nvGrpSpPr>
          <p:grpSpPr>
            <a:xfrm>
              <a:off x="6371857" y="4367931"/>
              <a:ext cx="530344" cy="72008"/>
              <a:chOff x="4250853" y="4365104"/>
              <a:chExt cx="530344" cy="72008"/>
            </a:xfrm>
          </p:grpSpPr>
          <p:cxnSp>
            <p:nvCxnSpPr>
              <p:cNvPr id="126" name="Přímá spojnice 125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7" name="Přímá spojnice 126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8" name="Přímá spojnice 127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17" name="Skupina 116"/>
            <p:cNvGrpSpPr/>
            <p:nvPr/>
          </p:nvGrpSpPr>
          <p:grpSpPr>
            <a:xfrm>
              <a:off x="6902325" y="4368601"/>
              <a:ext cx="530344" cy="72008"/>
              <a:chOff x="4250853" y="4365104"/>
              <a:chExt cx="530344" cy="72008"/>
            </a:xfrm>
          </p:grpSpPr>
          <p:cxnSp>
            <p:nvCxnSpPr>
              <p:cNvPr id="123" name="Přímá spojnice 122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4" name="Přímá spojnice 123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5" name="Přímá spojnice 124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18" name="Skupina 117"/>
            <p:cNvGrpSpPr/>
            <p:nvPr/>
          </p:nvGrpSpPr>
          <p:grpSpPr>
            <a:xfrm>
              <a:off x="7432545" y="4368785"/>
              <a:ext cx="530344" cy="72008"/>
              <a:chOff x="4250853" y="4365104"/>
              <a:chExt cx="530344" cy="72008"/>
            </a:xfrm>
          </p:grpSpPr>
          <p:cxnSp>
            <p:nvCxnSpPr>
              <p:cNvPr id="120" name="Přímá spojnice 119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1" name="Přímá spojnice 120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2" name="Přímá spojnice 121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119" name="Přímá spojnice 118"/>
            <p:cNvCxnSpPr/>
            <p:nvPr/>
          </p:nvCxnSpPr>
          <p:spPr>
            <a:xfrm>
              <a:off x="7930377" y="4404789"/>
              <a:ext cx="2060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41" name="TextovéPole 140"/>
          <p:cNvSpPr txBox="1"/>
          <p:nvPr/>
        </p:nvSpPr>
        <p:spPr>
          <a:xfrm>
            <a:off x="625399" y="4437112"/>
            <a:ext cx="813459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Bodům této nové polopřímky postupně přiřadíme od nuly čísla </a:t>
            </a:r>
            <a:r>
              <a:rPr lang="cs-CZ" b="1" i="1" dirty="0" smtClean="0"/>
              <a:t>podobná přirozeným </a:t>
            </a:r>
          </a:p>
          <a:p>
            <a:r>
              <a:rPr lang="cs-CZ" b="1" i="1" dirty="0" smtClean="0"/>
              <a:t>číslům</a:t>
            </a:r>
            <a:r>
              <a:rPr lang="cs-CZ" dirty="0" smtClean="0"/>
              <a:t>, ke kterým přidáme znaménko ve tvaru čárky (budeme ji číst „mínus“). </a:t>
            </a:r>
          </a:p>
          <a:p>
            <a:r>
              <a:rPr lang="cs-CZ" dirty="0" smtClean="0"/>
              <a:t>Vzniknou tak čísla např.: 	‒ 3  	čteme	„mínus tři“</a:t>
            </a:r>
          </a:p>
          <a:p>
            <a:r>
              <a:rPr lang="cs-CZ" dirty="0"/>
              <a:t> </a:t>
            </a:r>
            <a:r>
              <a:rPr lang="cs-CZ" dirty="0" smtClean="0"/>
              <a:t>       			‒ 9  	čteme	„mínus devět“</a:t>
            </a:r>
          </a:p>
          <a:p>
            <a:r>
              <a:rPr lang="cs-CZ" dirty="0" smtClean="0"/>
              <a:t>			‒ 21  	čteme	„mínus dvacet jedna“</a:t>
            </a:r>
          </a:p>
        </p:txBody>
      </p:sp>
      <p:sp>
        <p:nvSpPr>
          <p:cNvPr id="142" name="TextovéPole 141"/>
          <p:cNvSpPr txBox="1"/>
          <p:nvPr/>
        </p:nvSpPr>
        <p:spPr>
          <a:xfrm>
            <a:off x="3573467" y="389705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</a:t>
            </a:r>
            <a:endParaRPr lang="cs-CZ" dirty="0"/>
          </a:p>
        </p:txBody>
      </p:sp>
      <p:sp>
        <p:nvSpPr>
          <p:cNvPr id="143" name="TextovéPole 142"/>
          <p:cNvSpPr txBox="1"/>
          <p:nvPr/>
        </p:nvSpPr>
        <p:spPr>
          <a:xfrm>
            <a:off x="3043495" y="38984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2514684" y="38984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145" name="TextovéPole 144"/>
          <p:cNvSpPr txBox="1"/>
          <p:nvPr/>
        </p:nvSpPr>
        <p:spPr>
          <a:xfrm>
            <a:off x="1984092" y="389705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-4</a:t>
            </a:r>
            <a:endParaRPr lang="cs-CZ" dirty="0"/>
          </a:p>
        </p:txBody>
      </p:sp>
      <p:sp>
        <p:nvSpPr>
          <p:cNvPr id="146" name="TextovéPole 145"/>
          <p:cNvSpPr txBox="1"/>
          <p:nvPr/>
        </p:nvSpPr>
        <p:spPr>
          <a:xfrm>
            <a:off x="1453872" y="38984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-5</a:t>
            </a:r>
            <a:endParaRPr lang="cs-CZ" dirty="0"/>
          </a:p>
        </p:txBody>
      </p:sp>
      <p:sp>
        <p:nvSpPr>
          <p:cNvPr id="147" name="TextovéPole 146"/>
          <p:cNvSpPr txBox="1"/>
          <p:nvPr/>
        </p:nvSpPr>
        <p:spPr>
          <a:xfrm>
            <a:off x="921995" y="38984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-6</a:t>
            </a:r>
            <a:endParaRPr lang="cs-CZ" dirty="0"/>
          </a:p>
        </p:txBody>
      </p:sp>
      <p:sp>
        <p:nvSpPr>
          <p:cNvPr id="148" name="TextovéPole 147"/>
          <p:cNvSpPr txBox="1"/>
          <p:nvPr/>
        </p:nvSpPr>
        <p:spPr>
          <a:xfrm>
            <a:off x="393184" y="38984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-7</a:t>
            </a:r>
            <a:endParaRPr lang="cs-CZ" dirty="0"/>
          </a:p>
        </p:txBody>
      </p:sp>
      <p:sp>
        <p:nvSpPr>
          <p:cNvPr id="149" name="TextovéPole 148"/>
          <p:cNvSpPr txBox="1"/>
          <p:nvPr/>
        </p:nvSpPr>
        <p:spPr>
          <a:xfrm>
            <a:off x="576415" y="6093296"/>
            <a:ext cx="50696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Čísla se znaménkem mínus se nazývají </a:t>
            </a:r>
            <a:r>
              <a:rPr lang="cs-CZ" b="1" dirty="0" smtClean="0">
                <a:solidFill>
                  <a:srgbClr val="FF0000"/>
                </a:solidFill>
              </a:rPr>
              <a:t>záporná čísla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0734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" grpId="0"/>
      <p:bldP spid="103" grpId="0"/>
      <p:bldP spid="104" grpId="0"/>
      <p:bldP spid="105" grpId="0"/>
      <p:bldP spid="106" grpId="0"/>
      <p:bldP spid="107" grpId="0"/>
      <p:bldP spid="108" grpId="0"/>
      <p:bldP spid="109" grpId="0"/>
      <p:bldP spid="141" grpId="0"/>
      <p:bldP spid="142" grpId="0"/>
      <p:bldP spid="143" grpId="0"/>
      <p:bldP spid="144" grpId="0"/>
      <p:bldP spid="145" grpId="0"/>
      <p:bldP spid="146" grpId="0"/>
      <p:bldP spid="147" grpId="0"/>
      <p:bldP spid="148" grpId="0"/>
      <p:bldP spid="14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2852936"/>
            <a:ext cx="5321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Číselnou osu s celými čísly můžeme rozdělit na tři části: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1" y="620688"/>
            <a:ext cx="55759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Nyní máme na číselné ose znázorněny tři skupiny čísel:</a:t>
            </a:r>
          </a:p>
          <a:p>
            <a:r>
              <a:rPr lang="cs-CZ" dirty="0" smtClean="0"/>
              <a:t>1. Číslo nula</a:t>
            </a:r>
          </a:p>
          <a:p>
            <a:r>
              <a:rPr lang="cs-CZ" dirty="0" smtClean="0"/>
              <a:t>2. Přirozená čísla</a:t>
            </a:r>
          </a:p>
          <a:p>
            <a:r>
              <a:rPr lang="cs-CZ" dirty="0" smtClean="0"/>
              <a:t>3. Čísla podobná přirozeným číslům se znaménkem mínus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1" y="1988840"/>
            <a:ext cx="6012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Všechny tři skupiny čísel se souhrnně nazývají     </a:t>
            </a:r>
            <a:r>
              <a:rPr lang="cs-CZ" sz="2400" b="1" dirty="0" smtClean="0">
                <a:solidFill>
                  <a:srgbClr val="FF0000"/>
                </a:solidFill>
              </a:rPr>
              <a:t>čísla celá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4254425" y="3861902"/>
            <a:ext cx="3885543" cy="75689"/>
            <a:chOff x="4250853" y="4365104"/>
            <a:chExt cx="3885543" cy="75689"/>
          </a:xfrm>
        </p:grpSpPr>
        <p:grpSp>
          <p:nvGrpSpPr>
            <p:cNvPr id="6" name="Skupina 5"/>
            <p:cNvGrpSpPr/>
            <p:nvPr/>
          </p:nvGrpSpPr>
          <p:grpSpPr>
            <a:xfrm>
              <a:off x="4250853" y="4365104"/>
              <a:ext cx="530344" cy="72008"/>
              <a:chOff x="4250853" y="4365104"/>
              <a:chExt cx="530344" cy="72008"/>
            </a:xfrm>
          </p:grpSpPr>
          <p:cxnSp>
            <p:nvCxnSpPr>
              <p:cNvPr id="32" name="Přímá spojnice 31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7" name="Skupina 6"/>
            <p:cNvGrpSpPr/>
            <p:nvPr/>
          </p:nvGrpSpPr>
          <p:grpSpPr>
            <a:xfrm>
              <a:off x="4781073" y="4365662"/>
              <a:ext cx="530344" cy="72008"/>
              <a:chOff x="4250853" y="4365104"/>
              <a:chExt cx="530344" cy="72008"/>
            </a:xfrm>
          </p:grpSpPr>
          <p:cxnSp>
            <p:nvCxnSpPr>
              <p:cNvPr id="29" name="Přímá spojnice 28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30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8" name="Skupina 7"/>
            <p:cNvGrpSpPr/>
            <p:nvPr/>
          </p:nvGrpSpPr>
          <p:grpSpPr>
            <a:xfrm>
              <a:off x="5311045" y="4365104"/>
              <a:ext cx="530344" cy="72008"/>
              <a:chOff x="4250853" y="4365104"/>
              <a:chExt cx="530344" cy="72008"/>
            </a:xfrm>
          </p:grpSpPr>
          <p:cxnSp>
            <p:nvCxnSpPr>
              <p:cNvPr id="26" name="Přímá spojnice 25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9" name="Skupina 8"/>
            <p:cNvGrpSpPr/>
            <p:nvPr/>
          </p:nvGrpSpPr>
          <p:grpSpPr>
            <a:xfrm>
              <a:off x="5841637" y="4368043"/>
              <a:ext cx="530344" cy="72008"/>
              <a:chOff x="4250853" y="4365104"/>
              <a:chExt cx="530344" cy="72008"/>
            </a:xfrm>
          </p:grpSpPr>
          <p:cxnSp>
            <p:nvCxnSpPr>
              <p:cNvPr id="23" name="Přímá spojnice 22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Skupina 9"/>
            <p:cNvGrpSpPr/>
            <p:nvPr/>
          </p:nvGrpSpPr>
          <p:grpSpPr>
            <a:xfrm>
              <a:off x="6371857" y="4367931"/>
              <a:ext cx="530344" cy="72008"/>
              <a:chOff x="4250853" y="4365104"/>
              <a:chExt cx="530344" cy="72008"/>
            </a:xfrm>
          </p:grpSpPr>
          <p:cxnSp>
            <p:nvCxnSpPr>
              <p:cNvPr id="20" name="Přímá spojnice 19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Skupina 10"/>
            <p:cNvGrpSpPr/>
            <p:nvPr/>
          </p:nvGrpSpPr>
          <p:grpSpPr>
            <a:xfrm>
              <a:off x="6902325" y="4368601"/>
              <a:ext cx="530344" cy="72008"/>
              <a:chOff x="4250853" y="4365104"/>
              <a:chExt cx="530344" cy="72008"/>
            </a:xfrm>
          </p:grpSpPr>
          <p:cxnSp>
            <p:nvCxnSpPr>
              <p:cNvPr id="17" name="Přímá spojnice 16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Skupina 11"/>
            <p:cNvGrpSpPr/>
            <p:nvPr/>
          </p:nvGrpSpPr>
          <p:grpSpPr>
            <a:xfrm>
              <a:off x="7432545" y="4368785"/>
              <a:ext cx="530344" cy="72008"/>
              <a:chOff x="4250853" y="4365104"/>
              <a:chExt cx="530344" cy="72008"/>
            </a:xfrm>
          </p:grpSpPr>
          <p:cxnSp>
            <p:nvCxnSpPr>
              <p:cNvPr id="14" name="Přímá spojnice 13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13" name="Přímá spojnice 12"/>
            <p:cNvCxnSpPr/>
            <p:nvPr/>
          </p:nvCxnSpPr>
          <p:spPr>
            <a:xfrm>
              <a:off x="7930377" y="4404789"/>
              <a:ext cx="2060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5" name="TextovéPole 34"/>
          <p:cNvSpPr txBox="1"/>
          <p:nvPr/>
        </p:nvSpPr>
        <p:spPr>
          <a:xfrm>
            <a:off x="4103582" y="38984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633802" y="38984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163774" y="38979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694366" y="38979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285274" y="38979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815494" y="38984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754806" y="38984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225995" y="38979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grpSp>
        <p:nvGrpSpPr>
          <p:cNvPr id="43" name="Skupina 42"/>
          <p:cNvGrpSpPr/>
          <p:nvPr/>
        </p:nvGrpSpPr>
        <p:grpSpPr>
          <a:xfrm flipH="1">
            <a:off x="370396" y="3861048"/>
            <a:ext cx="3885543" cy="75689"/>
            <a:chOff x="4250853" y="4365104"/>
            <a:chExt cx="3885543" cy="75689"/>
          </a:xfrm>
        </p:grpSpPr>
        <p:grpSp>
          <p:nvGrpSpPr>
            <p:cNvPr id="44" name="Skupina 43"/>
            <p:cNvGrpSpPr/>
            <p:nvPr/>
          </p:nvGrpSpPr>
          <p:grpSpPr>
            <a:xfrm>
              <a:off x="4250853" y="4365104"/>
              <a:ext cx="530344" cy="72008"/>
              <a:chOff x="4250853" y="4365104"/>
              <a:chExt cx="530344" cy="72008"/>
            </a:xfrm>
          </p:grpSpPr>
          <p:cxnSp>
            <p:nvCxnSpPr>
              <p:cNvPr id="70" name="Přímá spojnice 69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1" name="Přímá spojnice 70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nice 71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5" name="Skupina 44"/>
            <p:cNvGrpSpPr/>
            <p:nvPr/>
          </p:nvGrpSpPr>
          <p:grpSpPr>
            <a:xfrm>
              <a:off x="4781073" y="4365662"/>
              <a:ext cx="530344" cy="72008"/>
              <a:chOff x="4250853" y="4365104"/>
              <a:chExt cx="530344" cy="72008"/>
            </a:xfrm>
          </p:grpSpPr>
          <p:cxnSp>
            <p:nvCxnSpPr>
              <p:cNvPr id="67" name="Přímá spojnice 66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67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nice 68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6" name="Skupina 45"/>
            <p:cNvGrpSpPr/>
            <p:nvPr/>
          </p:nvGrpSpPr>
          <p:grpSpPr>
            <a:xfrm>
              <a:off x="5311045" y="4365104"/>
              <a:ext cx="530344" cy="72008"/>
              <a:chOff x="4250853" y="4365104"/>
              <a:chExt cx="530344" cy="72008"/>
            </a:xfrm>
          </p:grpSpPr>
          <p:cxnSp>
            <p:nvCxnSpPr>
              <p:cNvPr id="64" name="Přímá spojnice 63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nice 64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7" name="Skupina 46"/>
            <p:cNvGrpSpPr/>
            <p:nvPr/>
          </p:nvGrpSpPr>
          <p:grpSpPr>
            <a:xfrm>
              <a:off x="5841637" y="4368043"/>
              <a:ext cx="530344" cy="72008"/>
              <a:chOff x="4250853" y="4365104"/>
              <a:chExt cx="530344" cy="72008"/>
            </a:xfrm>
          </p:grpSpPr>
          <p:cxnSp>
            <p:nvCxnSpPr>
              <p:cNvPr id="61" name="Přímá spojnice 60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61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Skupina 47"/>
            <p:cNvGrpSpPr/>
            <p:nvPr/>
          </p:nvGrpSpPr>
          <p:grpSpPr>
            <a:xfrm>
              <a:off x="6371857" y="4367931"/>
              <a:ext cx="530344" cy="72008"/>
              <a:chOff x="4250853" y="4365104"/>
              <a:chExt cx="530344" cy="72008"/>
            </a:xfrm>
          </p:grpSpPr>
          <p:cxnSp>
            <p:nvCxnSpPr>
              <p:cNvPr id="58" name="Přímá spojnice 57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58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nice 59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9" name="Skupina 48"/>
            <p:cNvGrpSpPr/>
            <p:nvPr/>
          </p:nvGrpSpPr>
          <p:grpSpPr>
            <a:xfrm>
              <a:off x="6902325" y="4368601"/>
              <a:ext cx="530344" cy="72008"/>
              <a:chOff x="4250853" y="4365104"/>
              <a:chExt cx="530344" cy="72008"/>
            </a:xfrm>
          </p:grpSpPr>
          <p:cxnSp>
            <p:nvCxnSpPr>
              <p:cNvPr id="55" name="Přímá spojnice 54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50" name="Skupina 49"/>
            <p:cNvGrpSpPr/>
            <p:nvPr/>
          </p:nvGrpSpPr>
          <p:grpSpPr>
            <a:xfrm>
              <a:off x="7432545" y="4368785"/>
              <a:ext cx="530344" cy="72008"/>
              <a:chOff x="4250853" y="4365104"/>
              <a:chExt cx="530344" cy="72008"/>
            </a:xfrm>
          </p:grpSpPr>
          <p:cxnSp>
            <p:nvCxnSpPr>
              <p:cNvPr id="52" name="Přímá spojnice 51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nice 53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51" name="Přímá spojnice 50"/>
            <p:cNvCxnSpPr/>
            <p:nvPr/>
          </p:nvCxnSpPr>
          <p:spPr>
            <a:xfrm>
              <a:off x="7930377" y="4404789"/>
              <a:ext cx="2060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73" name="TextovéPole 72"/>
          <p:cNvSpPr txBox="1"/>
          <p:nvPr/>
        </p:nvSpPr>
        <p:spPr>
          <a:xfrm>
            <a:off x="3573467" y="389705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3043495" y="38984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514684" y="38984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1984092" y="389705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-4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1453872" y="38984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-5</a:t>
            </a:r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921995" y="38984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-6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393184" y="38984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-7</a:t>
            </a:r>
            <a:endParaRPr lang="cs-CZ" dirty="0"/>
          </a:p>
        </p:txBody>
      </p:sp>
      <p:sp>
        <p:nvSpPr>
          <p:cNvPr id="80" name="Levá složená závorka 79"/>
          <p:cNvSpPr/>
          <p:nvPr/>
        </p:nvSpPr>
        <p:spPr>
          <a:xfrm rot="16200000">
            <a:off x="2037759" y="2855627"/>
            <a:ext cx="345768" cy="3315758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rgbClr val="00B05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Levá složená závorka 80"/>
          <p:cNvSpPr/>
          <p:nvPr/>
        </p:nvSpPr>
        <p:spPr>
          <a:xfrm rot="16200000">
            <a:off x="6174313" y="2876577"/>
            <a:ext cx="345768" cy="3315758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rgbClr val="00B05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3" name="Přímá spojnice se šipkou 82"/>
          <p:cNvCxnSpPr/>
          <p:nvPr/>
        </p:nvCxnSpPr>
        <p:spPr>
          <a:xfrm flipV="1">
            <a:off x="4255939" y="4267796"/>
            <a:ext cx="0" cy="64807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4" name="TextovéPole 83"/>
          <p:cNvSpPr txBox="1"/>
          <p:nvPr/>
        </p:nvSpPr>
        <p:spPr>
          <a:xfrm>
            <a:off x="1325631" y="4897548"/>
            <a:ext cx="1853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záporná celá čísla</a:t>
            </a:r>
            <a:endParaRPr lang="cs-CZ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5316026" y="4915868"/>
            <a:ext cx="1726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kladná celá čísla</a:t>
            </a:r>
            <a:endParaRPr lang="cs-CZ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3990767" y="4983731"/>
            <a:ext cx="6078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číslo</a:t>
            </a:r>
          </a:p>
          <a:p>
            <a:r>
              <a:rPr lang="cs-CZ" b="1" dirty="0" smtClean="0"/>
              <a:t>nula</a:t>
            </a:r>
            <a:endParaRPr lang="cs-CZ" b="1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769736" y="5630062"/>
            <a:ext cx="72892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Pozn</a:t>
            </a:r>
            <a:r>
              <a:rPr lang="cs-CZ" dirty="0" smtClean="0"/>
              <a:t>.:  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                         Číslo nula nepatří ani mezi kladná ani mezi záporná celá čísla.</a:t>
            </a:r>
          </a:p>
          <a:p>
            <a:r>
              <a:rPr lang="cs-CZ" dirty="0" smtClean="0"/>
              <a:t>     Zkráceně: </a:t>
            </a:r>
            <a:r>
              <a:rPr lang="cs-CZ" b="1" dirty="0" smtClean="0"/>
              <a:t>  Nula není ani kladná ani záporná.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025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" grpId="0" animBg="1"/>
      <p:bldP spid="81" grpId="0" animBg="1"/>
      <p:bldP spid="84" grpId="0"/>
      <p:bldP spid="85" grpId="0"/>
      <p:bldP spid="86" grpId="0"/>
      <p:bldP spid="8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Obdélník 83"/>
          <p:cNvSpPr/>
          <p:nvPr/>
        </p:nvSpPr>
        <p:spPr>
          <a:xfrm>
            <a:off x="4272294" y="2735047"/>
            <a:ext cx="1155573" cy="432048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5808534" y="2735047"/>
            <a:ext cx="1136669" cy="432048"/>
          </a:xfrm>
          <a:prstGeom prst="rect">
            <a:avLst/>
          </a:prstGeom>
          <a:solidFill>
            <a:schemeClr val="bg1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2809069" y="2735047"/>
            <a:ext cx="1129817" cy="432048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692696"/>
            <a:ext cx="2485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7030A0"/>
                </a:solidFill>
              </a:rPr>
              <a:t>Porovnávání celých čísel</a:t>
            </a:r>
            <a:endParaRPr lang="cs-CZ" b="1" u="sng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268760"/>
            <a:ext cx="80291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 dvou celých čísel je </a:t>
            </a:r>
            <a:r>
              <a:rPr lang="cs-CZ" b="1" dirty="0" smtClean="0"/>
              <a:t>větší </a:t>
            </a:r>
            <a:r>
              <a:rPr lang="cs-CZ" dirty="0" smtClean="0"/>
              <a:t>(</a:t>
            </a:r>
            <a:r>
              <a:rPr lang="cs-CZ" b="1" dirty="0" smtClean="0"/>
              <a:t>menší</a:t>
            </a:r>
            <a:r>
              <a:rPr lang="cs-CZ" dirty="0" smtClean="0"/>
              <a:t>) to číslo, jehož obraz na číselné ose leží </a:t>
            </a:r>
            <a:r>
              <a:rPr lang="cs-CZ" b="1" dirty="0" smtClean="0"/>
              <a:t>napravo </a:t>
            </a:r>
          </a:p>
          <a:p>
            <a:r>
              <a:rPr lang="cs-CZ" dirty="0" smtClean="0"/>
              <a:t>(</a:t>
            </a:r>
            <a:r>
              <a:rPr lang="cs-CZ" b="1" dirty="0" smtClean="0"/>
              <a:t>nalevo</a:t>
            </a:r>
            <a:r>
              <a:rPr lang="cs-CZ" dirty="0" smtClean="0"/>
              <a:t>) od obrazu druhého čísla.</a:t>
            </a:r>
            <a:endParaRPr lang="cs-CZ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4584909" y="2132856"/>
            <a:ext cx="3885543" cy="75689"/>
            <a:chOff x="4250853" y="4365104"/>
            <a:chExt cx="3885543" cy="75689"/>
          </a:xfrm>
        </p:grpSpPr>
        <p:grpSp>
          <p:nvGrpSpPr>
            <p:cNvPr id="5" name="Skupina 4"/>
            <p:cNvGrpSpPr/>
            <p:nvPr/>
          </p:nvGrpSpPr>
          <p:grpSpPr>
            <a:xfrm>
              <a:off x="4250853" y="4365104"/>
              <a:ext cx="530344" cy="72008"/>
              <a:chOff x="4250853" y="4365104"/>
              <a:chExt cx="530344" cy="72008"/>
            </a:xfrm>
          </p:grpSpPr>
          <p:cxnSp>
            <p:nvCxnSpPr>
              <p:cNvPr id="31" name="Přímá spojnice 30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6" name="Skupina 5"/>
            <p:cNvGrpSpPr/>
            <p:nvPr/>
          </p:nvGrpSpPr>
          <p:grpSpPr>
            <a:xfrm>
              <a:off x="4781073" y="4365662"/>
              <a:ext cx="530344" cy="72008"/>
              <a:chOff x="4250853" y="4365104"/>
              <a:chExt cx="530344" cy="72008"/>
            </a:xfrm>
          </p:grpSpPr>
          <p:cxnSp>
            <p:nvCxnSpPr>
              <p:cNvPr id="28" name="Přímá spojnice 27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7" name="Skupina 6"/>
            <p:cNvGrpSpPr/>
            <p:nvPr/>
          </p:nvGrpSpPr>
          <p:grpSpPr>
            <a:xfrm>
              <a:off x="5311045" y="4365104"/>
              <a:ext cx="530344" cy="72008"/>
              <a:chOff x="4250853" y="4365104"/>
              <a:chExt cx="530344" cy="72008"/>
            </a:xfrm>
          </p:grpSpPr>
          <p:cxnSp>
            <p:nvCxnSpPr>
              <p:cNvPr id="25" name="Přímá spojnice 24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nice 25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8" name="Skupina 7"/>
            <p:cNvGrpSpPr/>
            <p:nvPr/>
          </p:nvGrpSpPr>
          <p:grpSpPr>
            <a:xfrm>
              <a:off x="5841637" y="4368043"/>
              <a:ext cx="530344" cy="72008"/>
              <a:chOff x="4250853" y="4365104"/>
              <a:chExt cx="530344" cy="72008"/>
            </a:xfrm>
          </p:grpSpPr>
          <p:cxnSp>
            <p:nvCxnSpPr>
              <p:cNvPr id="22" name="Přímá spojnice 21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9" name="Skupina 8"/>
            <p:cNvGrpSpPr/>
            <p:nvPr/>
          </p:nvGrpSpPr>
          <p:grpSpPr>
            <a:xfrm>
              <a:off x="6371857" y="4367931"/>
              <a:ext cx="530344" cy="72008"/>
              <a:chOff x="4250853" y="4365104"/>
              <a:chExt cx="530344" cy="72008"/>
            </a:xfrm>
          </p:grpSpPr>
          <p:cxnSp>
            <p:nvCxnSpPr>
              <p:cNvPr id="19" name="Přímá spojnice 18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Skupina 9"/>
            <p:cNvGrpSpPr/>
            <p:nvPr/>
          </p:nvGrpSpPr>
          <p:grpSpPr>
            <a:xfrm>
              <a:off x="6902325" y="4368601"/>
              <a:ext cx="530344" cy="72008"/>
              <a:chOff x="4250853" y="4365104"/>
              <a:chExt cx="530344" cy="72008"/>
            </a:xfrm>
          </p:grpSpPr>
          <p:cxnSp>
            <p:nvCxnSpPr>
              <p:cNvPr id="16" name="Přímá spojnice 15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Skupina 10"/>
            <p:cNvGrpSpPr/>
            <p:nvPr/>
          </p:nvGrpSpPr>
          <p:grpSpPr>
            <a:xfrm>
              <a:off x="7432545" y="4368785"/>
              <a:ext cx="530344" cy="72008"/>
              <a:chOff x="4250853" y="4365104"/>
              <a:chExt cx="530344" cy="72008"/>
            </a:xfrm>
          </p:grpSpPr>
          <p:cxnSp>
            <p:nvCxnSpPr>
              <p:cNvPr id="13" name="Přímá spojnice 12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12" name="Přímá spojnice 11"/>
            <p:cNvCxnSpPr/>
            <p:nvPr/>
          </p:nvCxnSpPr>
          <p:spPr>
            <a:xfrm>
              <a:off x="7930377" y="4404789"/>
              <a:ext cx="2060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4" name="TextovéPole 33"/>
          <p:cNvSpPr txBox="1"/>
          <p:nvPr/>
        </p:nvSpPr>
        <p:spPr>
          <a:xfrm>
            <a:off x="4434066" y="216941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964286" y="216941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494258" y="216886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2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024850" y="21688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615758" y="21688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8145978" y="216941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085290" y="216941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5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556479" y="216886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42" name="Skupina 41"/>
          <p:cNvGrpSpPr/>
          <p:nvPr/>
        </p:nvGrpSpPr>
        <p:grpSpPr>
          <a:xfrm flipH="1">
            <a:off x="700880" y="2132002"/>
            <a:ext cx="3885543" cy="75689"/>
            <a:chOff x="4250853" y="4365104"/>
            <a:chExt cx="3885543" cy="75689"/>
          </a:xfrm>
        </p:grpSpPr>
        <p:grpSp>
          <p:nvGrpSpPr>
            <p:cNvPr id="43" name="Skupina 42"/>
            <p:cNvGrpSpPr/>
            <p:nvPr/>
          </p:nvGrpSpPr>
          <p:grpSpPr>
            <a:xfrm>
              <a:off x="4250853" y="4365104"/>
              <a:ext cx="530344" cy="72008"/>
              <a:chOff x="4250853" y="4365104"/>
              <a:chExt cx="530344" cy="72008"/>
            </a:xfrm>
          </p:grpSpPr>
          <p:cxnSp>
            <p:nvCxnSpPr>
              <p:cNvPr id="69" name="Přímá spojnice 68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0" name="Přímá spojnice 69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1" name="Přímá spojnice 70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4" name="Skupina 43"/>
            <p:cNvGrpSpPr/>
            <p:nvPr/>
          </p:nvGrpSpPr>
          <p:grpSpPr>
            <a:xfrm>
              <a:off x="4781073" y="4365662"/>
              <a:ext cx="530344" cy="72008"/>
              <a:chOff x="4250853" y="4365104"/>
              <a:chExt cx="530344" cy="72008"/>
            </a:xfrm>
          </p:grpSpPr>
          <p:cxnSp>
            <p:nvCxnSpPr>
              <p:cNvPr id="66" name="Přímá spojnice 65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nice 66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67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5" name="Skupina 44"/>
            <p:cNvGrpSpPr/>
            <p:nvPr/>
          </p:nvGrpSpPr>
          <p:grpSpPr>
            <a:xfrm>
              <a:off x="5311045" y="4365104"/>
              <a:ext cx="530344" cy="72008"/>
              <a:chOff x="4250853" y="4365104"/>
              <a:chExt cx="530344" cy="72008"/>
            </a:xfrm>
          </p:grpSpPr>
          <p:cxnSp>
            <p:nvCxnSpPr>
              <p:cNvPr id="63" name="Přímá spojnice 62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nice 64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6" name="Skupina 45"/>
            <p:cNvGrpSpPr/>
            <p:nvPr/>
          </p:nvGrpSpPr>
          <p:grpSpPr>
            <a:xfrm>
              <a:off x="5841637" y="4368043"/>
              <a:ext cx="530344" cy="72008"/>
              <a:chOff x="4250853" y="4365104"/>
              <a:chExt cx="530344" cy="72008"/>
            </a:xfrm>
          </p:grpSpPr>
          <p:cxnSp>
            <p:nvCxnSpPr>
              <p:cNvPr id="60" name="Přímá spojnice 59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nice 60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61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7" name="Skupina 46"/>
            <p:cNvGrpSpPr/>
            <p:nvPr/>
          </p:nvGrpSpPr>
          <p:grpSpPr>
            <a:xfrm>
              <a:off x="6371857" y="4367931"/>
              <a:ext cx="530344" cy="72008"/>
              <a:chOff x="4250853" y="4365104"/>
              <a:chExt cx="530344" cy="72008"/>
            </a:xfrm>
          </p:grpSpPr>
          <p:cxnSp>
            <p:nvCxnSpPr>
              <p:cNvPr id="57" name="Přímá spojnice 56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58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Skupina 47"/>
            <p:cNvGrpSpPr/>
            <p:nvPr/>
          </p:nvGrpSpPr>
          <p:grpSpPr>
            <a:xfrm>
              <a:off x="6902325" y="4368601"/>
              <a:ext cx="530344" cy="72008"/>
              <a:chOff x="4250853" y="4365104"/>
              <a:chExt cx="530344" cy="72008"/>
            </a:xfrm>
          </p:grpSpPr>
          <p:cxnSp>
            <p:nvCxnSpPr>
              <p:cNvPr id="54" name="Přímá spojnice 53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9" name="Skupina 48"/>
            <p:cNvGrpSpPr/>
            <p:nvPr/>
          </p:nvGrpSpPr>
          <p:grpSpPr>
            <a:xfrm>
              <a:off x="7432545" y="4368785"/>
              <a:ext cx="530344" cy="72008"/>
              <a:chOff x="4250853" y="4365104"/>
              <a:chExt cx="530344" cy="72008"/>
            </a:xfrm>
          </p:grpSpPr>
          <p:cxnSp>
            <p:nvCxnSpPr>
              <p:cNvPr id="51" name="Přímá spojnice 50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50" name="Přímá spojnice 49"/>
            <p:cNvCxnSpPr/>
            <p:nvPr/>
          </p:nvCxnSpPr>
          <p:spPr>
            <a:xfrm>
              <a:off x="7930377" y="4404789"/>
              <a:ext cx="2060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72" name="TextovéPole 71"/>
          <p:cNvSpPr txBox="1"/>
          <p:nvPr/>
        </p:nvSpPr>
        <p:spPr>
          <a:xfrm>
            <a:off x="3903951" y="2168006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-1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3373979" y="216941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2845168" y="216941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314576" y="2168006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-4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1784356" y="216941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-5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1252479" y="2169418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-6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723668" y="216941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-7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2924977" y="2766405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- 4 </a:t>
            </a:r>
            <a:r>
              <a:rPr lang="cs-CZ" dirty="0" smtClean="0">
                <a:sym typeface="Symbol"/>
              </a:rPr>
              <a:t> - 1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6024850" y="2766405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</a:t>
            </a:r>
            <a:r>
              <a:rPr lang="cs-CZ" dirty="0" smtClean="0">
                <a:sym typeface="Symbol"/>
              </a:rPr>
              <a:t>  5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4434066" y="2735047"/>
            <a:ext cx="827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- 6 </a:t>
            </a:r>
            <a:r>
              <a:rPr lang="cs-CZ" dirty="0" smtClean="0">
                <a:sym typeface="Symbol"/>
              </a:rPr>
              <a:t>  4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803889" y="3573016"/>
            <a:ext cx="600196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Př.:  Doplňte místo hvězdičky správně jeden ze znaků </a:t>
            </a:r>
            <a:r>
              <a:rPr lang="cs-CZ" dirty="0" smtClean="0">
                <a:sym typeface="Symbol"/>
              </a:rPr>
              <a:t> , :</a:t>
            </a:r>
          </a:p>
          <a:p>
            <a:r>
              <a:rPr lang="cs-CZ" dirty="0">
                <a:sym typeface="Symbol"/>
              </a:rPr>
              <a:t>	</a:t>
            </a:r>
            <a:r>
              <a:rPr lang="cs-CZ" dirty="0" smtClean="0">
                <a:sym typeface="Symbol"/>
              </a:rPr>
              <a:t> 15   *   - 8	- 14   *   - 26	- 31   *   13</a:t>
            </a:r>
          </a:p>
          <a:p>
            <a:r>
              <a:rPr lang="cs-CZ" dirty="0">
                <a:sym typeface="Symbol"/>
              </a:rPr>
              <a:t>	</a:t>
            </a:r>
            <a:r>
              <a:rPr lang="cs-CZ" dirty="0" smtClean="0">
                <a:sym typeface="Symbol"/>
              </a:rPr>
              <a:t>-19   *   - 18 	  29   *   -35	- 46   *   32</a:t>
            </a:r>
          </a:p>
          <a:p>
            <a:r>
              <a:rPr lang="cs-CZ" dirty="0">
                <a:sym typeface="Symbol"/>
              </a:rPr>
              <a:t>	</a:t>
            </a:r>
            <a:r>
              <a:rPr lang="cs-CZ" dirty="0" smtClean="0">
                <a:sym typeface="Symbol"/>
              </a:rPr>
              <a:t> 47   *   51	  47   *   - 51	- 47   *   - 51 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880466" y="5022465"/>
            <a:ext cx="634500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Př.:  Uspořádejte čísla podle velikosti od největšího k nejmenšímu:</a:t>
            </a:r>
          </a:p>
          <a:p>
            <a:r>
              <a:rPr lang="cs-CZ" dirty="0"/>
              <a:t> </a:t>
            </a:r>
            <a:r>
              <a:rPr lang="cs-CZ" dirty="0" smtClean="0"/>
              <a:t>      (</a:t>
            </a:r>
            <a:r>
              <a:rPr lang="cs-CZ" b="1" dirty="0" smtClean="0"/>
              <a:t>Vzor:</a:t>
            </a:r>
            <a:r>
              <a:rPr lang="cs-CZ" dirty="0" smtClean="0"/>
              <a:t>  čísla – 5, 8, -12 uspořádáme takto   8  </a:t>
            </a:r>
            <a:r>
              <a:rPr lang="cs-CZ" dirty="0" smtClean="0">
                <a:sym typeface="Symbol"/>
              </a:rPr>
              <a:t>  - 5    - 12).</a:t>
            </a:r>
          </a:p>
          <a:p>
            <a:r>
              <a:rPr lang="cs-CZ" dirty="0" smtClean="0">
                <a:sym typeface="Symbol"/>
              </a:rPr>
              <a:t>a) - 19, - 6, 4			b) -23, - 51, - 33</a:t>
            </a:r>
          </a:p>
          <a:p>
            <a:r>
              <a:rPr lang="cs-CZ" dirty="0" smtClean="0">
                <a:sym typeface="Symbol"/>
              </a:rPr>
              <a:t>c) - 46, 15, -17			d) -13, 2, 0, -9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6413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" grpId="0" animBg="1"/>
      <p:bldP spid="82" grpId="0" animBg="1"/>
      <p:bldP spid="80" grpId="0" animBg="1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1" grpId="0"/>
      <p:bldP spid="83" grpId="0"/>
      <p:bldP spid="85" grpId="0"/>
      <p:bldP spid="8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Obdélník 83"/>
          <p:cNvSpPr/>
          <p:nvPr/>
        </p:nvSpPr>
        <p:spPr>
          <a:xfrm>
            <a:off x="4272294" y="2735047"/>
            <a:ext cx="1155573" cy="432048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5808534" y="2735047"/>
            <a:ext cx="1136669" cy="432048"/>
          </a:xfrm>
          <a:prstGeom prst="rect">
            <a:avLst/>
          </a:prstGeom>
          <a:solidFill>
            <a:schemeClr val="bg1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2809069" y="2735047"/>
            <a:ext cx="1129817" cy="432048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692696"/>
            <a:ext cx="2485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7030A0"/>
                </a:solidFill>
              </a:rPr>
              <a:t>Porovnávání celých čísel</a:t>
            </a:r>
            <a:endParaRPr lang="cs-CZ" b="1" u="sng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268760"/>
            <a:ext cx="80291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 dvou celých čísel je </a:t>
            </a:r>
            <a:r>
              <a:rPr lang="cs-CZ" b="1" dirty="0" smtClean="0"/>
              <a:t>větší </a:t>
            </a:r>
            <a:r>
              <a:rPr lang="cs-CZ" dirty="0" smtClean="0"/>
              <a:t>(</a:t>
            </a:r>
            <a:r>
              <a:rPr lang="cs-CZ" b="1" dirty="0" smtClean="0"/>
              <a:t>menší</a:t>
            </a:r>
            <a:r>
              <a:rPr lang="cs-CZ" dirty="0" smtClean="0"/>
              <a:t>) to číslo, jehož obraz na číselné ose leží </a:t>
            </a:r>
            <a:r>
              <a:rPr lang="cs-CZ" b="1" dirty="0" smtClean="0"/>
              <a:t>napravo </a:t>
            </a:r>
          </a:p>
          <a:p>
            <a:r>
              <a:rPr lang="cs-CZ" dirty="0" smtClean="0"/>
              <a:t>(</a:t>
            </a:r>
            <a:r>
              <a:rPr lang="cs-CZ" b="1" dirty="0" smtClean="0"/>
              <a:t>nalevo</a:t>
            </a:r>
            <a:r>
              <a:rPr lang="cs-CZ" dirty="0" smtClean="0"/>
              <a:t>) od obrazu druhého čísla.</a:t>
            </a:r>
            <a:endParaRPr lang="cs-CZ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4584909" y="2132856"/>
            <a:ext cx="3885543" cy="75689"/>
            <a:chOff x="4250853" y="4365104"/>
            <a:chExt cx="3885543" cy="75689"/>
          </a:xfrm>
        </p:grpSpPr>
        <p:grpSp>
          <p:nvGrpSpPr>
            <p:cNvPr id="5" name="Skupina 4"/>
            <p:cNvGrpSpPr/>
            <p:nvPr/>
          </p:nvGrpSpPr>
          <p:grpSpPr>
            <a:xfrm>
              <a:off x="4250853" y="4365104"/>
              <a:ext cx="530344" cy="72008"/>
              <a:chOff x="4250853" y="4365104"/>
              <a:chExt cx="530344" cy="72008"/>
            </a:xfrm>
          </p:grpSpPr>
          <p:cxnSp>
            <p:nvCxnSpPr>
              <p:cNvPr id="31" name="Přímá spojnice 30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6" name="Skupina 5"/>
            <p:cNvGrpSpPr/>
            <p:nvPr/>
          </p:nvGrpSpPr>
          <p:grpSpPr>
            <a:xfrm>
              <a:off x="4781073" y="4365662"/>
              <a:ext cx="530344" cy="72008"/>
              <a:chOff x="4250853" y="4365104"/>
              <a:chExt cx="530344" cy="72008"/>
            </a:xfrm>
          </p:grpSpPr>
          <p:cxnSp>
            <p:nvCxnSpPr>
              <p:cNvPr id="28" name="Přímá spojnice 27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7" name="Skupina 6"/>
            <p:cNvGrpSpPr/>
            <p:nvPr/>
          </p:nvGrpSpPr>
          <p:grpSpPr>
            <a:xfrm>
              <a:off x="5311045" y="4365104"/>
              <a:ext cx="530344" cy="72008"/>
              <a:chOff x="4250853" y="4365104"/>
              <a:chExt cx="530344" cy="72008"/>
            </a:xfrm>
          </p:grpSpPr>
          <p:cxnSp>
            <p:nvCxnSpPr>
              <p:cNvPr id="25" name="Přímá spojnice 24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nice 25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8" name="Skupina 7"/>
            <p:cNvGrpSpPr/>
            <p:nvPr/>
          </p:nvGrpSpPr>
          <p:grpSpPr>
            <a:xfrm>
              <a:off x="5841637" y="4368043"/>
              <a:ext cx="530344" cy="72008"/>
              <a:chOff x="4250853" y="4365104"/>
              <a:chExt cx="530344" cy="72008"/>
            </a:xfrm>
          </p:grpSpPr>
          <p:cxnSp>
            <p:nvCxnSpPr>
              <p:cNvPr id="22" name="Přímá spojnice 21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9" name="Skupina 8"/>
            <p:cNvGrpSpPr/>
            <p:nvPr/>
          </p:nvGrpSpPr>
          <p:grpSpPr>
            <a:xfrm>
              <a:off x="6371857" y="4367931"/>
              <a:ext cx="530344" cy="72008"/>
              <a:chOff x="4250853" y="4365104"/>
              <a:chExt cx="530344" cy="72008"/>
            </a:xfrm>
          </p:grpSpPr>
          <p:cxnSp>
            <p:nvCxnSpPr>
              <p:cNvPr id="19" name="Přímá spojnice 18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Skupina 9"/>
            <p:cNvGrpSpPr/>
            <p:nvPr/>
          </p:nvGrpSpPr>
          <p:grpSpPr>
            <a:xfrm>
              <a:off x="6902325" y="4368601"/>
              <a:ext cx="530344" cy="72008"/>
              <a:chOff x="4250853" y="4365104"/>
              <a:chExt cx="530344" cy="72008"/>
            </a:xfrm>
          </p:grpSpPr>
          <p:cxnSp>
            <p:nvCxnSpPr>
              <p:cNvPr id="16" name="Přímá spojnice 15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Skupina 10"/>
            <p:cNvGrpSpPr/>
            <p:nvPr/>
          </p:nvGrpSpPr>
          <p:grpSpPr>
            <a:xfrm>
              <a:off x="7432545" y="4368785"/>
              <a:ext cx="530344" cy="72008"/>
              <a:chOff x="4250853" y="4365104"/>
              <a:chExt cx="530344" cy="72008"/>
            </a:xfrm>
          </p:grpSpPr>
          <p:cxnSp>
            <p:nvCxnSpPr>
              <p:cNvPr id="13" name="Přímá spojnice 12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12" name="Přímá spojnice 11"/>
            <p:cNvCxnSpPr/>
            <p:nvPr/>
          </p:nvCxnSpPr>
          <p:spPr>
            <a:xfrm>
              <a:off x="7930377" y="4404789"/>
              <a:ext cx="2060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4" name="TextovéPole 33"/>
          <p:cNvSpPr txBox="1"/>
          <p:nvPr/>
        </p:nvSpPr>
        <p:spPr>
          <a:xfrm>
            <a:off x="4434066" y="216941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964286" y="216941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494258" y="216886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2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024850" y="21688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615758" y="21688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8145978" y="216941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085290" y="216941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5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556479" y="216886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42" name="Skupina 41"/>
          <p:cNvGrpSpPr/>
          <p:nvPr/>
        </p:nvGrpSpPr>
        <p:grpSpPr>
          <a:xfrm flipH="1">
            <a:off x="700880" y="2132002"/>
            <a:ext cx="3885543" cy="75689"/>
            <a:chOff x="4250853" y="4365104"/>
            <a:chExt cx="3885543" cy="75689"/>
          </a:xfrm>
        </p:grpSpPr>
        <p:grpSp>
          <p:nvGrpSpPr>
            <p:cNvPr id="43" name="Skupina 42"/>
            <p:cNvGrpSpPr/>
            <p:nvPr/>
          </p:nvGrpSpPr>
          <p:grpSpPr>
            <a:xfrm>
              <a:off x="4250853" y="4365104"/>
              <a:ext cx="530344" cy="72008"/>
              <a:chOff x="4250853" y="4365104"/>
              <a:chExt cx="530344" cy="72008"/>
            </a:xfrm>
          </p:grpSpPr>
          <p:cxnSp>
            <p:nvCxnSpPr>
              <p:cNvPr id="69" name="Přímá spojnice 68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0" name="Přímá spojnice 69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1" name="Přímá spojnice 70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4" name="Skupina 43"/>
            <p:cNvGrpSpPr/>
            <p:nvPr/>
          </p:nvGrpSpPr>
          <p:grpSpPr>
            <a:xfrm>
              <a:off x="4781073" y="4365662"/>
              <a:ext cx="530344" cy="72008"/>
              <a:chOff x="4250853" y="4365104"/>
              <a:chExt cx="530344" cy="72008"/>
            </a:xfrm>
          </p:grpSpPr>
          <p:cxnSp>
            <p:nvCxnSpPr>
              <p:cNvPr id="66" name="Přímá spojnice 65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nice 66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67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5" name="Skupina 44"/>
            <p:cNvGrpSpPr/>
            <p:nvPr/>
          </p:nvGrpSpPr>
          <p:grpSpPr>
            <a:xfrm>
              <a:off x="5311045" y="4365104"/>
              <a:ext cx="530344" cy="72008"/>
              <a:chOff x="4250853" y="4365104"/>
              <a:chExt cx="530344" cy="72008"/>
            </a:xfrm>
          </p:grpSpPr>
          <p:cxnSp>
            <p:nvCxnSpPr>
              <p:cNvPr id="63" name="Přímá spojnice 62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nice 64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6" name="Skupina 45"/>
            <p:cNvGrpSpPr/>
            <p:nvPr/>
          </p:nvGrpSpPr>
          <p:grpSpPr>
            <a:xfrm>
              <a:off x="5841637" y="4368043"/>
              <a:ext cx="530344" cy="72008"/>
              <a:chOff x="4250853" y="4365104"/>
              <a:chExt cx="530344" cy="72008"/>
            </a:xfrm>
          </p:grpSpPr>
          <p:cxnSp>
            <p:nvCxnSpPr>
              <p:cNvPr id="60" name="Přímá spojnice 59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nice 60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61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7" name="Skupina 46"/>
            <p:cNvGrpSpPr/>
            <p:nvPr/>
          </p:nvGrpSpPr>
          <p:grpSpPr>
            <a:xfrm>
              <a:off x="6371857" y="4367931"/>
              <a:ext cx="530344" cy="72008"/>
              <a:chOff x="4250853" y="4365104"/>
              <a:chExt cx="530344" cy="72008"/>
            </a:xfrm>
          </p:grpSpPr>
          <p:cxnSp>
            <p:nvCxnSpPr>
              <p:cNvPr id="57" name="Přímá spojnice 56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58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Skupina 47"/>
            <p:cNvGrpSpPr/>
            <p:nvPr/>
          </p:nvGrpSpPr>
          <p:grpSpPr>
            <a:xfrm>
              <a:off x="6902325" y="4368601"/>
              <a:ext cx="530344" cy="72008"/>
              <a:chOff x="4250853" y="4365104"/>
              <a:chExt cx="530344" cy="72008"/>
            </a:xfrm>
          </p:grpSpPr>
          <p:cxnSp>
            <p:nvCxnSpPr>
              <p:cNvPr id="54" name="Přímá spojnice 53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9" name="Skupina 48"/>
            <p:cNvGrpSpPr/>
            <p:nvPr/>
          </p:nvGrpSpPr>
          <p:grpSpPr>
            <a:xfrm>
              <a:off x="7432545" y="4368785"/>
              <a:ext cx="530344" cy="72008"/>
              <a:chOff x="4250853" y="4365104"/>
              <a:chExt cx="530344" cy="72008"/>
            </a:xfrm>
          </p:grpSpPr>
          <p:cxnSp>
            <p:nvCxnSpPr>
              <p:cNvPr id="51" name="Přímá spojnice 50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50" name="Přímá spojnice 49"/>
            <p:cNvCxnSpPr/>
            <p:nvPr/>
          </p:nvCxnSpPr>
          <p:spPr>
            <a:xfrm>
              <a:off x="7930377" y="4404789"/>
              <a:ext cx="2060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72" name="TextovéPole 71"/>
          <p:cNvSpPr txBox="1"/>
          <p:nvPr/>
        </p:nvSpPr>
        <p:spPr>
          <a:xfrm>
            <a:off x="3903951" y="2168006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-1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3373979" y="216941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2845168" y="216941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314576" y="2168006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-4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1784356" y="216941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-5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1252479" y="2169418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-6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723668" y="216941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-7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2924977" y="2766405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- 4 </a:t>
            </a:r>
            <a:r>
              <a:rPr lang="cs-CZ" dirty="0" smtClean="0">
                <a:sym typeface="Symbol"/>
              </a:rPr>
              <a:t> - 1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6024850" y="2766405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</a:t>
            </a:r>
            <a:r>
              <a:rPr lang="cs-CZ" dirty="0" smtClean="0">
                <a:sym typeface="Symbol"/>
              </a:rPr>
              <a:t>  5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4434066" y="2735047"/>
            <a:ext cx="827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- 6 </a:t>
            </a:r>
            <a:r>
              <a:rPr lang="cs-CZ" dirty="0" smtClean="0">
                <a:sym typeface="Symbol"/>
              </a:rPr>
              <a:t>  4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803889" y="3573016"/>
            <a:ext cx="600196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Př.:  Doplňte místo hvězdičky správně jeden ze znaků </a:t>
            </a:r>
            <a:r>
              <a:rPr lang="cs-CZ" dirty="0" smtClean="0">
                <a:sym typeface="Symbol"/>
              </a:rPr>
              <a:t> , :</a:t>
            </a:r>
          </a:p>
          <a:p>
            <a:r>
              <a:rPr lang="cs-CZ" dirty="0">
                <a:sym typeface="Symbol"/>
              </a:rPr>
              <a:t>	</a:t>
            </a:r>
            <a:r>
              <a:rPr lang="cs-CZ" dirty="0" smtClean="0">
                <a:sym typeface="Symbol"/>
              </a:rPr>
              <a:t> 15      - 8	- 14      - 26	- 31      13</a:t>
            </a:r>
          </a:p>
          <a:p>
            <a:r>
              <a:rPr lang="cs-CZ" dirty="0">
                <a:sym typeface="Symbol"/>
              </a:rPr>
              <a:t>	</a:t>
            </a:r>
            <a:r>
              <a:rPr lang="cs-CZ" dirty="0" smtClean="0">
                <a:sym typeface="Symbol"/>
              </a:rPr>
              <a:t>-19     - 18 	  29       -35	- 46      32</a:t>
            </a:r>
          </a:p>
          <a:p>
            <a:r>
              <a:rPr lang="cs-CZ" dirty="0">
                <a:sym typeface="Symbol"/>
              </a:rPr>
              <a:t>	</a:t>
            </a:r>
            <a:r>
              <a:rPr lang="cs-CZ" dirty="0" smtClean="0">
                <a:sym typeface="Symbol"/>
              </a:rPr>
              <a:t> 47      51	  47       - 51	- 47      - 51 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880466" y="5022465"/>
            <a:ext cx="634500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Př.:  Uspořádejte čísla podle velikosti od největšího k nejmenšímu:</a:t>
            </a:r>
          </a:p>
          <a:p>
            <a:r>
              <a:rPr lang="cs-CZ" dirty="0"/>
              <a:t> </a:t>
            </a:r>
            <a:r>
              <a:rPr lang="cs-CZ" dirty="0" smtClean="0"/>
              <a:t>      (</a:t>
            </a:r>
            <a:r>
              <a:rPr lang="cs-CZ" b="1" dirty="0" smtClean="0"/>
              <a:t>Vzor:</a:t>
            </a:r>
            <a:r>
              <a:rPr lang="cs-CZ" dirty="0" smtClean="0"/>
              <a:t>  čísla – 5, 8, -12 uspořádáme takto   8  </a:t>
            </a:r>
            <a:r>
              <a:rPr lang="cs-CZ" dirty="0" smtClean="0">
                <a:sym typeface="Symbol"/>
              </a:rPr>
              <a:t>  - 5    - 12).</a:t>
            </a:r>
          </a:p>
          <a:p>
            <a:r>
              <a:rPr lang="cs-CZ" dirty="0" smtClean="0">
                <a:sym typeface="Symbol"/>
              </a:rPr>
              <a:t>a) 4 </a:t>
            </a:r>
            <a:r>
              <a:rPr lang="cs-CZ" dirty="0">
                <a:sym typeface="Symbol"/>
              </a:rPr>
              <a:t> </a:t>
            </a:r>
            <a:r>
              <a:rPr lang="cs-CZ" dirty="0" smtClean="0">
                <a:sym typeface="Symbol"/>
              </a:rPr>
              <a:t>- 6 </a:t>
            </a:r>
            <a:r>
              <a:rPr lang="cs-CZ" dirty="0">
                <a:sym typeface="Symbol"/>
              </a:rPr>
              <a:t> </a:t>
            </a:r>
            <a:r>
              <a:rPr lang="cs-CZ" dirty="0" smtClean="0">
                <a:sym typeface="Symbol"/>
              </a:rPr>
              <a:t> - 19			b) - 23</a:t>
            </a:r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 - 33</a:t>
            </a:r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 -51</a:t>
            </a:r>
          </a:p>
          <a:p>
            <a:r>
              <a:rPr lang="cs-CZ" dirty="0" smtClean="0">
                <a:sym typeface="Symbol"/>
              </a:rPr>
              <a:t>c) 15 </a:t>
            </a:r>
            <a:r>
              <a:rPr lang="cs-CZ" dirty="0">
                <a:sym typeface="Symbol"/>
              </a:rPr>
              <a:t> </a:t>
            </a:r>
            <a:r>
              <a:rPr lang="cs-CZ" dirty="0" smtClean="0">
                <a:sym typeface="Symbol"/>
              </a:rPr>
              <a:t>- 17 </a:t>
            </a:r>
            <a:r>
              <a:rPr lang="cs-CZ" dirty="0">
                <a:sym typeface="Symbol"/>
              </a:rPr>
              <a:t> </a:t>
            </a:r>
            <a:r>
              <a:rPr lang="cs-CZ" dirty="0" smtClean="0">
                <a:sym typeface="Symbol"/>
              </a:rPr>
              <a:t> - 46			d) 2  0</a:t>
            </a:r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 - 9</a:t>
            </a:r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 - 13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4686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7351" y="301298"/>
            <a:ext cx="311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7030A0"/>
                </a:solidFill>
              </a:rPr>
              <a:t>Absolutní hodnota celého čísla</a:t>
            </a:r>
            <a:endParaRPr lang="cs-CZ" b="1" u="sng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100" y="805354"/>
            <a:ext cx="80611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Obrazy celých čísel jsou na číselné ose zobrazeny ve stejných vzdálenostech od sebe.</a:t>
            </a:r>
          </a:p>
          <a:p>
            <a:endParaRPr lang="cs-CZ" dirty="0" smtClean="0"/>
          </a:p>
          <a:p>
            <a:r>
              <a:rPr lang="cs-CZ" dirty="0" smtClean="0"/>
              <a:t>Proto můžeme určit, v jaké vzdálenosti od nuly je na číselné ose obraz </a:t>
            </a:r>
            <a:r>
              <a:rPr lang="cs-CZ" b="1" dirty="0" smtClean="0"/>
              <a:t>každého </a:t>
            </a:r>
          </a:p>
          <a:p>
            <a:r>
              <a:rPr lang="cs-CZ" dirty="0" smtClean="0"/>
              <a:t>celého čísla.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5100" y="224551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Např.: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4520700" y="3470504"/>
            <a:ext cx="3885543" cy="75689"/>
            <a:chOff x="4250853" y="4365104"/>
            <a:chExt cx="3885543" cy="75689"/>
          </a:xfrm>
        </p:grpSpPr>
        <p:grpSp>
          <p:nvGrpSpPr>
            <p:cNvPr id="7" name="Skupina 6"/>
            <p:cNvGrpSpPr/>
            <p:nvPr/>
          </p:nvGrpSpPr>
          <p:grpSpPr>
            <a:xfrm>
              <a:off x="4250853" y="4365104"/>
              <a:ext cx="530344" cy="72008"/>
              <a:chOff x="4250853" y="4365104"/>
              <a:chExt cx="530344" cy="72008"/>
            </a:xfrm>
          </p:grpSpPr>
          <p:cxnSp>
            <p:nvCxnSpPr>
              <p:cNvPr id="33" name="Přímá spojnice 32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8" name="Skupina 7"/>
            <p:cNvGrpSpPr/>
            <p:nvPr/>
          </p:nvGrpSpPr>
          <p:grpSpPr>
            <a:xfrm>
              <a:off x="4781073" y="4365662"/>
              <a:ext cx="530344" cy="72008"/>
              <a:chOff x="4250853" y="4365104"/>
              <a:chExt cx="530344" cy="72008"/>
            </a:xfrm>
          </p:grpSpPr>
          <p:cxnSp>
            <p:nvCxnSpPr>
              <p:cNvPr id="30" name="Přímá spojnice 29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30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9" name="Skupina 8"/>
            <p:cNvGrpSpPr/>
            <p:nvPr/>
          </p:nvGrpSpPr>
          <p:grpSpPr>
            <a:xfrm>
              <a:off x="5311045" y="4365104"/>
              <a:ext cx="530344" cy="72008"/>
              <a:chOff x="4250853" y="4365104"/>
              <a:chExt cx="530344" cy="72008"/>
            </a:xfrm>
          </p:grpSpPr>
          <p:cxnSp>
            <p:nvCxnSpPr>
              <p:cNvPr id="27" name="Přímá spojnice 26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Skupina 9"/>
            <p:cNvGrpSpPr/>
            <p:nvPr/>
          </p:nvGrpSpPr>
          <p:grpSpPr>
            <a:xfrm>
              <a:off x="5841637" y="4368043"/>
              <a:ext cx="530344" cy="72008"/>
              <a:chOff x="4250853" y="4365104"/>
              <a:chExt cx="530344" cy="72008"/>
            </a:xfrm>
          </p:grpSpPr>
          <p:cxnSp>
            <p:nvCxnSpPr>
              <p:cNvPr id="24" name="Přímá spojnice 23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nice 25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1" name="Skupina 10"/>
            <p:cNvGrpSpPr/>
            <p:nvPr/>
          </p:nvGrpSpPr>
          <p:grpSpPr>
            <a:xfrm>
              <a:off x="6371857" y="4367931"/>
              <a:ext cx="530344" cy="72008"/>
              <a:chOff x="4250853" y="4365104"/>
              <a:chExt cx="530344" cy="72008"/>
            </a:xfrm>
          </p:grpSpPr>
          <p:cxnSp>
            <p:nvCxnSpPr>
              <p:cNvPr id="21" name="Přímá spojnice 20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Skupina 11"/>
            <p:cNvGrpSpPr/>
            <p:nvPr/>
          </p:nvGrpSpPr>
          <p:grpSpPr>
            <a:xfrm>
              <a:off x="6902325" y="4368601"/>
              <a:ext cx="530344" cy="72008"/>
              <a:chOff x="4250853" y="4365104"/>
              <a:chExt cx="530344" cy="72008"/>
            </a:xfrm>
          </p:grpSpPr>
          <p:cxnSp>
            <p:nvCxnSpPr>
              <p:cNvPr id="18" name="Přímá spojnice 17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Skupina 12"/>
            <p:cNvGrpSpPr/>
            <p:nvPr/>
          </p:nvGrpSpPr>
          <p:grpSpPr>
            <a:xfrm>
              <a:off x="7432545" y="4368785"/>
              <a:ext cx="530344" cy="72008"/>
              <a:chOff x="4250853" y="4365104"/>
              <a:chExt cx="530344" cy="72008"/>
            </a:xfrm>
          </p:grpSpPr>
          <p:cxnSp>
            <p:nvCxnSpPr>
              <p:cNvPr id="15" name="Přímá spojnice 14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14" name="Přímá spojnice 13"/>
            <p:cNvCxnSpPr/>
            <p:nvPr/>
          </p:nvCxnSpPr>
          <p:spPr>
            <a:xfrm>
              <a:off x="7930377" y="4404789"/>
              <a:ext cx="2060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6" name="TextovéPole 35"/>
          <p:cNvSpPr txBox="1"/>
          <p:nvPr/>
        </p:nvSpPr>
        <p:spPr>
          <a:xfrm>
            <a:off x="4369857" y="350706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</a:t>
            </a:r>
            <a:endParaRPr lang="cs-CZ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900077" y="350706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430049" y="350650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2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960641" y="35065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551549" y="350650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6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081769" y="350706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021081" y="350706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492270" y="35065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grpSp>
        <p:nvGrpSpPr>
          <p:cNvPr id="44" name="Skupina 43"/>
          <p:cNvGrpSpPr/>
          <p:nvPr/>
        </p:nvGrpSpPr>
        <p:grpSpPr>
          <a:xfrm flipH="1">
            <a:off x="636671" y="3469650"/>
            <a:ext cx="3885543" cy="75689"/>
            <a:chOff x="4250853" y="4365104"/>
            <a:chExt cx="3885543" cy="75689"/>
          </a:xfrm>
        </p:grpSpPr>
        <p:grpSp>
          <p:nvGrpSpPr>
            <p:cNvPr id="45" name="Skupina 44"/>
            <p:cNvGrpSpPr/>
            <p:nvPr/>
          </p:nvGrpSpPr>
          <p:grpSpPr>
            <a:xfrm>
              <a:off x="4250853" y="4365104"/>
              <a:ext cx="530344" cy="72008"/>
              <a:chOff x="4250853" y="4365104"/>
              <a:chExt cx="530344" cy="72008"/>
            </a:xfrm>
          </p:grpSpPr>
          <p:cxnSp>
            <p:nvCxnSpPr>
              <p:cNvPr id="71" name="Přímá spojnice 70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nice 71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3" name="Přímá spojnice 72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6" name="Skupina 45"/>
            <p:cNvGrpSpPr/>
            <p:nvPr/>
          </p:nvGrpSpPr>
          <p:grpSpPr>
            <a:xfrm>
              <a:off x="4781073" y="4365662"/>
              <a:ext cx="530344" cy="72008"/>
              <a:chOff x="4250853" y="4365104"/>
              <a:chExt cx="530344" cy="72008"/>
            </a:xfrm>
          </p:grpSpPr>
          <p:cxnSp>
            <p:nvCxnSpPr>
              <p:cNvPr id="68" name="Přímá spojnice 67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nice 68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0" name="Přímá spojnice 69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7" name="Skupina 46"/>
            <p:cNvGrpSpPr/>
            <p:nvPr/>
          </p:nvGrpSpPr>
          <p:grpSpPr>
            <a:xfrm>
              <a:off x="5311045" y="4365104"/>
              <a:ext cx="530344" cy="72008"/>
              <a:chOff x="4250853" y="4365104"/>
              <a:chExt cx="530344" cy="72008"/>
            </a:xfrm>
          </p:grpSpPr>
          <p:cxnSp>
            <p:nvCxnSpPr>
              <p:cNvPr id="65" name="Přímá spojnice 64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nice 66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Skupina 47"/>
            <p:cNvGrpSpPr/>
            <p:nvPr/>
          </p:nvGrpSpPr>
          <p:grpSpPr>
            <a:xfrm>
              <a:off x="5841637" y="4368043"/>
              <a:ext cx="530344" cy="72008"/>
              <a:chOff x="4250853" y="4365104"/>
              <a:chExt cx="530344" cy="72008"/>
            </a:xfrm>
          </p:grpSpPr>
          <p:cxnSp>
            <p:nvCxnSpPr>
              <p:cNvPr id="62" name="Přímá spojnice 61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9" name="Skupina 48"/>
            <p:cNvGrpSpPr/>
            <p:nvPr/>
          </p:nvGrpSpPr>
          <p:grpSpPr>
            <a:xfrm>
              <a:off x="6371857" y="4367931"/>
              <a:ext cx="530344" cy="72008"/>
              <a:chOff x="4250853" y="4365104"/>
              <a:chExt cx="530344" cy="72008"/>
            </a:xfrm>
          </p:grpSpPr>
          <p:cxnSp>
            <p:nvCxnSpPr>
              <p:cNvPr id="59" name="Přímá spojnice 58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nice 59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nice 60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50" name="Skupina 49"/>
            <p:cNvGrpSpPr/>
            <p:nvPr/>
          </p:nvGrpSpPr>
          <p:grpSpPr>
            <a:xfrm>
              <a:off x="6902325" y="4368601"/>
              <a:ext cx="530344" cy="72008"/>
              <a:chOff x="4250853" y="4365104"/>
              <a:chExt cx="530344" cy="72008"/>
            </a:xfrm>
          </p:grpSpPr>
          <p:cxnSp>
            <p:nvCxnSpPr>
              <p:cNvPr id="56" name="Přímá spojnice 55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Skupina 50"/>
            <p:cNvGrpSpPr/>
            <p:nvPr/>
          </p:nvGrpSpPr>
          <p:grpSpPr>
            <a:xfrm>
              <a:off x="7432545" y="4368785"/>
              <a:ext cx="530344" cy="72008"/>
              <a:chOff x="4250853" y="4365104"/>
              <a:chExt cx="530344" cy="72008"/>
            </a:xfrm>
          </p:grpSpPr>
          <p:cxnSp>
            <p:nvCxnSpPr>
              <p:cNvPr id="53" name="Přímá spojnice 52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nice 53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52" name="Přímá spojnice 51"/>
            <p:cNvCxnSpPr/>
            <p:nvPr/>
          </p:nvCxnSpPr>
          <p:spPr>
            <a:xfrm>
              <a:off x="7930377" y="4404789"/>
              <a:ext cx="2060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74" name="TextovéPole 73"/>
          <p:cNvSpPr txBox="1"/>
          <p:nvPr/>
        </p:nvSpPr>
        <p:spPr>
          <a:xfrm>
            <a:off x="3839742" y="350565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3309770" y="350706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780959" y="3507066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-3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250367" y="350565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-4</a:t>
            </a:r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1720147" y="3507066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-5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1188270" y="350706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-6</a:t>
            </a:r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659459" y="350706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-7</a:t>
            </a:r>
            <a:endParaRPr lang="cs-CZ" dirty="0"/>
          </a:p>
        </p:txBody>
      </p:sp>
      <p:sp>
        <p:nvSpPr>
          <p:cNvPr id="82" name="Levá složená závorka 81"/>
          <p:cNvSpPr/>
          <p:nvPr/>
        </p:nvSpPr>
        <p:spPr>
          <a:xfrm rot="16200000">
            <a:off x="4888287" y="3602100"/>
            <a:ext cx="345768" cy="1077914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Levá složená závorka 82"/>
          <p:cNvSpPr/>
          <p:nvPr/>
        </p:nvSpPr>
        <p:spPr>
          <a:xfrm rot="16200000">
            <a:off x="3038962" y="2867282"/>
            <a:ext cx="345768" cy="2548665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Levá složená závorka 83"/>
          <p:cNvSpPr/>
          <p:nvPr/>
        </p:nvSpPr>
        <p:spPr>
          <a:xfrm rot="5400000" flipV="1">
            <a:off x="3531094" y="2501721"/>
            <a:ext cx="345768" cy="1590089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Levá složená závorka 84"/>
          <p:cNvSpPr/>
          <p:nvPr/>
        </p:nvSpPr>
        <p:spPr>
          <a:xfrm rot="5400000" flipV="1">
            <a:off x="5958655" y="1711212"/>
            <a:ext cx="345768" cy="3180178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TextovéPole 85"/>
          <p:cNvSpPr txBox="1"/>
          <p:nvPr/>
        </p:nvSpPr>
        <p:spPr>
          <a:xfrm>
            <a:off x="2875467" y="2153181"/>
            <a:ext cx="13933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Vzdálenost</a:t>
            </a:r>
          </a:p>
          <a:p>
            <a:r>
              <a:rPr lang="cs-CZ" dirty="0" smtClean="0"/>
              <a:t>čísla  -3 od 0</a:t>
            </a:r>
          </a:p>
          <a:p>
            <a:r>
              <a:rPr lang="cs-CZ" dirty="0" smtClean="0"/>
              <a:t>Jsou tři dílky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5435806" y="2274021"/>
            <a:ext cx="12833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Vzdálenost</a:t>
            </a:r>
          </a:p>
          <a:p>
            <a:r>
              <a:rPr lang="cs-CZ" dirty="0" smtClean="0"/>
              <a:t>čísla 6 od 0</a:t>
            </a:r>
          </a:p>
          <a:p>
            <a:r>
              <a:rPr lang="cs-CZ" dirty="0" smtClean="0"/>
              <a:t>je šest dílků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2597255" y="4477762"/>
            <a:ext cx="13933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Vzdálenost</a:t>
            </a:r>
          </a:p>
          <a:p>
            <a:r>
              <a:rPr lang="cs-CZ" dirty="0" smtClean="0"/>
              <a:t>čísla  -5 od 0</a:t>
            </a:r>
          </a:p>
          <a:p>
            <a:r>
              <a:rPr lang="cs-CZ" dirty="0" smtClean="0"/>
              <a:t>je pět dílků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4421823" y="4510095"/>
            <a:ext cx="14476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Vzdálenost</a:t>
            </a:r>
          </a:p>
          <a:p>
            <a:r>
              <a:rPr lang="cs-CZ" dirty="0" smtClean="0"/>
              <a:t>čísla  2 od 0</a:t>
            </a:r>
          </a:p>
          <a:p>
            <a:r>
              <a:rPr lang="cs-CZ" dirty="0" smtClean="0"/>
              <a:t>jsou dva dílky</a:t>
            </a:r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739680" y="5733256"/>
            <a:ext cx="5024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Pozn.:  </a:t>
            </a:r>
            <a:r>
              <a:rPr lang="cs-CZ" i="1" dirty="0" smtClean="0"/>
              <a:t>Dílkem rozumíme libovolnou jednotku délky.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817599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2" grpId="0" animBg="1"/>
      <p:bldP spid="83" grpId="0" animBg="1"/>
      <p:bldP spid="84" grpId="0" animBg="1"/>
      <p:bldP spid="85" grpId="0" animBg="1"/>
      <p:bldP spid="86" grpId="0"/>
      <p:bldP spid="87" grpId="0"/>
      <p:bldP spid="88" grpId="0"/>
      <p:bldP spid="89" grpId="0"/>
      <p:bldP spid="9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81842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Vzdálenost obrazu čísla na číselné ose od obrazu čísla 0 nazýváme </a:t>
            </a:r>
            <a:r>
              <a:rPr lang="cs-CZ" b="1" dirty="0" smtClean="0">
                <a:solidFill>
                  <a:srgbClr val="FF0000"/>
                </a:solidFill>
              </a:rPr>
              <a:t>absolutní hodnota </a:t>
            </a:r>
            <a:endParaRPr lang="cs-CZ" dirty="0" smtClean="0"/>
          </a:p>
          <a:p>
            <a:r>
              <a:rPr lang="cs-CZ" dirty="0" smtClean="0"/>
              <a:t>tohoto čísla. Absolutní hodnotu čísla značíme svislými čarami, např. │- 5│.</a:t>
            </a:r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4254425" y="3861902"/>
            <a:ext cx="3885543" cy="75689"/>
            <a:chOff x="4250853" y="4365104"/>
            <a:chExt cx="3885543" cy="75689"/>
          </a:xfrm>
        </p:grpSpPr>
        <p:grpSp>
          <p:nvGrpSpPr>
            <p:cNvPr id="4" name="Skupina 3"/>
            <p:cNvGrpSpPr/>
            <p:nvPr/>
          </p:nvGrpSpPr>
          <p:grpSpPr>
            <a:xfrm>
              <a:off x="4250853" y="4365104"/>
              <a:ext cx="530344" cy="72008"/>
              <a:chOff x="4250853" y="4365104"/>
              <a:chExt cx="530344" cy="72008"/>
            </a:xfrm>
          </p:grpSpPr>
          <p:cxnSp>
            <p:nvCxnSpPr>
              <p:cNvPr id="30" name="Přímá spojnice 29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30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5" name="Skupina 4"/>
            <p:cNvGrpSpPr/>
            <p:nvPr/>
          </p:nvGrpSpPr>
          <p:grpSpPr>
            <a:xfrm>
              <a:off x="4781073" y="4365662"/>
              <a:ext cx="530344" cy="72008"/>
              <a:chOff x="4250853" y="4365104"/>
              <a:chExt cx="530344" cy="72008"/>
            </a:xfrm>
          </p:grpSpPr>
          <p:cxnSp>
            <p:nvCxnSpPr>
              <p:cNvPr id="27" name="Přímá spojnice 26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6" name="Skupina 5"/>
            <p:cNvGrpSpPr/>
            <p:nvPr/>
          </p:nvGrpSpPr>
          <p:grpSpPr>
            <a:xfrm>
              <a:off x="5311045" y="4365104"/>
              <a:ext cx="530344" cy="72008"/>
              <a:chOff x="4250853" y="4365104"/>
              <a:chExt cx="530344" cy="72008"/>
            </a:xfrm>
          </p:grpSpPr>
          <p:cxnSp>
            <p:nvCxnSpPr>
              <p:cNvPr id="24" name="Přímá spojnice 23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nice 25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7" name="Skupina 6"/>
            <p:cNvGrpSpPr/>
            <p:nvPr/>
          </p:nvGrpSpPr>
          <p:grpSpPr>
            <a:xfrm>
              <a:off x="5841637" y="4368043"/>
              <a:ext cx="530344" cy="72008"/>
              <a:chOff x="4250853" y="4365104"/>
              <a:chExt cx="530344" cy="72008"/>
            </a:xfrm>
          </p:grpSpPr>
          <p:cxnSp>
            <p:nvCxnSpPr>
              <p:cNvPr id="21" name="Přímá spojnice 20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8" name="Skupina 7"/>
            <p:cNvGrpSpPr/>
            <p:nvPr/>
          </p:nvGrpSpPr>
          <p:grpSpPr>
            <a:xfrm>
              <a:off x="6371857" y="4367931"/>
              <a:ext cx="530344" cy="72008"/>
              <a:chOff x="4250853" y="4365104"/>
              <a:chExt cx="530344" cy="72008"/>
            </a:xfrm>
          </p:grpSpPr>
          <p:cxnSp>
            <p:nvCxnSpPr>
              <p:cNvPr id="18" name="Přímá spojnice 17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9" name="Skupina 8"/>
            <p:cNvGrpSpPr/>
            <p:nvPr/>
          </p:nvGrpSpPr>
          <p:grpSpPr>
            <a:xfrm>
              <a:off x="6902325" y="4368601"/>
              <a:ext cx="530344" cy="72008"/>
              <a:chOff x="4250853" y="4365104"/>
              <a:chExt cx="530344" cy="72008"/>
            </a:xfrm>
          </p:grpSpPr>
          <p:cxnSp>
            <p:nvCxnSpPr>
              <p:cNvPr id="15" name="Přímá spojnice 14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0" name="Skupina 9"/>
            <p:cNvGrpSpPr/>
            <p:nvPr/>
          </p:nvGrpSpPr>
          <p:grpSpPr>
            <a:xfrm>
              <a:off x="7432545" y="4368785"/>
              <a:ext cx="530344" cy="72008"/>
              <a:chOff x="4250853" y="4365104"/>
              <a:chExt cx="530344" cy="72008"/>
            </a:xfrm>
          </p:grpSpPr>
          <p:cxnSp>
            <p:nvCxnSpPr>
              <p:cNvPr id="12" name="Přímá spojnice 11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11" name="Přímá spojnice 10"/>
            <p:cNvCxnSpPr/>
            <p:nvPr/>
          </p:nvCxnSpPr>
          <p:spPr>
            <a:xfrm>
              <a:off x="7930377" y="4404789"/>
              <a:ext cx="2060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3" name="TextovéPole 32"/>
          <p:cNvSpPr txBox="1"/>
          <p:nvPr/>
        </p:nvSpPr>
        <p:spPr>
          <a:xfrm>
            <a:off x="4103582" y="389846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633802" y="38984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163774" y="38979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694366" y="38979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285274" y="38979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815494" y="38984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754806" y="389846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225995" y="38979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grpSp>
        <p:nvGrpSpPr>
          <p:cNvPr id="41" name="Skupina 40"/>
          <p:cNvGrpSpPr/>
          <p:nvPr/>
        </p:nvGrpSpPr>
        <p:grpSpPr>
          <a:xfrm flipH="1">
            <a:off x="370396" y="3861048"/>
            <a:ext cx="3885543" cy="75689"/>
            <a:chOff x="4250853" y="4365104"/>
            <a:chExt cx="3885543" cy="75689"/>
          </a:xfrm>
        </p:grpSpPr>
        <p:grpSp>
          <p:nvGrpSpPr>
            <p:cNvPr id="42" name="Skupina 41"/>
            <p:cNvGrpSpPr/>
            <p:nvPr/>
          </p:nvGrpSpPr>
          <p:grpSpPr>
            <a:xfrm>
              <a:off x="4250853" y="4365104"/>
              <a:ext cx="530344" cy="72008"/>
              <a:chOff x="4250853" y="4365104"/>
              <a:chExt cx="530344" cy="72008"/>
            </a:xfrm>
          </p:grpSpPr>
          <p:cxnSp>
            <p:nvCxnSpPr>
              <p:cNvPr id="68" name="Přímá spojnice 67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nice 68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0" name="Přímá spojnice 69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3" name="Skupina 42"/>
            <p:cNvGrpSpPr/>
            <p:nvPr/>
          </p:nvGrpSpPr>
          <p:grpSpPr>
            <a:xfrm>
              <a:off x="4781073" y="4365662"/>
              <a:ext cx="530344" cy="72008"/>
              <a:chOff x="4250853" y="4365104"/>
              <a:chExt cx="530344" cy="72008"/>
            </a:xfrm>
          </p:grpSpPr>
          <p:cxnSp>
            <p:nvCxnSpPr>
              <p:cNvPr id="65" name="Přímá spojnice 64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nice 66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4" name="Skupina 43"/>
            <p:cNvGrpSpPr/>
            <p:nvPr/>
          </p:nvGrpSpPr>
          <p:grpSpPr>
            <a:xfrm>
              <a:off x="5311045" y="4365104"/>
              <a:ext cx="530344" cy="72008"/>
              <a:chOff x="4250853" y="4365104"/>
              <a:chExt cx="530344" cy="72008"/>
            </a:xfrm>
          </p:grpSpPr>
          <p:cxnSp>
            <p:nvCxnSpPr>
              <p:cNvPr id="62" name="Přímá spojnice 61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5" name="Skupina 44"/>
            <p:cNvGrpSpPr/>
            <p:nvPr/>
          </p:nvGrpSpPr>
          <p:grpSpPr>
            <a:xfrm>
              <a:off x="5841637" y="4368043"/>
              <a:ext cx="530344" cy="72008"/>
              <a:chOff x="4250853" y="4365104"/>
              <a:chExt cx="530344" cy="72008"/>
            </a:xfrm>
          </p:grpSpPr>
          <p:cxnSp>
            <p:nvCxnSpPr>
              <p:cNvPr id="59" name="Přímá spojnice 58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nice 59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nice 60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6" name="Skupina 45"/>
            <p:cNvGrpSpPr/>
            <p:nvPr/>
          </p:nvGrpSpPr>
          <p:grpSpPr>
            <a:xfrm>
              <a:off x="6371857" y="4367931"/>
              <a:ext cx="530344" cy="72008"/>
              <a:chOff x="4250853" y="4365104"/>
              <a:chExt cx="530344" cy="72008"/>
            </a:xfrm>
          </p:grpSpPr>
          <p:cxnSp>
            <p:nvCxnSpPr>
              <p:cNvPr id="56" name="Přímá spojnice 55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7" name="Skupina 46"/>
            <p:cNvGrpSpPr/>
            <p:nvPr/>
          </p:nvGrpSpPr>
          <p:grpSpPr>
            <a:xfrm>
              <a:off x="6902325" y="4368601"/>
              <a:ext cx="530344" cy="72008"/>
              <a:chOff x="4250853" y="4365104"/>
              <a:chExt cx="530344" cy="72008"/>
            </a:xfrm>
          </p:grpSpPr>
          <p:cxnSp>
            <p:nvCxnSpPr>
              <p:cNvPr id="53" name="Přímá spojnice 52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nice 53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Skupina 47"/>
            <p:cNvGrpSpPr/>
            <p:nvPr/>
          </p:nvGrpSpPr>
          <p:grpSpPr>
            <a:xfrm>
              <a:off x="7432545" y="4368785"/>
              <a:ext cx="530344" cy="72008"/>
              <a:chOff x="4250853" y="4365104"/>
              <a:chExt cx="530344" cy="72008"/>
            </a:xfrm>
          </p:grpSpPr>
          <p:cxnSp>
            <p:nvCxnSpPr>
              <p:cNvPr id="50" name="Přímá spojnice 49"/>
              <p:cNvCxnSpPr/>
              <p:nvPr/>
            </p:nvCxnSpPr>
            <p:spPr>
              <a:xfrm>
                <a:off x="4250853" y="4401108"/>
                <a:ext cx="530344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nice 50"/>
              <p:cNvCxnSpPr/>
              <p:nvPr/>
            </p:nvCxnSpPr>
            <p:spPr>
              <a:xfrm>
                <a:off x="4781073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/>
              <p:nvPr/>
            </p:nvCxnSpPr>
            <p:spPr>
              <a:xfrm>
                <a:off x="4252262" y="4365104"/>
                <a:ext cx="0" cy="72008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49" name="Přímá spojnice 48"/>
            <p:cNvCxnSpPr/>
            <p:nvPr/>
          </p:nvCxnSpPr>
          <p:spPr>
            <a:xfrm>
              <a:off x="7930377" y="4404789"/>
              <a:ext cx="206019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71" name="TextovéPole 70"/>
          <p:cNvSpPr txBox="1"/>
          <p:nvPr/>
        </p:nvSpPr>
        <p:spPr>
          <a:xfrm>
            <a:off x="3573467" y="3897052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3043495" y="38984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2514684" y="38984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-3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984092" y="3897052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-4</a:t>
            </a:r>
            <a:endParaRPr lang="cs-CZ" sz="2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453872" y="38984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-5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921995" y="38984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-6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393184" y="3898464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-7</a:t>
            </a:r>
            <a:endParaRPr lang="cs-CZ" dirty="0"/>
          </a:p>
        </p:txBody>
      </p:sp>
      <p:sp>
        <p:nvSpPr>
          <p:cNvPr id="78" name="Levá složená závorka 77"/>
          <p:cNvSpPr/>
          <p:nvPr/>
        </p:nvSpPr>
        <p:spPr>
          <a:xfrm rot="5400000" flipV="1">
            <a:off x="3016595" y="2547340"/>
            <a:ext cx="345768" cy="2109088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Levá složená závorka 78"/>
          <p:cNvSpPr/>
          <p:nvPr/>
        </p:nvSpPr>
        <p:spPr>
          <a:xfrm rot="5400000" flipV="1">
            <a:off x="5412845" y="2281963"/>
            <a:ext cx="345768" cy="2639841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extovéPole 79"/>
          <p:cNvSpPr txBox="1"/>
          <p:nvPr/>
        </p:nvSpPr>
        <p:spPr>
          <a:xfrm>
            <a:off x="2571881" y="3059667"/>
            <a:ext cx="1047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│- </a:t>
            </a:r>
            <a:r>
              <a:rPr lang="cs-CZ" dirty="0" smtClean="0"/>
              <a:t>4│ =  4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5049817" y="3059667"/>
            <a:ext cx="923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│5│ =  5</a:t>
            </a:r>
            <a:endParaRPr lang="cs-CZ" dirty="0"/>
          </a:p>
        </p:txBody>
      </p:sp>
      <p:sp>
        <p:nvSpPr>
          <p:cNvPr id="82" name="Obdélník 81"/>
          <p:cNvSpPr/>
          <p:nvPr/>
        </p:nvSpPr>
        <p:spPr>
          <a:xfrm>
            <a:off x="473405" y="332656"/>
            <a:ext cx="8394391" cy="1152128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TextovéPole 82"/>
          <p:cNvSpPr txBox="1"/>
          <p:nvPr/>
        </p:nvSpPr>
        <p:spPr>
          <a:xfrm>
            <a:off x="543903" y="2060848"/>
            <a:ext cx="46748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Např.:        Absolutní hodnota čísla -4 se rovná 4.</a:t>
            </a:r>
          </a:p>
          <a:p>
            <a:pPr>
              <a:lnSpc>
                <a:spcPct val="150000"/>
              </a:lnSpc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dirty="0"/>
              <a:t>Absolutní hodnota čísla </a:t>
            </a:r>
            <a:r>
              <a:rPr lang="cs-CZ" dirty="0" smtClean="0"/>
              <a:t>5 </a:t>
            </a:r>
            <a:r>
              <a:rPr lang="cs-CZ" dirty="0"/>
              <a:t>se rovná </a:t>
            </a:r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576415" y="4653136"/>
            <a:ext cx="6240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Absolutní hodnota každého nenulového čísla je vždy </a:t>
            </a:r>
            <a:r>
              <a:rPr lang="cs-CZ" b="1" dirty="0" smtClean="0">
                <a:solidFill>
                  <a:srgbClr val="0070C0"/>
                </a:solidFill>
              </a:rPr>
              <a:t>číslo kladné</a:t>
            </a:r>
            <a:r>
              <a:rPr lang="cs-CZ" b="1" dirty="0" smtClean="0"/>
              <a:t>.</a:t>
            </a:r>
            <a:endParaRPr lang="cs-CZ" dirty="0"/>
          </a:p>
        </p:txBody>
      </p:sp>
      <p:sp>
        <p:nvSpPr>
          <p:cNvPr id="85" name="Obdélník 84"/>
          <p:cNvSpPr/>
          <p:nvPr/>
        </p:nvSpPr>
        <p:spPr>
          <a:xfrm>
            <a:off x="576415" y="4581128"/>
            <a:ext cx="6348470" cy="576064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TextovéPole 85"/>
          <p:cNvSpPr txBox="1"/>
          <p:nvPr/>
        </p:nvSpPr>
        <p:spPr>
          <a:xfrm>
            <a:off x="621621" y="5958572"/>
            <a:ext cx="3622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Absolutní hodnota čísla 0 se rovná 0.</a:t>
            </a:r>
            <a:endParaRPr lang="cs-CZ" dirty="0"/>
          </a:p>
        </p:txBody>
      </p:sp>
      <p:sp>
        <p:nvSpPr>
          <p:cNvPr id="87" name="Obdélník 86"/>
          <p:cNvSpPr/>
          <p:nvPr/>
        </p:nvSpPr>
        <p:spPr>
          <a:xfrm>
            <a:off x="579293" y="5958572"/>
            <a:ext cx="3694368" cy="369332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621621" y="5373216"/>
            <a:ext cx="6583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Př.:   │-9│ =  9      ;     │15│ =  15     ;       │-29│ =  29      ;        │60│ =  60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4486642" y="5958572"/>
            <a:ext cx="2041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Zapíšeme:   │0│ =  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915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 animBg="1"/>
      <p:bldP spid="79" grpId="0" animBg="1"/>
      <p:bldP spid="80" grpId="0"/>
      <p:bldP spid="81" grpId="0"/>
      <p:bldP spid="84" grpId="0"/>
      <p:bldP spid="85" grpId="0" animBg="1"/>
      <p:bldP spid="86" grpId="0"/>
      <p:bldP spid="87" grpId="0" animBg="1"/>
      <p:bldP spid="88" grpId="0"/>
      <p:bldP spid="8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508</TotalTime>
  <Words>761</Words>
  <Application>Microsoft Office PowerPoint</Application>
  <PresentationFormat>Předvádění na obrazovce (4:3)</PresentationFormat>
  <Paragraphs>197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rodina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sourozenci</dc:creator>
  <cp:lastModifiedBy>Karel</cp:lastModifiedBy>
  <cp:revision>38</cp:revision>
  <dcterms:created xsi:type="dcterms:W3CDTF">2012-01-23T17:12:26Z</dcterms:created>
  <dcterms:modified xsi:type="dcterms:W3CDTF">2012-06-10T09:11:56Z</dcterms:modified>
</cp:coreProperties>
</file>