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69" autoAdjust="0"/>
    <p:restoredTop sz="94660"/>
  </p:normalViewPr>
  <p:slideViewPr>
    <p:cSldViewPr>
      <p:cViewPr varScale="1">
        <p:scale>
          <a:sx n="87" d="100"/>
          <a:sy n="87" d="100"/>
        </p:scale>
        <p:origin x="-16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157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203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94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79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297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6968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014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389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143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757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50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3B781-BBE6-46A8-87A0-33491667F971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6C3AC-6AEA-4761-A93C-59D51C8B3B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11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25" y="404813"/>
            <a:ext cx="566737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272563"/>
              </p:ext>
            </p:extLst>
          </p:nvPr>
        </p:nvGraphicFramePr>
        <p:xfrm>
          <a:off x="1720850" y="3128963"/>
          <a:ext cx="5697538" cy="327660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384612"/>
                <a:gridCol w="4312926"/>
              </a:tblGrid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Číslo a proměnná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  <a:tr h="39624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Výrazy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Mgr. </a:t>
                      </a:r>
                      <a:r>
                        <a:rPr lang="cs-CZ" sz="1400" kern="50" dirty="0" smtClean="0">
                          <a:effectLst/>
                        </a:rPr>
                        <a:t>Karel Hradil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  <a:tr h="85344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Žák pochopí pravidla a postupy při rozkladu mnohočlenů a na příkladech si samostatně procvičí rozklad  mnohočlenů vytýkáním</a:t>
                      </a:r>
                      <a:r>
                        <a:rPr lang="cs-CZ" sz="1400" kern="50" baseline="0" dirty="0" smtClean="0">
                          <a:effectLst/>
                        </a:rPr>
                        <a:t> před závorku</a:t>
                      </a:r>
                      <a:r>
                        <a:rPr lang="cs-CZ" sz="1400" kern="50" baseline="0" dirty="0" smtClean="0">
                          <a:effectLst/>
                        </a:rPr>
                        <a:t>.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93" marR="68593" marT="0" marB="0"/>
                </a:tc>
              </a:tr>
            </a:tbl>
          </a:graphicData>
        </a:graphic>
      </p:graphicFrame>
      <p:sp>
        <p:nvSpPr>
          <p:cNvPr id="2080" name="Rectangle 3"/>
          <p:cNvSpPr txBox="1">
            <a:spLocks noChangeArrowheads="1"/>
          </p:cNvSpPr>
          <p:nvPr/>
        </p:nvSpPr>
        <p:spPr bwMode="auto">
          <a:xfrm>
            <a:off x="2051050" y="1773238"/>
            <a:ext cx="447198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cs-CZ" dirty="0" smtClean="0"/>
              <a:t>VY_32_INOVACE_2.07.M.8</a:t>
            </a:r>
            <a:endParaRPr lang="cs-CZ" dirty="0"/>
          </a:p>
        </p:txBody>
      </p:sp>
      <p:sp>
        <p:nvSpPr>
          <p:cNvPr id="2081" name="Rectangle 2"/>
          <p:cNvSpPr txBox="1">
            <a:spLocks noChangeArrowheads="1"/>
          </p:cNvSpPr>
          <p:nvPr/>
        </p:nvSpPr>
        <p:spPr bwMode="auto">
          <a:xfrm>
            <a:off x="684213" y="2349500"/>
            <a:ext cx="7772400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sz="2800" dirty="0" smtClean="0"/>
              <a:t>Rozklad mnohočlenu </a:t>
            </a:r>
            <a:r>
              <a:rPr lang="cs-CZ" sz="2800" smtClean="0"/>
              <a:t>na součin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358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7845" y="288548"/>
            <a:ext cx="3783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solidFill>
                  <a:srgbClr val="7030A0"/>
                </a:solidFill>
              </a:rPr>
              <a:t> </a:t>
            </a:r>
            <a:r>
              <a:rPr lang="cs-CZ" b="1" u="sng" cap="all" dirty="0" smtClean="0">
                <a:solidFill>
                  <a:srgbClr val="7030A0"/>
                </a:solidFill>
              </a:rPr>
              <a:t>Rozklad mnohočlenu na součin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24023" y="836712"/>
            <a:ext cx="8679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Rozklad mnohočlenu na součin dvou činitelů (výrazů) můžeme provést dvěma způsoby:</a:t>
            </a:r>
          </a:p>
          <a:p>
            <a:r>
              <a:rPr lang="cs-CZ" b="1" dirty="0" smtClean="0"/>
              <a:t>1.</a:t>
            </a:r>
            <a:r>
              <a:rPr lang="cs-CZ" b="1" dirty="0" smtClean="0">
                <a:solidFill>
                  <a:srgbClr val="0070C0"/>
                </a:solidFill>
              </a:rPr>
              <a:t> vytýkáním</a:t>
            </a:r>
            <a:r>
              <a:rPr lang="cs-CZ" b="1" dirty="0" smtClean="0"/>
              <a:t> před závorku</a:t>
            </a:r>
          </a:p>
          <a:p>
            <a:r>
              <a:rPr lang="cs-CZ" b="1" dirty="0" smtClean="0"/>
              <a:t>2. pomocí </a:t>
            </a:r>
            <a:r>
              <a:rPr lang="cs-CZ" b="1" dirty="0" smtClean="0">
                <a:solidFill>
                  <a:srgbClr val="0070C0"/>
                </a:solidFill>
              </a:rPr>
              <a:t>vzorce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07844" y="1988840"/>
            <a:ext cx="4621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wavyHeavy" dirty="0" smtClean="0"/>
              <a:t>ROZKLAD NA SOUČIN VYTÝKÁNÍM před závorku</a:t>
            </a:r>
            <a:endParaRPr lang="cs-CZ" u="wavyHeavy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5612" y="2636911"/>
            <a:ext cx="7843557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solidFill>
                  <a:srgbClr val="7030A0"/>
                </a:solidFill>
              </a:rPr>
              <a:t>Při rozkladu užijeme tyto znalosti: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1. Každý součin se skládá z členů, kterým říkáme </a:t>
            </a:r>
            <a:r>
              <a:rPr lang="cs-CZ" b="1" dirty="0" smtClean="0">
                <a:solidFill>
                  <a:srgbClr val="7030A0"/>
                </a:solidFill>
              </a:rPr>
              <a:t>činitelé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            Př.              a · b                                     3 · m</a:t>
            </a:r>
            <a:r>
              <a:rPr lang="cs-CZ" baseline="30000" dirty="0" smtClean="0">
                <a:solidFill>
                  <a:srgbClr val="7030A0"/>
                </a:solidFill>
              </a:rPr>
              <a:t>4</a:t>
            </a:r>
            <a:r>
              <a:rPr lang="cs-CZ" dirty="0" smtClean="0">
                <a:solidFill>
                  <a:srgbClr val="7030A0"/>
                </a:solidFill>
              </a:rPr>
              <a:t> · n  </a:t>
            </a:r>
          </a:p>
          <a:p>
            <a:endParaRPr lang="cs-CZ" dirty="0">
              <a:solidFill>
                <a:srgbClr val="7030A0"/>
              </a:solidFill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                       činitel   </a:t>
            </a:r>
            <a:r>
              <a:rPr lang="cs-CZ" dirty="0" err="1" smtClean="0">
                <a:solidFill>
                  <a:srgbClr val="7030A0"/>
                </a:solidFill>
              </a:rPr>
              <a:t>činitel</a:t>
            </a:r>
            <a:r>
              <a:rPr lang="cs-CZ" dirty="0" smtClean="0">
                <a:solidFill>
                  <a:srgbClr val="7030A0"/>
                </a:solidFill>
              </a:rPr>
              <a:t>                </a:t>
            </a:r>
            <a:r>
              <a:rPr lang="cs-CZ" dirty="0" err="1" smtClean="0">
                <a:solidFill>
                  <a:srgbClr val="7030A0"/>
                </a:solidFill>
              </a:rPr>
              <a:t>činitel</a:t>
            </a:r>
            <a:r>
              <a:rPr lang="cs-CZ" dirty="0" smtClean="0">
                <a:solidFill>
                  <a:srgbClr val="7030A0"/>
                </a:solidFill>
              </a:rPr>
              <a:t>   </a:t>
            </a:r>
            <a:r>
              <a:rPr lang="cs-CZ" dirty="0" err="1" smtClean="0">
                <a:solidFill>
                  <a:srgbClr val="7030A0"/>
                </a:solidFill>
              </a:rPr>
              <a:t>činitel</a:t>
            </a:r>
            <a:r>
              <a:rPr lang="cs-CZ" dirty="0" smtClean="0">
                <a:solidFill>
                  <a:srgbClr val="7030A0"/>
                </a:solidFill>
              </a:rPr>
              <a:t>   </a:t>
            </a:r>
            <a:r>
              <a:rPr lang="cs-CZ" dirty="0" err="1" smtClean="0">
                <a:solidFill>
                  <a:srgbClr val="7030A0"/>
                </a:solidFill>
              </a:rPr>
              <a:t>činitel</a:t>
            </a:r>
            <a:r>
              <a:rPr lang="cs-CZ" dirty="0" smtClean="0">
                <a:solidFill>
                  <a:srgbClr val="7030A0"/>
                </a:solidFill>
              </a:rPr>
              <a:t>                       </a:t>
            </a:r>
            <a:endParaRPr lang="cs-CZ" dirty="0">
              <a:solidFill>
                <a:srgbClr val="7030A0"/>
              </a:solidFill>
            </a:endParaRPr>
          </a:p>
          <a:p>
            <a:endParaRPr lang="cs-CZ" dirty="0" smtClean="0">
              <a:solidFill>
                <a:srgbClr val="7030A0"/>
              </a:solidFill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2. Člena mnohočlenu tvoří jednotlivá čísla nebo jednotlivé proměnné nebo součin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     čísel a proměnných.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     Př.            5  +  a                                          7   –   x   +   </a:t>
            </a:r>
            <a:r>
              <a:rPr lang="cs-CZ" dirty="0" err="1" smtClean="0">
                <a:solidFill>
                  <a:srgbClr val="7030A0"/>
                </a:solidFill>
              </a:rPr>
              <a:t>mn</a:t>
            </a:r>
            <a:r>
              <a:rPr lang="cs-CZ" dirty="0" smtClean="0">
                <a:solidFill>
                  <a:srgbClr val="7030A0"/>
                </a:solidFill>
              </a:rPr>
              <a:t>   –   4a   –   5 r</a:t>
            </a:r>
            <a:r>
              <a:rPr lang="cs-CZ" baseline="30000" dirty="0" smtClean="0">
                <a:solidFill>
                  <a:srgbClr val="7030A0"/>
                </a:solidFill>
              </a:rPr>
              <a:t>2</a:t>
            </a:r>
            <a:r>
              <a:rPr lang="cs-CZ" dirty="0" smtClean="0">
                <a:solidFill>
                  <a:srgbClr val="7030A0"/>
                </a:solidFill>
              </a:rPr>
              <a:t>s</a:t>
            </a:r>
            <a:r>
              <a:rPr lang="cs-CZ" baseline="30000" dirty="0" smtClean="0">
                <a:solidFill>
                  <a:srgbClr val="7030A0"/>
                </a:solidFill>
              </a:rPr>
              <a:t>3</a:t>
            </a:r>
            <a:r>
              <a:rPr lang="cs-CZ" dirty="0" smtClean="0">
                <a:solidFill>
                  <a:srgbClr val="7030A0"/>
                </a:solidFill>
              </a:rPr>
              <a:t>  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879563" y="5363546"/>
            <a:ext cx="11201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jednotlivé</a:t>
            </a:r>
          </a:p>
          <a:p>
            <a:r>
              <a:rPr lang="cs-CZ" dirty="0" smtClean="0"/>
              <a:t>číslo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938132" y="5373216"/>
            <a:ext cx="1158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jednotlivá</a:t>
            </a:r>
          </a:p>
          <a:p>
            <a:r>
              <a:rPr lang="cs-CZ" dirty="0" smtClean="0"/>
              <a:t>proměnná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004874" y="5244188"/>
            <a:ext cx="11201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jednotlivé</a:t>
            </a:r>
          </a:p>
          <a:p>
            <a:r>
              <a:rPr lang="cs-CZ" dirty="0" smtClean="0"/>
              <a:t>číslo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037622" y="5363545"/>
            <a:ext cx="1158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jednotlivá</a:t>
            </a:r>
          </a:p>
          <a:p>
            <a:r>
              <a:rPr lang="cs-CZ" dirty="0" smtClean="0"/>
              <a:t>proměnná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156126" y="5567354"/>
            <a:ext cx="1364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součin</a:t>
            </a:r>
          </a:p>
          <a:p>
            <a:r>
              <a:rPr lang="cs-CZ" dirty="0" smtClean="0"/>
              <a:t>proměnných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520859" y="5373216"/>
            <a:ext cx="11635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součin</a:t>
            </a:r>
          </a:p>
          <a:p>
            <a:r>
              <a:rPr lang="cs-CZ" dirty="0" smtClean="0"/>
              <a:t>čísla a</a:t>
            </a:r>
          </a:p>
          <a:p>
            <a:r>
              <a:rPr lang="cs-CZ" dirty="0" smtClean="0"/>
              <a:t>proměnné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715306" y="5358936"/>
            <a:ext cx="13647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součin</a:t>
            </a:r>
          </a:p>
          <a:p>
            <a:r>
              <a:rPr lang="cs-CZ" dirty="0" smtClean="0"/>
              <a:t>čísla a</a:t>
            </a:r>
          </a:p>
          <a:p>
            <a:r>
              <a:rPr lang="cs-CZ" dirty="0" smtClean="0"/>
              <a:t>proměnných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879563" y="5373216"/>
            <a:ext cx="1028141" cy="6463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999741" y="5408437"/>
            <a:ext cx="1035563" cy="6463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096911" y="5222234"/>
            <a:ext cx="936104" cy="64633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105504" y="5397533"/>
            <a:ext cx="1023013" cy="59769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5229750" y="5638845"/>
            <a:ext cx="1217486" cy="64633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570957" y="5445224"/>
            <a:ext cx="1063391" cy="85132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7684447" y="5363545"/>
            <a:ext cx="1352049" cy="93300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7" name="Přímá spojnice se šipkou 36"/>
          <p:cNvCxnSpPr>
            <a:endCxn id="22" idx="0"/>
          </p:cNvCxnSpPr>
          <p:nvPr/>
        </p:nvCxnSpPr>
        <p:spPr>
          <a:xfrm flipH="1">
            <a:off x="1439652" y="5085184"/>
            <a:ext cx="324036" cy="278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endCxn id="23" idx="0"/>
          </p:cNvCxnSpPr>
          <p:nvPr/>
        </p:nvCxnSpPr>
        <p:spPr>
          <a:xfrm>
            <a:off x="2339752" y="5085184"/>
            <a:ext cx="17777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/>
          <p:nvPr/>
        </p:nvCxnSpPr>
        <p:spPr>
          <a:xfrm flipH="1">
            <a:off x="4125052" y="5085184"/>
            <a:ext cx="402338" cy="137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 flipH="1">
            <a:off x="4932040" y="5085184"/>
            <a:ext cx="224086" cy="273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>
            <a:endCxn id="26" idx="0"/>
          </p:cNvCxnSpPr>
          <p:nvPr/>
        </p:nvCxnSpPr>
        <p:spPr>
          <a:xfrm>
            <a:off x="5838492" y="5153709"/>
            <a:ext cx="1" cy="4136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endCxn id="27" idx="0"/>
          </p:cNvCxnSpPr>
          <p:nvPr/>
        </p:nvCxnSpPr>
        <p:spPr>
          <a:xfrm>
            <a:off x="6520859" y="5085184"/>
            <a:ext cx="58179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>
            <a:endCxn id="28" idx="0"/>
          </p:cNvCxnSpPr>
          <p:nvPr/>
        </p:nvCxnSpPr>
        <p:spPr>
          <a:xfrm>
            <a:off x="7524328" y="5085184"/>
            <a:ext cx="873345" cy="273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>
            <a:off x="2123728" y="3501008"/>
            <a:ext cx="21602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627784" y="3501008"/>
            <a:ext cx="14401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4326221" y="3501008"/>
            <a:ext cx="29079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5044083" y="350100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436096" y="3501008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6155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539552" y="476672"/>
            <a:ext cx="8128700" cy="92333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Rozklad mnohočlenu na součin vytýkáním před závorku provedeme tak, že ze všech</a:t>
            </a:r>
          </a:p>
          <a:p>
            <a:r>
              <a:rPr lang="cs-CZ" b="1" dirty="0" smtClean="0"/>
              <a:t>členů vybereme všechny stejné činitele, napíšeme je před závorku a do závorky </a:t>
            </a:r>
          </a:p>
          <a:p>
            <a:r>
              <a:rPr lang="cs-CZ" b="1" dirty="0" smtClean="0"/>
              <a:t>napíšeme mnohočlen ze členů, které nám zůstaly (nebyly vybrány).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1916832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483768" y="1916832"/>
            <a:ext cx="2263761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/>
              <a:t>ax</a:t>
            </a:r>
            <a:r>
              <a:rPr lang="cs-CZ" sz="2000" dirty="0" smtClean="0"/>
              <a:t> + </a:t>
            </a:r>
            <a:r>
              <a:rPr lang="cs-CZ" sz="2000" dirty="0" err="1" smtClean="0"/>
              <a:t>ay</a:t>
            </a:r>
            <a:r>
              <a:rPr lang="cs-CZ" sz="2000" dirty="0" smtClean="0"/>
              <a:t> = </a:t>
            </a:r>
          </a:p>
          <a:p>
            <a:pPr>
              <a:lnSpc>
                <a:spcPct val="150000"/>
              </a:lnSpc>
            </a:pPr>
            <a:r>
              <a:rPr lang="cs-CZ" sz="2000" dirty="0" err="1" smtClean="0"/>
              <a:t>ra</a:t>
            </a:r>
            <a:r>
              <a:rPr lang="cs-CZ" sz="2000" dirty="0" smtClean="0"/>
              <a:t> + </a:t>
            </a:r>
            <a:r>
              <a:rPr lang="cs-CZ" sz="2000" dirty="0" err="1" smtClean="0"/>
              <a:t>rb</a:t>
            </a:r>
            <a:r>
              <a:rPr lang="cs-CZ" sz="2000" dirty="0" smtClean="0"/>
              <a:t> – </a:t>
            </a:r>
            <a:r>
              <a:rPr lang="cs-CZ" sz="2000" dirty="0" err="1" smtClean="0"/>
              <a:t>rc</a:t>
            </a:r>
            <a:r>
              <a:rPr lang="cs-CZ" sz="2000" dirty="0" smtClean="0"/>
              <a:t> = 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2x – 3xy = 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4ab + 4c =</a:t>
            </a:r>
          </a:p>
          <a:p>
            <a:pPr>
              <a:lnSpc>
                <a:spcPct val="150000"/>
              </a:lnSpc>
            </a:pPr>
            <a:endParaRPr lang="cs-CZ" sz="2000" dirty="0"/>
          </a:p>
          <a:p>
            <a:pPr>
              <a:lnSpc>
                <a:spcPct val="150000"/>
              </a:lnSpc>
            </a:pPr>
            <a:r>
              <a:rPr lang="cs-CZ" sz="2000" dirty="0" err="1" smtClean="0"/>
              <a:t>amn</a:t>
            </a:r>
            <a:r>
              <a:rPr lang="cs-CZ" sz="2000" dirty="0" smtClean="0"/>
              <a:t> – </a:t>
            </a:r>
            <a:r>
              <a:rPr lang="cs-CZ" sz="2000" dirty="0" err="1" smtClean="0"/>
              <a:t>bmn</a:t>
            </a:r>
            <a:r>
              <a:rPr lang="cs-CZ" sz="2000" dirty="0" smtClean="0"/>
              <a:t> = 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7rx + 7ry = </a:t>
            </a:r>
          </a:p>
          <a:p>
            <a:pPr>
              <a:lnSpc>
                <a:spcPct val="150000"/>
              </a:lnSpc>
            </a:pPr>
            <a:r>
              <a:rPr lang="cs-CZ" sz="2000" dirty="0" err="1" smtClean="0"/>
              <a:t>uvc</a:t>
            </a:r>
            <a:r>
              <a:rPr lang="cs-CZ" sz="2000" dirty="0" smtClean="0"/>
              <a:t> –</a:t>
            </a:r>
            <a:r>
              <a:rPr lang="cs-CZ" sz="2000" dirty="0" err="1" smtClean="0"/>
              <a:t>uvd</a:t>
            </a:r>
            <a:r>
              <a:rPr lang="cs-CZ" sz="2000" dirty="0" smtClean="0"/>
              <a:t> – </a:t>
            </a:r>
            <a:r>
              <a:rPr lang="cs-CZ" sz="2000" dirty="0" err="1" smtClean="0"/>
              <a:t>uve</a:t>
            </a:r>
            <a:r>
              <a:rPr lang="cs-CZ" sz="2000" dirty="0" smtClean="0"/>
              <a:t> = 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pilky + louky – kila =</a:t>
            </a:r>
            <a:endParaRPr lang="cs-CZ" dirty="0" smtClean="0"/>
          </a:p>
        </p:txBody>
      </p:sp>
      <p:sp>
        <p:nvSpPr>
          <p:cNvPr id="2" name="TextovéPole 1"/>
          <p:cNvSpPr txBox="1"/>
          <p:nvPr/>
        </p:nvSpPr>
        <p:spPr>
          <a:xfrm>
            <a:off x="3494393" y="1914532"/>
            <a:ext cx="176843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u="dbl" dirty="0"/>
              <a:t>a·(x + y)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/>
              <a:t>       </a:t>
            </a:r>
            <a:r>
              <a:rPr lang="cs-CZ" sz="2000" b="1" u="dbl" dirty="0" smtClean="0"/>
              <a:t>r</a:t>
            </a:r>
            <a:r>
              <a:rPr lang="cs-CZ" sz="2000" b="1" u="dbl" dirty="0"/>
              <a:t>·(a + b – c)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/>
              <a:t>  </a:t>
            </a:r>
            <a:r>
              <a:rPr lang="cs-CZ" sz="2000" b="1" u="dbl" dirty="0" smtClean="0"/>
              <a:t>x</a:t>
            </a:r>
            <a:r>
              <a:rPr lang="cs-CZ" sz="2000" b="1" u="dbl" dirty="0"/>
              <a:t>·(2 – 3y)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/>
              <a:t>  </a:t>
            </a:r>
            <a:r>
              <a:rPr lang="cs-CZ" sz="2000" b="1" u="dbl" dirty="0" smtClean="0"/>
              <a:t>4</a:t>
            </a:r>
            <a:r>
              <a:rPr lang="cs-CZ" sz="2000" b="1" u="dbl" dirty="0"/>
              <a:t>·(ab + c</a:t>
            </a:r>
            <a:r>
              <a:rPr lang="cs-CZ" sz="2000" b="1" u="dbl" dirty="0" smtClean="0"/>
              <a:t>)</a:t>
            </a:r>
            <a:endParaRPr lang="cs-CZ" sz="2000" b="1" u="dbl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07904" y="4225157"/>
            <a:ext cx="290816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/>
              <a:t>     </a:t>
            </a:r>
            <a:r>
              <a:rPr lang="cs-CZ" sz="2000" b="1" u="dbl" dirty="0" err="1" smtClean="0"/>
              <a:t>mn</a:t>
            </a:r>
            <a:r>
              <a:rPr lang="cs-CZ" sz="2000" b="1" u="dbl" dirty="0" smtClean="0"/>
              <a:t>(a </a:t>
            </a:r>
            <a:r>
              <a:rPr lang="cs-CZ" sz="2000" b="1" u="dbl" dirty="0"/>
              <a:t>– b)</a:t>
            </a:r>
            <a:endParaRPr lang="cs-CZ" sz="2000" u="dbl" dirty="0"/>
          </a:p>
          <a:p>
            <a:pPr>
              <a:lnSpc>
                <a:spcPct val="150000"/>
              </a:lnSpc>
            </a:pPr>
            <a:r>
              <a:rPr lang="cs-CZ" sz="2000" b="1" u="dbl" dirty="0"/>
              <a:t>7r(x + y)</a:t>
            </a:r>
            <a:endParaRPr lang="cs-CZ" sz="2000" u="dbl" dirty="0"/>
          </a:p>
          <a:p>
            <a:pPr>
              <a:lnSpc>
                <a:spcPct val="150000"/>
              </a:lnSpc>
            </a:pPr>
            <a:r>
              <a:rPr lang="cs-CZ" sz="2000" b="1" dirty="0" smtClean="0"/>
              <a:t>           </a:t>
            </a:r>
            <a:r>
              <a:rPr lang="cs-CZ" sz="2000" b="1" u="dbl" dirty="0" err="1" smtClean="0"/>
              <a:t>uv</a:t>
            </a:r>
            <a:r>
              <a:rPr lang="cs-CZ" sz="2000" b="1" u="dbl" dirty="0" smtClean="0"/>
              <a:t>(c </a:t>
            </a:r>
            <a:r>
              <a:rPr lang="cs-CZ" sz="2000" b="1" u="dbl" dirty="0"/>
              <a:t>– d – e)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/>
              <a:t>                 </a:t>
            </a:r>
            <a:r>
              <a:rPr lang="cs-CZ" sz="2000" b="1" u="dbl" dirty="0" err="1" smtClean="0"/>
              <a:t>kl</a:t>
            </a:r>
            <a:r>
              <a:rPr lang="cs-CZ" sz="2000" b="1" u="dbl" dirty="0" smtClean="0"/>
              <a:t>(</a:t>
            </a:r>
            <a:r>
              <a:rPr lang="cs-CZ" sz="2000" b="1" u="dbl" dirty="0" err="1" smtClean="0"/>
              <a:t>piy</a:t>
            </a:r>
            <a:r>
              <a:rPr lang="cs-CZ" sz="2000" b="1" u="dbl" dirty="0" smtClean="0"/>
              <a:t> </a:t>
            </a:r>
            <a:r>
              <a:rPr lang="cs-CZ" sz="2000" b="1" u="dbl" dirty="0"/>
              <a:t>+ </a:t>
            </a:r>
            <a:r>
              <a:rPr lang="cs-CZ" sz="2000" b="1" u="dbl" dirty="0" err="1"/>
              <a:t>ouy</a:t>
            </a:r>
            <a:r>
              <a:rPr lang="cs-CZ" sz="2000" b="1" u="dbl" dirty="0"/>
              <a:t> – </a:t>
            </a:r>
            <a:r>
              <a:rPr lang="cs-CZ" sz="2000" b="1" u="dbl" dirty="0" err="1"/>
              <a:t>ia</a:t>
            </a:r>
            <a:r>
              <a:rPr lang="cs-CZ" sz="2000" b="1" u="dbl" dirty="0" smtClean="0"/>
              <a:t>)</a:t>
            </a:r>
            <a:endParaRPr lang="cs-CZ" sz="2000" u="dbl" dirty="0"/>
          </a:p>
        </p:txBody>
      </p:sp>
    </p:spTree>
    <p:extLst>
      <p:ext uri="{BB962C8B-B14F-4D97-AF65-F5344CB8AC3E}">
        <p14:creationId xmlns:p14="http://schemas.microsoft.com/office/powerpoint/2010/main" val="414849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755575" y="308791"/>
            <a:ext cx="63178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3. Každá mocnina je zkráceným zápisem součinu stejných činitelů.</a:t>
            </a:r>
          </a:p>
          <a:p>
            <a:r>
              <a:rPr lang="cs-CZ" dirty="0">
                <a:solidFill>
                  <a:srgbClr val="7030A0"/>
                </a:solidFill>
              </a:rPr>
              <a:t>	</a:t>
            </a:r>
            <a:r>
              <a:rPr lang="cs-CZ" dirty="0" smtClean="0">
                <a:solidFill>
                  <a:srgbClr val="7030A0"/>
                </a:solidFill>
              </a:rPr>
              <a:t>Př.	x</a:t>
            </a:r>
            <a:r>
              <a:rPr lang="cs-CZ" baseline="30000" dirty="0" smtClean="0">
                <a:solidFill>
                  <a:srgbClr val="7030A0"/>
                </a:solidFill>
              </a:rPr>
              <a:t>3</a:t>
            </a:r>
            <a:r>
              <a:rPr lang="cs-CZ" dirty="0" smtClean="0">
                <a:solidFill>
                  <a:srgbClr val="7030A0"/>
                </a:solidFill>
              </a:rPr>
              <a:t> = </a:t>
            </a:r>
            <a:r>
              <a:rPr lang="cs-CZ" dirty="0" err="1" smtClean="0">
                <a:solidFill>
                  <a:srgbClr val="7030A0"/>
                </a:solidFill>
              </a:rPr>
              <a:t>x·x·x</a:t>
            </a:r>
            <a:r>
              <a:rPr lang="cs-CZ" dirty="0" smtClean="0">
                <a:solidFill>
                  <a:srgbClr val="7030A0"/>
                </a:solidFill>
              </a:rPr>
              <a:t>		a</a:t>
            </a:r>
            <a:r>
              <a:rPr lang="cs-CZ" baseline="30000" dirty="0" smtClean="0">
                <a:solidFill>
                  <a:srgbClr val="7030A0"/>
                </a:solidFill>
              </a:rPr>
              <a:t>5</a:t>
            </a:r>
            <a:r>
              <a:rPr lang="cs-CZ" dirty="0" smtClean="0">
                <a:solidFill>
                  <a:srgbClr val="7030A0"/>
                </a:solidFill>
              </a:rPr>
              <a:t> = </a:t>
            </a:r>
            <a:r>
              <a:rPr lang="cs-CZ" dirty="0" err="1" smtClean="0">
                <a:solidFill>
                  <a:srgbClr val="7030A0"/>
                </a:solidFill>
              </a:rPr>
              <a:t>a·a·a·a·a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115615" y="1172887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55775" y="1080554"/>
            <a:ext cx="1976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x</a:t>
            </a:r>
            <a:r>
              <a:rPr lang="cs-CZ" baseline="30000" dirty="0" smtClean="0"/>
              <a:t>2</a:t>
            </a:r>
            <a:r>
              <a:rPr lang="cs-CZ" dirty="0" smtClean="0"/>
              <a:t> + 3x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5ab + 4a</a:t>
            </a:r>
            <a:r>
              <a:rPr lang="cs-CZ" baseline="30000" dirty="0" smtClean="0"/>
              <a:t>3</a:t>
            </a:r>
            <a:r>
              <a:rPr lang="cs-CZ" dirty="0" smtClean="0"/>
              <a:t>c – 7a</a:t>
            </a:r>
            <a:r>
              <a:rPr lang="cs-CZ" baseline="30000" dirty="0" smtClean="0"/>
              <a:t>5</a:t>
            </a:r>
            <a:r>
              <a:rPr lang="cs-CZ" dirty="0" smtClean="0"/>
              <a:t>d =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2555775" y="2108991"/>
            <a:ext cx="3129383" cy="1295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4x</a:t>
            </a:r>
            <a:r>
              <a:rPr lang="cs-CZ" baseline="30000" dirty="0" smtClean="0"/>
              <a:t>2</a:t>
            </a:r>
            <a:r>
              <a:rPr lang="cs-CZ" dirty="0" smtClean="0"/>
              <a:t> – 2x</a:t>
            </a:r>
            <a:r>
              <a:rPr lang="cs-CZ" baseline="30000" dirty="0" smtClean="0"/>
              <a:t>3</a:t>
            </a:r>
            <a:r>
              <a:rPr lang="cs-CZ" dirty="0" smtClean="0"/>
              <a:t>y + x</a:t>
            </a:r>
            <a:r>
              <a:rPr lang="cs-CZ" baseline="30000" dirty="0" smtClean="0"/>
              <a:t>4</a:t>
            </a:r>
            <a:r>
              <a:rPr lang="cs-CZ" dirty="0" smtClean="0"/>
              <a:t>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6r</a:t>
            </a:r>
            <a:r>
              <a:rPr lang="cs-CZ" baseline="30000" dirty="0" smtClean="0"/>
              <a:t>7</a:t>
            </a:r>
            <a:r>
              <a:rPr lang="cs-CZ" dirty="0" smtClean="0"/>
              <a:t>s</a:t>
            </a:r>
            <a:r>
              <a:rPr lang="cs-CZ" baseline="30000" dirty="0" smtClean="0"/>
              <a:t>4</a:t>
            </a:r>
            <a:r>
              <a:rPr lang="cs-CZ" dirty="0" smtClean="0"/>
              <a:t> + 5r</a:t>
            </a:r>
            <a:r>
              <a:rPr lang="cs-CZ" baseline="30000" dirty="0" smtClean="0"/>
              <a:t>3</a:t>
            </a:r>
            <a:r>
              <a:rPr lang="cs-CZ" dirty="0" smtClean="0"/>
              <a:t>s</a:t>
            </a:r>
            <a:r>
              <a:rPr lang="cs-CZ" baseline="30000" dirty="0" smtClean="0"/>
              <a:t>6</a:t>
            </a:r>
            <a:r>
              <a:rPr lang="cs-CZ" dirty="0" smtClean="0"/>
              <a:t>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– 11a</a:t>
            </a:r>
            <a:r>
              <a:rPr lang="cs-CZ" baseline="30000" dirty="0" smtClean="0"/>
              <a:t>3</a:t>
            </a:r>
            <a:r>
              <a:rPr lang="cs-CZ" dirty="0" smtClean="0"/>
              <a:t>b</a:t>
            </a:r>
            <a:r>
              <a:rPr lang="cs-CZ" baseline="30000" dirty="0" smtClean="0"/>
              <a:t>5</a:t>
            </a:r>
            <a:r>
              <a:rPr lang="cs-CZ" dirty="0" smtClean="0"/>
              <a:t>c</a:t>
            </a:r>
            <a:r>
              <a:rPr lang="cs-CZ" baseline="30000" dirty="0" smtClean="0"/>
              <a:t>6</a:t>
            </a:r>
            <a:r>
              <a:rPr lang="cs-CZ" dirty="0" smtClean="0"/>
              <a:t> – 9a</a:t>
            </a:r>
            <a:r>
              <a:rPr lang="cs-CZ" baseline="30000" dirty="0" smtClean="0"/>
              <a:t>2</a:t>
            </a:r>
            <a:r>
              <a:rPr lang="cs-CZ" dirty="0" smtClean="0"/>
              <a:t>b</a:t>
            </a:r>
            <a:r>
              <a:rPr lang="cs-CZ" baseline="30000" dirty="0" smtClean="0"/>
              <a:t>4</a:t>
            </a:r>
            <a:r>
              <a:rPr lang="cs-CZ" dirty="0" smtClean="0"/>
              <a:t>c</a:t>
            </a:r>
            <a:r>
              <a:rPr lang="cs-CZ" baseline="30000" dirty="0" smtClean="0"/>
              <a:t>7</a:t>
            </a:r>
            <a:r>
              <a:rPr lang="cs-CZ" dirty="0" smtClean="0"/>
              <a:t> + 4a</a:t>
            </a:r>
            <a:r>
              <a:rPr lang="cs-CZ" baseline="30000" dirty="0" smtClean="0"/>
              <a:t>5</a:t>
            </a:r>
            <a:r>
              <a:rPr lang="cs-CZ" dirty="0" smtClean="0"/>
              <a:t>b</a:t>
            </a:r>
            <a:r>
              <a:rPr lang="cs-CZ" baseline="30000" dirty="0" smtClean="0"/>
              <a:t>3</a:t>
            </a:r>
            <a:r>
              <a:rPr lang="cs-CZ" dirty="0" smtClean="0"/>
              <a:t>c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827583" y="3518577"/>
            <a:ext cx="67795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4. Složené číslo lze zapsat jako součin činitelů.</a:t>
            </a:r>
          </a:p>
          <a:p>
            <a:r>
              <a:rPr lang="cs-CZ" dirty="0">
                <a:solidFill>
                  <a:srgbClr val="7030A0"/>
                </a:solidFill>
              </a:rPr>
              <a:t>	</a:t>
            </a:r>
            <a:r>
              <a:rPr lang="cs-CZ" dirty="0" smtClean="0">
                <a:solidFill>
                  <a:srgbClr val="7030A0"/>
                </a:solidFill>
              </a:rPr>
              <a:t>Př.	12 = 3·4		15 = 3·5		48 = 6·8</a:t>
            </a:r>
          </a:p>
          <a:p>
            <a:r>
              <a:rPr lang="cs-CZ" dirty="0">
                <a:solidFill>
                  <a:srgbClr val="7030A0"/>
                </a:solidFill>
              </a:rPr>
              <a:t>	</a:t>
            </a:r>
            <a:r>
              <a:rPr lang="cs-CZ" dirty="0" smtClean="0">
                <a:solidFill>
                  <a:srgbClr val="7030A0"/>
                </a:solidFill>
              </a:rPr>
              <a:t>	Každý činitel je zároveň dělitelem zadaného čísla. 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115615" y="4470514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699791" y="4447954"/>
            <a:ext cx="2400016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6 + 8x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15a</a:t>
            </a:r>
            <a:r>
              <a:rPr lang="cs-CZ" baseline="30000" dirty="0" smtClean="0"/>
              <a:t>2</a:t>
            </a:r>
            <a:r>
              <a:rPr lang="cs-CZ" dirty="0" smtClean="0"/>
              <a:t> – 12a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25r</a:t>
            </a:r>
            <a:r>
              <a:rPr lang="cs-CZ" baseline="30000" dirty="0" smtClean="0"/>
              <a:t>3</a:t>
            </a:r>
            <a:r>
              <a:rPr lang="cs-CZ" dirty="0" smtClean="0"/>
              <a:t>s</a:t>
            </a:r>
            <a:r>
              <a:rPr lang="cs-CZ" baseline="30000" dirty="0" smtClean="0"/>
              <a:t>5</a:t>
            </a:r>
            <a:r>
              <a:rPr lang="cs-CZ" dirty="0" smtClean="0"/>
              <a:t> – 30r</a:t>
            </a:r>
            <a:r>
              <a:rPr lang="cs-CZ" baseline="30000" dirty="0" smtClean="0"/>
              <a:t>2</a:t>
            </a:r>
            <a:r>
              <a:rPr lang="cs-CZ" dirty="0" smtClean="0"/>
              <a:t>s</a:t>
            </a:r>
            <a:r>
              <a:rPr lang="cs-CZ" baseline="30000" dirty="0" smtClean="0"/>
              <a:t>7</a:t>
            </a:r>
            <a:r>
              <a:rPr lang="cs-CZ" dirty="0" smtClean="0"/>
              <a:t> + 20r</a:t>
            </a:r>
            <a:r>
              <a:rPr lang="cs-CZ" baseline="30000" dirty="0" smtClean="0"/>
              <a:t>4</a:t>
            </a:r>
            <a:r>
              <a:rPr lang="cs-CZ" dirty="0" smtClean="0"/>
              <a:t>s =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755575" y="5877272"/>
            <a:ext cx="7438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Pozn.: Při vytýkání se snažíme vytknout takového činitele, který je největším </a:t>
            </a:r>
          </a:p>
          <a:p>
            <a:r>
              <a:rPr lang="cs-CZ" dirty="0"/>
              <a:t> </a:t>
            </a:r>
            <a:r>
              <a:rPr lang="cs-CZ" dirty="0" smtClean="0"/>
              <a:t>           společným dělitelem členů mnohočlenu. </a:t>
            </a:r>
            <a:endParaRPr lang="cs-CZ" dirty="0"/>
          </a:p>
        </p:txBody>
      </p:sp>
      <p:cxnSp>
        <p:nvCxnSpPr>
          <p:cNvPr id="26" name="Přímá spojnice 25"/>
          <p:cNvCxnSpPr/>
          <p:nvPr/>
        </p:nvCxnSpPr>
        <p:spPr>
          <a:xfrm>
            <a:off x="107504" y="5786782"/>
            <a:ext cx="8856984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419872" y="1080554"/>
            <a:ext cx="30748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u="dbl" dirty="0" smtClean="0"/>
              <a:t>x(x + 3)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                  </a:t>
            </a:r>
            <a:r>
              <a:rPr lang="cs-CZ" b="1" u="dbl" dirty="0" smtClean="0"/>
              <a:t>a(5b </a:t>
            </a:r>
            <a:r>
              <a:rPr lang="cs-CZ" b="1" u="dbl" dirty="0"/>
              <a:t>+ </a:t>
            </a:r>
            <a:r>
              <a:rPr lang="cs-CZ" b="1" u="dbl" dirty="0" smtClean="0"/>
              <a:t>4a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c </a:t>
            </a:r>
            <a:r>
              <a:rPr lang="cs-CZ" b="1" u="dbl" dirty="0"/>
              <a:t>– </a:t>
            </a:r>
            <a:r>
              <a:rPr lang="cs-CZ" b="1" u="dbl" dirty="0" smtClean="0"/>
              <a:t>7a</a:t>
            </a:r>
            <a:r>
              <a:rPr lang="cs-CZ" b="1" u="dbl" baseline="30000" dirty="0" smtClean="0"/>
              <a:t>4</a:t>
            </a:r>
            <a:r>
              <a:rPr lang="cs-CZ" b="1" u="dbl" dirty="0" smtClean="0"/>
              <a:t>d) </a:t>
            </a:r>
            <a:endParaRPr lang="cs-CZ" b="1" u="dbl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99799" y="2082271"/>
            <a:ext cx="4703532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/>
              <a:t>     </a:t>
            </a:r>
            <a:r>
              <a:rPr lang="cs-CZ" b="1" u="dbl" dirty="0" smtClean="0"/>
              <a:t>x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(4 – 2xy </a:t>
            </a:r>
            <a:r>
              <a:rPr lang="cs-CZ" b="1" u="dbl" dirty="0"/>
              <a:t>+ </a:t>
            </a:r>
            <a:r>
              <a:rPr lang="cs-CZ" b="1" u="dbl" dirty="0" smtClean="0"/>
              <a:t>x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cs-CZ" b="1" u="dbl" dirty="0" smtClean="0"/>
              <a:t>r</a:t>
            </a:r>
            <a:r>
              <a:rPr lang="cs-CZ" b="1" u="dbl" baseline="30000" dirty="0" smtClean="0"/>
              <a:t>3</a:t>
            </a:r>
            <a:r>
              <a:rPr lang="cs-CZ" b="1" u="dbl" dirty="0" smtClean="0"/>
              <a:t>s</a:t>
            </a:r>
            <a:r>
              <a:rPr lang="cs-CZ" b="1" u="dbl" baseline="30000" dirty="0" smtClean="0"/>
              <a:t>4</a:t>
            </a:r>
            <a:r>
              <a:rPr lang="cs-CZ" b="1" u="dbl" dirty="0" smtClean="0"/>
              <a:t>(6r</a:t>
            </a:r>
            <a:r>
              <a:rPr lang="cs-CZ" b="1" u="dbl" baseline="30000" dirty="0" smtClean="0"/>
              <a:t>4</a:t>
            </a:r>
            <a:r>
              <a:rPr lang="cs-CZ" b="1" u="dbl" dirty="0" smtClean="0"/>
              <a:t> + 5s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                               </a:t>
            </a:r>
            <a:r>
              <a:rPr lang="cs-CZ" b="1" u="dbl" dirty="0" smtClean="0"/>
              <a:t>a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b</a:t>
            </a:r>
            <a:r>
              <a:rPr lang="cs-CZ" b="1" u="dbl" baseline="30000" dirty="0" smtClean="0"/>
              <a:t>3</a:t>
            </a:r>
            <a:r>
              <a:rPr lang="cs-CZ" b="1" u="dbl" dirty="0" smtClean="0"/>
              <a:t>c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(– 11ab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c</a:t>
            </a:r>
            <a:r>
              <a:rPr lang="cs-CZ" b="1" u="dbl" baseline="30000" dirty="0" smtClean="0"/>
              <a:t>4</a:t>
            </a:r>
            <a:r>
              <a:rPr lang="cs-CZ" b="1" u="dbl" dirty="0" smtClean="0"/>
              <a:t> </a:t>
            </a:r>
            <a:r>
              <a:rPr lang="cs-CZ" b="1" u="dbl" dirty="0"/>
              <a:t>– </a:t>
            </a:r>
            <a:r>
              <a:rPr lang="cs-CZ" b="1" u="dbl" dirty="0" smtClean="0"/>
              <a:t>9bc</a:t>
            </a:r>
            <a:r>
              <a:rPr lang="cs-CZ" b="1" u="dbl" baseline="30000" dirty="0" smtClean="0"/>
              <a:t>5</a:t>
            </a:r>
            <a:r>
              <a:rPr lang="cs-CZ" b="1" u="dbl" dirty="0" smtClean="0"/>
              <a:t> </a:t>
            </a:r>
            <a:r>
              <a:rPr lang="cs-CZ" b="1" u="dbl" dirty="0"/>
              <a:t>+ </a:t>
            </a:r>
            <a:r>
              <a:rPr lang="cs-CZ" b="1" u="dbl" dirty="0" smtClean="0"/>
              <a:t>4a</a:t>
            </a:r>
            <a:r>
              <a:rPr lang="cs-CZ" b="1" u="dbl" baseline="30000" dirty="0" smtClean="0"/>
              <a:t>3</a:t>
            </a:r>
            <a:r>
              <a:rPr lang="cs-CZ" b="1" u="dbl" dirty="0" smtClean="0"/>
              <a:t>)</a:t>
            </a:r>
            <a:endParaRPr lang="cs-CZ" b="1" u="dbl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52178" y="4436733"/>
            <a:ext cx="3551357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u="dbl" dirty="0" smtClean="0"/>
              <a:t>2(3 + 4x)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      </a:t>
            </a:r>
            <a:r>
              <a:rPr lang="cs-CZ" b="1" u="dbl" dirty="0" smtClean="0"/>
              <a:t>3a(5a – 4)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                          </a:t>
            </a:r>
            <a:r>
              <a:rPr lang="cs-CZ" b="1" u="dbl" dirty="0" smtClean="0"/>
              <a:t>5r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s(5rs</a:t>
            </a:r>
            <a:r>
              <a:rPr lang="cs-CZ" b="1" u="dbl" baseline="30000" dirty="0" smtClean="0"/>
              <a:t>4</a:t>
            </a:r>
            <a:r>
              <a:rPr lang="cs-CZ" b="1" u="dbl" dirty="0" smtClean="0"/>
              <a:t> </a:t>
            </a:r>
            <a:r>
              <a:rPr lang="cs-CZ" b="1" u="dbl" dirty="0"/>
              <a:t>– </a:t>
            </a:r>
            <a:r>
              <a:rPr lang="cs-CZ" b="1" u="dbl" dirty="0" smtClean="0"/>
              <a:t>6s</a:t>
            </a:r>
            <a:r>
              <a:rPr lang="cs-CZ" b="1" u="dbl" baseline="30000" dirty="0" smtClean="0"/>
              <a:t>6</a:t>
            </a:r>
            <a:r>
              <a:rPr lang="cs-CZ" b="1" u="dbl" dirty="0" smtClean="0"/>
              <a:t> </a:t>
            </a:r>
            <a:r>
              <a:rPr lang="cs-CZ" b="1" u="dbl" dirty="0"/>
              <a:t>+ </a:t>
            </a:r>
            <a:r>
              <a:rPr lang="cs-CZ" b="1" u="dbl" dirty="0" smtClean="0"/>
              <a:t>4r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)</a:t>
            </a:r>
            <a:endParaRPr lang="cs-CZ" b="1" u="dbl" dirty="0"/>
          </a:p>
        </p:txBody>
      </p:sp>
    </p:spTree>
    <p:extLst>
      <p:ext uri="{BB962C8B-B14F-4D97-AF65-F5344CB8AC3E}">
        <p14:creationId xmlns:p14="http://schemas.microsoft.com/office/powerpoint/2010/main" val="62776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8" grpId="0"/>
      <p:bldP spid="20" grpId="0"/>
      <p:bldP spid="22" grpId="0"/>
      <p:bldP spid="23" grpId="0"/>
      <p:bldP spid="24" grpId="0"/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332656"/>
            <a:ext cx="76408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5. Činitelem součinu může být i závorka s mnohočlenem. Proto můžeme vytýkat</a:t>
            </a:r>
          </a:p>
          <a:p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    i celé závorky se stejnými mnohočleny.</a:t>
            </a:r>
          </a:p>
          <a:p>
            <a:r>
              <a:rPr lang="cs-CZ" dirty="0">
                <a:solidFill>
                  <a:srgbClr val="7030A0"/>
                </a:solidFill>
              </a:rPr>
              <a:t>	</a:t>
            </a:r>
            <a:r>
              <a:rPr lang="cs-CZ" dirty="0" smtClean="0">
                <a:solidFill>
                  <a:srgbClr val="7030A0"/>
                </a:solidFill>
              </a:rPr>
              <a:t>Př. 	            4·x·y</a:t>
            </a:r>
            <a:r>
              <a:rPr lang="cs-CZ" baseline="30000" dirty="0" smtClean="0">
                <a:solidFill>
                  <a:srgbClr val="7030A0"/>
                </a:solidFill>
              </a:rPr>
              <a:t>3</a:t>
            </a:r>
            <a:r>
              <a:rPr lang="cs-CZ" dirty="0" smtClean="0">
                <a:solidFill>
                  <a:srgbClr val="7030A0"/>
                </a:solidFill>
              </a:rPr>
              <a:t>·(5 + a)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19672" y="1844824"/>
            <a:ext cx="752835" cy="646331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činitel</a:t>
            </a:r>
          </a:p>
          <a:p>
            <a:r>
              <a:rPr lang="cs-CZ" dirty="0" smtClean="0"/>
              <a:t>číslo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1844824"/>
            <a:ext cx="1158779" cy="646331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činitel</a:t>
            </a:r>
          </a:p>
          <a:p>
            <a:r>
              <a:rPr lang="cs-CZ" dirty="0" smtClean="0"/>
              <a:t>proměnná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1844824"/>
            <a:ext cx="995785" cy="646331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činitel</a:t>
            </a:r>
          </a:p>
          <a:p>
            <a:r>
              <a:rPr lang="cs-CZ" dirty="0" smtClean="0"/>
              <a:t>mocnina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1850560"/>
            <a:ext cx="893834" cy="6463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činitel</a:t>
            </a:r>
          </a:p>
          <a:p>
            <a:r>
              <a:rPr lang="cs-CZ" dirty="0" smtClean="0"/>
              <a:t>závorka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2123728" y="1196752"/>
            <a:ext cx="108012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3203848" y="1196752"/>
            <a:ext cx="14401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563888" y="1196752"/>
            <a:ext cx="36004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067944" y="1196752"/>
            <a:ext cx="1224136" cy="5760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003510" y="2852936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78733" y="2780928"/>
            <a:ext cx="2770310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2x(a – 3) + 5y(a – 3)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7m</a:t>
            </a:r>
            <a:r>
              <a:rPr lang="cs-CZ" baseline="30000" dirty="0" smtClean="0"/>
              <a:t>3</a:t>
            </a:r>
            <a:r>
              <a:rPr lang="cs-CZ" dirty="0" smtClean="0"/>
              <a:t>(5 + 3n) – 3m</a:t>
            </a:r>
            <a:r>
              <a:rPr lang="cs-CZ" baseline="30000" dirty="0" smtClean="0"/>
              <a:t>2</a:t>
            </a:r>
            <a:r>
              <a:rPr lang="cs-CZ" dirty="0" smtClean="0"/>
              <a:t>(5 + 3n)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10r(4 – s) – 5r</a:t>
            </a:r>
            <a:r>
              <a:rPr lang="cs-CZ" baseline="30000" dirty="0" smtClean="0"/>
              <a:t>2</a:t>
            </a:r>
            <a:r>
              <a:rPr lang="cs-CZ" dirty="0" smtClean="0"/>
              <a:t>(4 – s) =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308085" y="2780928"/>
            <a:ext cx="2542684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u="dbl" dirty="0" smtClean="0"/>
              <a:t>(a – 3)(2x + 5y)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         </a:t>
            </a:r>
            <a:r>
              <a:rPr lang="cs-CZ" b="1" u="dbl" dirty="0" smtClean="0"/>
              <a:t>m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(5 + 3n)(7m – 3)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</a:t>
            </a:r>
            <a:r>
              <a:rPr lang="cs-CZ" b="1" u="dbl" dirty="0" smtClean="0"/>
              <a:t>5r(4 – s)(2 – r)</a:t>
            </a:r>
            <a:endParaRPr lang="cs-CZ" b="1" u="dbl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68344" y="4355693"/>
            <a:ext cx="26308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(x – 1)</a:t>
            </a:r>
            <a:r>
              <a:rPr lang="cs-CZ" baseline="30000" dirty="0" smtClean="0"/>
              <a:t>2</a:t>
            </a:r>
            <a:r>
              <a:rPr lang="cs-CZ" dirty="0" smtClean="0"/>
              <a:t> + 3(x – 1)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8a(3 + m)</a:t>
            </a:r>
            <a:r>
              <a:rPr lang="cs-CZ" baseline="30000" dirty="0" smtClean="0"/>
              <a:t>2</a:t>
            </a:r>
            <a:r>
              <a:rPr lang="cs-CZ" dirty="0" smtClean="0"/>
              <a:t> – (3 + m)10a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948970" y="4448026"/>
            <a:ext cx="2002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(x – 1)</a:t>
            </a:r>
            <a:r>
              <a:rPr lang="cs-CZ" dirty="0" smtClean="0">
                <a:sym typeface="Symbol"/>
              </a:rPr>
              <a:t></a:t>
            </a:r>
            <a:r>
              <a:rPr lang="cs-CZ" dirty="0" smtClean="0"/>
              <a:t>(x – 1) + 3</a:t>
            </a:r>
            <a:r>
              <a:rPr lang="cs-CZ" dirty="0" smtClean="0">
                <a:sym typeface="Symbol"/>
              </a:rPr>
              <a:t> =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765660" y="4448026"/>
            <a:ext cx="1861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(x – 1)</a:t>
            </a:r>
            <a:r>
              <a:rPr lang="cs-CZ" dirty="0">
                <a:sym typeface="Symbol"/>
              </a:rPr>
              <a:t></a:t>
            </a:r>
            <a:r>
              <a:rPr lang="cs-CZ" dirty="0"/>
              <a:t>x – 1 + 3</a:t>
            </a:r>
            <a:r>
              <a:rPr lang="cs-CZ" dirty="0">
                <a:sym typeface="Symbol"/>
              </a:rPr>
              <a:t> =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467306" y="4438615"/>
            <a:ext cx="1361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dbl" dirty="0" smtClean="0"/>
              <a:t>(x – 1)(x + 2)</a:t>
            </a:r>
            <a:endParaRPr lang="cs-CZ" b="1" u="dbl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05627" y="4859749"/>
            <a:ext cx="2680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2a(3 + m)</a:t>
            </a:r>
            <a:r>
              <a:rPr lang="cs-CZ" dirty="0" smtClean="0">
                <a:sym typeface="Symbol"/>
              </a:rPr>
              <a:t>4(3 + m) – 5a = 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80912" y="4881239"/>
            <a:ext cx="2547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dbl" dirty="0" smtClean="0"/>
              <a:t>2a(3 </a:t>
            </a:r>
            <a:r>
              <a:rPr lang="cs-CZ" b="1" u="dbl" dirty="0"/>
              <a:t>+ </a:t>
            </a:r>
            <a:r>
              <a:rPr lang="cs-CZ" b="1" u="dbl" dirty="0" smtClean="0"/>
              <a:t>m)(</a:t>
            </a:r>
            <a:r>
              <a:rPr lang="cs-CZ" b="1" u="dbl" dirty="0" smtClean="0">
                <a:sym typeface="Symbol"/>
              </a:rPr>
              <a:t>12 </a:t>
            </a:r>
            <a:r>
              <a:rPr lang="cs-CZ" b="1" u="dbl" dirty="0">
                <a:sym typeface="Symbol"/>
              </a:rPr>
              <a:t>+ </a:t>
            </a:r>
            <a:r>
              <a:rPr lang="cs-CZ" b="1" u="dbl" dirty="0" smtClean="0">
                <a:sym typeface="Symbol"/>
              </a:rPr>
              <a:t>4m </a:t>
            </a:r>
            <a:r>
              <a:rPr lang="cs-CZ" b="1" u="dbl" dirty="0">
                <a:sym typeface="Symbol"/>
              </a:rPr>
              <a:t>– </a:t>
            </a:r>
            <a:r>
              <a:rPr lang="cs-CZ" b="1" u="dbl" dirty="0" smtClean="0">
                <a:sym typeface="Symbol"/>
              </a:rPr>
              <a:t>5a) </a:t>
            </a:r>
            <a:endParaRPr lang="cs-CZ" b="1" u="dbl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11560" y="5589240"/>
            <a:ext cx="76625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Pozn.:  1. Výsledkem rozkladu mnohočlenu vytýkáním musí být součin činitelů.</a:t>
            </a:r>
          </a:p>
          <a:p>
            <a:r>
              <a:rPr lang="cs-CZ" dirty="0"/>
              <a:t> </a:t>
            </a:r>
            <a:r>
              <a:rPr lang="cs-CZ" dirty="0" smtClean="0"/>
              <a:t>            2. Je-li činitelem závorka, musí být jen jednoduchá (kulatá) a mnohočlen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uvnitř závorky již nelze rozložit.</a:t>
            </a:r>
            <a:endParaRPr lang="cs-CZ" dirty="0"/>
          </a:p>
        </p:txBody>
      </p:sp>
      <p:cxnSp>
        <p:nvCxnSpPr>
          <p:cNvPr id="23" name="Přímá spojnice 22"/>
          <p:cNvCxnSpPr/>
          <p:nvPr/>
        </p:nvCxnSpPr>
        <p:spPr>
          <a:xfrm>
            <a:off x="107504" y="5517232"/>
            <a:ext cx="8856984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986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81599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6.  Znaménko před číslem (proměnnou) může mít dvojí funkci – znaménko čísla nebo </a:t>
            </a:r>
          </a:p>
          <a:p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    znak početní operace. Potom můžeme zápis záporného čísla (proměnné) upravit </a:t>
            </a:r>
          </a:p>
          <a:p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    vložením závorky.</a:t>
            </a:r>
          </a:p>
          <a:p>
            <a:r>
              <a:rPr lang="cs-CZ" dirty="0">
                <a:solidFill>
                  <a:srgbClr val="7030A0"/>
                </a:solidFill>
              </a:rPr>
              <a:t>	</a:t>
            </a:r>
            <a:r>
              <a:rPr lang="cs-CZ" dirty="0" smtClean="0">
                <a:solidFill>
                  <a:srgbClr val="7030A0"/>
                </a:solidFill>
              </a:rPr>
              <a:t>Př.	– 8 = – (+ 8)	– a = – (+ a)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772816"/>
            <a:ext cx="74510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7. Vynechání čísla 1 v zápisu součinu.</a:t>
            </a:r>
          </a:p>
          <a:p>
            <a:r>
              <a:rPr lang="cs-CZ" dirty="0">
                <a:solidFill>
                  <a:srgbClr val="7030A0"/>
                </a:solidFill>
              </a:rPr>
              <a:t>	</a:t>
            </a:r>
            <a:r>
              <a:rPr lang="cs-CZ" dirty="0" smtClean="0">
                <a:solidFill>
                  <a:srgbClr val="7030A0"/>
                </a:solidFill>
              </a:rPr>
              <a:t>Př.	1·3 = 3	      1·m = m	– 1·3 = – 3            – 1·m = – m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88663" y="2601778"/>
            <a:ext cx="74305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Těchto znalostí  užíváme při vytýkání čísla  </a:t>
            </a:r>
            <a:r>
              <a:rPr lang="cs-CZ" b="1" dirty="0" smtClean="0"/>
              <a:t>–1</a:t>
            </a:r>
            <a:r>
              <a:rPr lang="cs-CZ" dirty="0" smtClean="0"/>
              <a:t>, kterému někdy říkáme </a:t>
            </a:r>
            <a:r>
              <a:rPr lang="cs-CZ" i="1" dirty="0" smtClean="0"/>
              <a:t>vytýkání</a:t>
            </a:r>
          </a:p>
          <a:p>
            <a:r>
              <a:rPr lang="cs-CZ" i="1" dirty="0" smtClean="0"/>
              <a:t>znaménka mínus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32679" y="3445549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6855" y="3445549"/>
            <a:ext cx="1162498" cy="17113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4 – x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– r + 2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9a + 5b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– 3e – 4f =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6855" y="5301208"/>
            <a:ext cx="2400016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– 7c – 5d + 4e – 8f =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– 6x</a:t>
            </a:r>
            <a:r>
              <a:rPr lang="cs-CZ" baseline="30000" dirty="0" smtClean="0"/>
              <a:t>2</a:t>
            </a:r>
            <a:r>
              <a:rPr lang="cs-CZ" dirty="0" smtClean="0"/>
              <a:t> + 8x =</a:t>
            </a:r>
          </a:p>
          <a:p>
            <a:pPr>
              <a:lnSpc>
                <a:spcPct val="150000"/>
              </a:lnSpc>
            </a:pPr>
            <a:r>
              <a:rPr lang="cs-CZ" dirty="0"/>
              <a:t>25r</a:t>
            </a:r>
            <a:r>
              <a:rPr lang="cs-CZ" baseline="30000" dirty="0"/>
              <a:t>3</a:t>
            </a:r>
            <a:r>
              <a:rPr lang="cs-CZ" dirty="0"/>
              <a:t>s</a:t>
            </a:r>
            <a:r>
              <a:rPr lang="cs-CZ" baseline="30000" dirty="0"/>
              <a:t>5</a:t>
            </a:r>
            <a:r>
              <a:rPr lang="cs-CZ" dirty="0"/>
              <a:t> – 30r</a:t>
            </a:r>
            <a:r>
              <a:rPr lang="cs-CZ" baseline="30000" dirty="0"/>
              <a:t>2</a:t>
            </a:r>
            <a:r>
              <a:rPr lang="cs-CZ" dirty="0"/>
              <a:t>s</a:t>
            </a:r>
            <a:r>
              <a:rPr lang="cs-CZ" baseline="30000" dirty="0"/>
              <a:t>7</a:t>
            </a:r>
            <a:r>
              <a:rPr lang="cs-CZ" dirty="0"/>
              <a:t> + 20r</a:t>
            </a:r>
            <a:r>
              <a:rPr lang="cs-CZ" baseline="30000" dirty="0"/>
              <a:t>4</a:t>
            </a:r>
            <a:r>
              <a:rPr lang="cs-CZ" dirty="0"/>
              <a:t>s 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70266" y="3445549"/>
            <a:ext cx="162256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u="dbl" dirty="0" smtClean="0"/>
              <a:t>– (– 4 + x)</a:t>
            </a:r>
          </a:p>
          <a:p>
            <a:pPr>
              <a:lnSpc>
                <a:spcPct val="150000"/>
              </a:lnSpc>
            </a:pPr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b="1" u="dbl" dirty="0" smtClean="0"/>
              <a:t>– (r – 2)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   </a:t>
            </a:r>
            <a:r>
              <a:rPr lang="cs-CZ" b="1" u="dbl" dirty="0" smtClean="0"/>
              <a:t>– (– 9a – 5b)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       </a:t>
            </a:r>
            <a:r>
              <a:rPr lang="cs-CZ" b="1" u="dbl" dirty="0" smtClean="0"/>
              <a:t>– (3e + 4f)</a:t>
            </a:r>
            <a:endParaRPr lang="cs-CZ" b="1" u="dbl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62835" y="5301208"/>
            <a:ext cx="358021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/>
              <a:t>               </a:t>
            </a:r>
            <a:r>
              <a:rPr lang="cs-CZ" b="1" u="dbl" dirty="0" smtClean="0"/>
              <a:t>– (7c + 5d – 4e + 8f)</a:t>
            </a:r>
          </a:p>
          <a:p>
            <a:pPr>
              <a:lnSpc>
                <a:spcPct val="150000"/>
              </a:lnSpc>
            </a:pPr>
            <a:r>
              <a:rPr lang="cs-CZ" b="1" u="dbl" dirty="0" smtClean="0"/>
              <a:t>– 2x(3x – 4)</a:t>
            </a:r>
          </a:p>
          <a:p>
            <a:pPr>
              <a:lnSpc>
                <a:spcPct val="150000"/>
              </a:lnSpc>
            </a:pPr>
            <a:r>
              <a:rPr lang="cs-CZ" b="1" dirty="0"/>
              <a:t> </a:t>
            </a:r>
            <a:r>
              <a:rPr lang="cs-CZ" b="1" dirty="0" smtClean="0"/>
              <a:t>                     </a:t>
            </a:r>
            <a:r>
              <a:rPr lang="cs-CZ" b="1" u="dbl" dirty="0" smtClean="0"/>
              <a:t>– 5r</a:t>
            </a:r>
            <a:r>
              <a:rPr lang="cs-CZ" b="1" u="dbl" baseline="30000" dirty="0" smtClean="0"/>
              <a:t>2</a:t>
            </a:r>
            <a:r>
              <a:rPr lang="cs-CZ" b="1" u="dbl" dirty="0" smtClean="0"/>
              <a:t>s(–5rs</a:t>
            </a:r>
            <a:r>
              <a:rPr lang="cs-CZ" b="1" u="dbl" baseline="30000" dirty="0" smtClean="0"/>
              <a:t>4</a:t>
            </a:r>
            <a:r>
              <a:rPr lang="cs-CZ" b="1" u="dbl" dirty="0" smtClean="0"/>
              <a:t> + </a:t>
            </a:r>
            <a:r>
              <a:rPr lang="cs-CZ" b="1" u="dbl" dirty="0"/>
              <a:t>6s</a:t>
            </a:r>
            <a:r>
              <a:rPr lang="cs-CZ" b="1" u="dbl" baseline="30000" dirty="0"/>
              <a:t>6</a:t>
            </a:r>
            <a:r>
              <a:rPr lang="cs-CZ" b="1" u="dbl" dirty="0"/>
              <a:t> </a:t>
            </a:r>
            <a:r>
              <a:rPr lang="cs-CZ" b="1" u="dbl" dirty="0" smtClean="0"/>
              <a:t>– </a:t>
            </a:r>
            <a:r>
              <a:rPr lang="cs-CZ" b="1" u="dbl" dirty="0"/>
              <a:t>4r</a:t>
            </a:r>
            <a:r>
              <a:rPr lang="cs-CZ" b="1" u="dbl" baseline="30000" dirty="0"/>
              <a:t>2</a:t>
            </a:r>
            <a:r>
              <a:rPr lang="cs-CZ" b="1" u="dbl" dirty="0"/>
              <a:t>)</a:t>
            </a:r>
          </a:p>
          <a:p>
            <a:pPr>
              <a:lnSpc>
                <a:spcPct val="150000"/>
              </a:lnSpc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97250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816</TotalTime>
  <Words>804</Words>
  <Application>Microsoft Office PowerPoint</Application>
  <PresentationFormat>Předvádění na obrazovce (4:3)</PresentationFormat>
  <Paragraphs>146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Pavlovice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Karel</cp:lastModifiedBy>
  <cp:revision>64</cp:revision>
  <dcterms:created xsi:type="dcterms:W3CDTF">2012-03-20T15:19:18Z</dcterms:created>
  <dcterms:modified xsi:type="dcterms:W3CDTF">2012-06-10T09:23:12Z</dcterms:modified>
</cp:coreProperties>
</file>